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72" r:id="rId5"/>
    <p:sldId id="276" r:id="rId6"/>
    <p:sldId id="277" r:id="rId7"/>
    <p:sldId id="281" r:id="rId8"/>
    <p:sldId id="275" r:id="rId9"/>
    <p:sldId id="257" r:id="rId10"/>
    <p:sldId id="270" r:id="rId11"/>
    <p:sldId id="271" r:id="rId12"/>
    <p:sldId id="264" r:id="rId13"/>
    <p:sldId id="265" r:id="rId14"/>
    <p:sldId id="266" r:id="rId15"/>
    <p:sldId id="267" r:id="rId16"/>
    <p:sldId id="278" r:id="rId17"/>
    <p:sldId id="279" r:id="rId18"/>
    <p:sldId id="268" r:id="rId19"/>
    <p:sldId id="258" r:id="rId20"/>
    <p:sldId id="269" r:id="rId21"/>
    <p:sldId id="259" r:id="rId22"/>
    <p:sldId id="26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D4050-6F41-4CAB-A8C8-8CCD191E0A3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6B6AF-4511-421E-87B7-AF87903A0B8C}">
      <dgm:prSet phldrT="[Text]" custT="1"/>
      <dgm:spPr/>
      <dgm:t>
        <a:bodyPr/>
        <a:lstStyle/>
        <a:p>
          <a:endParaRPr lang="en-US" sz="4000" dirty="0" smtClean="0"/>
        </a:p>
        <a:p>
          <a:endParaRPr lang="en-US" sz="4000" b="1" dirty="0" smtClean="0"/>
        </a:p>
        <a:p>
          <a:endParaRPr lang="en-US" sz="4000" b="1" dirty="0" smtClean="0"/>
        </a:p>
        <a:p>
          <a:r>
            <a:rPr lang="en-US" sz="4000" b="1" dirty="0" smtClean="0"/>
            <a:t>Nothing more than a scientific study of ordinary human  strengths and virtues</a:t>
          </a:r>
          <a:r>
            <a:rPr lang="en-US" sz="4000" dirty="0" smtClean="0"/>
            <a:t>.</a:t>
          </a:r>
          <a:endParaRPr lang="en-US" sz="4000" dirty="0"/>
        </a:p>
      </dgm:t>
    </dgm:pt>
    <dgm:pt modelId="{48A2A5DD-D01B-4DEA-A272-A0155186A176}" type="parTrans" cxnId="{D7B40783-C86D-44E4-A7C3-406F7317AF38}">
      <dgm:prSet/>
      <dgm:spPr/>
      <dgm:t>
        <a:bodyPr/>
        <a:lstStyle/>
        <a:p>
          <a:endParaRPr lang="en-US"/>
        </a:p>
      </dgm:t>
    </dgm:pt>
    <dgm:pt modelId="{2A00AA5E-D628-4CDC-B2EE-DE15ADC6091D}" type="sibTrans" cxnId="{D7B40783-C86D-44E4-A7C3-406F7317AF38}">
      <dgm:prSet/>
      <dgm:spPr/>
      <dgm:t>
        <a:bodyPr/>
        <a:lstStyle/>
        <a:p>
          <a:endParaRPr lang="en-US"/>
        </a:p>
      </dgm:t>
    </dgm:pt>
    <dgm:pt modelId="{E17A80AF-C204-496E-A590-84F8F4565E60}" type="pres">
      <dgm:prSet presAssocID="{C25D4050-6F41-4CAB-A8C8-8CCD191E0A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65887-DDD3-421A-B5AD-E88C0CC0CB37}" type="pres">
      <dgm:prSet presAssocID="{6F76B6AF-4511-421E-87B7-AF87903A0B8C}" presName="comp" presStyleCnt="0"/>
      <dgm:spPr/>
    </dgm:pt>
    <dgm:pt modelId="{F514013D-45F5-4A2B-8BC9-991EFB56BC36}" type="pres">
      <dgm:prSet presAssocID="{6F76B6AF-4511-421E-87B7-AF87903A0B8C}" presName="box" presStyleLbl="node1" presStyleIdx="0" presStyleCnt="1" custScaleY="100098" custLinFactNeighborX="11418" custLinFactNeighborY="-13719"/>
      <dgm:spPr/>
      <dgm:t>
        <a:bodyPr/>
        <a:lstStyle/>
        <a:p>
          <a:endParaRPr lang="en-US"/>
        </a:p>
      </dgm:t>
    </dgm:pt>
    <dgm:pt modelId="{1BC880E8-B3F6-42F4-9F55-D57572B5D6C6}" type="pres">
      <dgm:prSet presAssocID="{6F76B6AF-4511-421E-87B7-AF87903A0B8C}" presName="img" presStyleLbl="fgImgPlace1" presStyleIdx="0" presStyleCnt="1" custScaleX="240139" custScaleY="63720" custLinFactNeighborX="79106" custLinFactNeighborY="-307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4122B302-842F-476E-93F4-C28999F89B38}" type="pres">
      <dgm:prSet presAssocID="{6F76B6AF-4511-421E-87B7-AF87903A0B8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7A629-5F5F-4F20-A053-B9D64F76AF23}" type="presOf" srcId="{6F76B6AF-4511-421E-87B7-AF87903A0B8C}" destId="{4122B302-842F-476E-93F4-C28999F89B38}" srcOrd="1" destOrd="0" presId="urn:microsoft.com/office/officeart/2005/8/layout/vList4#1"/>
    <dgm:cxn modelId="{459792B6-71C0-47EB-8480-F5AA8381F385}" type="presOf" srcId="{6F76B6AF-4511-421E-87B7-AF87903A0B8C}" destId="{F514013D-45F5-4A2B-8BC9-991EFB56BC36}" srcOrd="0" destOrd="0" presId="urn:microsoft.com/office/officeart/2005/8/layout/vList4#1"/>
    <dgm:cxn modelId="{C95F5C3B-3847-4FE1-A179-A49A1B933C0B}" type="presOf" srcId="{C25D4050-6F41-4CAB-A8C8-8CCD191E0A37}" destId="{E17A80AF-C204-496E-A590-84F8F4565E60}" srcOrd="0" destOrd="0" presId="urn:microsoft.com/office/officeart/2005/8/layout/vList4#1"/>
    <dgm:cxn modelId="{D7B40783-C86D-44E4-A7C3-406F7317AF38}" srcId="{C25D4050-6F41-4CAB-A8C8-8CCD191E0A37}" destId="{6F76B6AF-4511-421E-87B7-AF87903A0B8C}" srcOrd="0" destOrd="0" parTransId="{48A2A5DD-D01B-4DEA-A272-A0155186A176}" sibTransId="{2A00AA5E-D628-4CDC-B2EE-DE15ADC6091D}"/>
    <dgm:cxn modelId="{87746557-800D-4878-A44A-823AA2108D49}" type="presParOf" srcId="{E17A80AF-C204-496E-A590-84F8F4565E60}" destId="{7C065887-DDD3-421A-B5AD-E88C0CC0CB37}" srcOrd="0" destOrd="0" presId="urn:microsoft.com/office/officeart/2005/8/layout/vList4#1"/>
    <dgm:cxn modelId="{496F8C01-9D42-40CD-8DA3-39519410114E}" type="presParOf" srcId="{7C065887-DDD3-421A-B5AD-E88C0CC0CB37}" destId="{F514013D-45F5-4A2B-8BC9-991EFB56BC36}" srcOrd="0" destOrd="0" presId="urn:microsoft.com/office/officeart/2005/8/layout/vList4#1"/>
    <dgm:cxn modelId="{CE7CEC94-E1AE-4C2D-B7EE-7AE7F0F4ED2B}" type="presParOf" srcId="{7C065887-DDD3-421A-B5AD-E88C0CC0CB37}" destId="{1BC880E8-B3F6-42F4-9F55-D57572B5D6C6}" srcOrd="1" destOrd="0" presId="urn:microsoft.com/office/officeart/2005/8/layout/vList4#1"/>
    <dgm:cxn modelId="{1E7ED666-1F96-4851-8191-415B3F5122BF}" type="presParOf" srcId="{7C065887-DDD3-421A-B5AD-E88C0CC0CB37}" destId="{4122B302-842F-476E-93F4-C28999F89B3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013D-45F5-4A2B-8BC9-991EFB56BC36}">
      <dsp:nvSpPr>
        <dsp:cNvPr id="0" name=""/>
        <dsp:cNvSpPr/>
      </dsp:nvSpPr>
      <dsp:spPr>
        <a:xfrm>
          <a:off x="303732" y="0"/>
          <a:ext cx="7699375" cy="471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Nothing more than a scientific study of ordinary human  strengths and virtues</a:t>
          </a:r>
          <a:r>
            <a:rPr lang="en-US" sz="4000" kern="1200" dirty="0" smtClean="0"/>
            <a:t>.</a:t>
          </a:r>
          <a:endParaRPr lang="en-US" sz="4000" kern="1200" dirty="0"/>
        </a:p>
      </dsp:txBody>
      <dsp:txXfrm>
        <a:off x="2315124" y="0"/>
        <a:ext cx="5687982" cy="4719793"/>
      </dsp:txXfrm>
    </dsp:sp>
    <dsp:sp modelId="{1BC880E8-B3F6-42F4-9F55-D57572B5D6C6}">
      <dsp:nvSpPr>
        <dsp:cNvPr id="0" name=""/>
        <dsp:cNvSpPr/>
      </dsp:nvSpPr>
      <dsp:spPr>
        <a:xfrm>
          <a:off x="914400" y="9"/>
          <a:ext cx="3697840" cy="2403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Flickr_-_The_U.S._Army_-_Comprehensive_Soldiers_Fitness_(1)cropped.jpg" TargetMode="External"/><Relationship Id="rId2" Type="http://schemas.openxmlformats.org/officeDocument/2006/relationships/hyperlink" Target="https://en.wikipedia.org/wiki/Martin_Selig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Psychological_Association" TargetMode="External"/><Relationship Id="rId2" Type="http://schemas.openxmlformats.org/officeDocument/2006/relationships/hyperlink" Target="https://en.wikipedia.org/wiki/Martin_Selig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raham_Maslo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543800" cy="1524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Positive</a:t>
            </a:r>
            <a:r>
              <a:rPr lang="en-US" dirty="0"/>
              <a:t> Psychology</a:t>
            </a:r>
          </a:p>
        </p:txBody>
      </p:sp>
    </p:spTree>
    <p:extLst>
      <p:ext uri="{BB962C8B-B14F-4D97-AF65-F5344CB8AC3E}">
        <p14:creationId xmlns:p14="http://schemas.microsoft.com/office/powerpoint/2010/main" val="2500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086600" cy="5257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NZ" dirty="0">
                <a:solidFill>
                  <a:srgbClr val="2207EB"/>
                </a:solidFill>
                <a:latin typeface="Adobe Garamond Pro Bold" pitchFamily="18" charset="0"/>
              </a:rPr>
              <a:t>"</a:t>
            </a:r>
            <a:r>
              <a:rPr lang="en-NZ" sz="3200" dirty="0">
                <a:solidFill>
                  <a:srgbClr val="2207EB"/>
                </a:solidFill>
                <a:latin typeface="Adobe Garamond Pro Bold" pitchFamily="18" charset="0"/>
              </a:rPr>
              <a:t>There are two complementary strategies for improving the human condition. One is to </a:t>
            </a:r>
            <a:r>
              <a:rPr lang="en-NZ" sz="3200" dirty="0">
                <a:solidFill>
                  <a:schemeClr val="tx1"/>
                </a:solidFill>
                <a:latin typeface="Adobe Garamond Pro Bold" pitchFamily="18" charset="0"/>
              </a:rPr>
              <a:t>relieve what is negative in life</a:t>
            </a:r>
            <a:r>
              <a:rPr lang="en-NZ" sz="3200" dirty="0">
                <a:solidFill>
                  <a:srgbClr val="2207EB"/>
                </a:solidFill>
                <a:latin typeface="Adobe Garamond Pro Bold" pitchFamily="18" charset="0"/>
              </a:rPr>
              <a:t>; the other is to </a:t>
            </a:r>
            <a:r>
              <a:rPr lang="en-NZ" sz="3200" dirty="0">
                <a:solidFill>
                  <a:schemeClr val="tx1"/>
                </a:solidFill>
                <a:latin typeface="Adobe Garamond Pro Bold" pitchFamily="18" charset="0"/>
              </a:rPr>
              <a:t>strengthen what is positive</a:t>
            </a:r>
            <a:r>
              <a:rPr lang="en-NZ" sz="3200" dirty="0">
                <a:solidFill>
                  <a:srgbClr val="2207EB"/>
                </a:solidFill>
                <a:latin typeface="Adobe Garamond Pro Bold" pitchFamily="18" charset="0"/>
              </a:rPr>
              <a:t>. Mainstream psychology focuses largely on the first strategy; Positive Psychology emphasizes the second" - </a:t>
            </a:r>
            <a:r>
              <a:rPr lang="en-NZ" sz="3200" dirty="0">
                <a:solidFill>
                  <a:srgbClr val="C00000"/>
                </a:solidFill>
                <a:latin typeface="Adobe Garamond Pro Bold" pitchFamily="18" charset="0"/>
              </a:rPr>
              <a:t>Martin Seligman</a:t>
            </a:r>
          </a:p>
          <a:p>
            <a:pPr marL="0" indent="0" algn="just">
              <a:buNone/>
            </a:pPr>
            <a:r>
              <a:rPr lang="en-NZ" sz="3200" dirty="0" smtClean="0">
                <a:solidFill>
                  <a:schemeClr val="accent6">
                    <a:lumMod val="75000"/>
                  </a:schemeClr>
                </a:solidFill>
                <a:latin typeface="Adobe Garamond Pro Bold" pitchFamily="18" charset="0"/>
              </a:rPr>
              <a:t>"</a:t>
            </a:r>
            <a:r>
              <a:rPr lang="en-NZ" sz="3200" dirty="0">
                <a:solidFill>
                  <a:schemeClr val="accent6">
                    <a:lumMod val="75000"/>
                  </a:schemeClr>
                </a:solidFill>
                <a:latin typeface="Adobe Garamond Pro Bold" pitchFamily="18" charset="0"/>
              </a:rPr>
              <a:t>Positive psychology is the scientific study of what enables individuals and communities to thrive" - International Positive Psychology Association</a:t>
            </a:r>
            <a:r>
              <a:rPr lang="en-NZ" sz="3200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61722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NZ" sz="3200" b="1" dirty="0">
                <a:solidFill>
                  <a:srgbClr val="7030A0"/>
                </a:solidFill>
              </a:rPr>
              <a:t>Previous focus on pathology; disease model  </a:t>
            </a:r>
            <a:r>
              <a:rPr lang="en-NZ" sz="3200" b="1" dirty="0">
                <a:solidFill>
                  <a:srgbClr val="C00000"/>
                </a:solidFill>
              </a:rPr>
              <a:t>(what’s going wrong</a:t>
            </a:r>
            <a:r>
              <a:rPr lang="en-NZ" sz="3200" b="1" dirty="0">
                <a:solidFill>
                  <a:srgbClr val="7030A0"/>
                </a:solidFill>
              </a:rPr>
              <a:t>) – World Wars and trauma, and yet some great progress in treatment!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200" b="1" dirty="0">
                <a:solidFill>
                  <a:srgbClr val="7030A0"/>
                </a:solidFill>
              </a:rPr>
              <a:t> PP aims to improve quality of life (</a:t>
            </a:r>
            <a:r>
              <a:rPr lang="en-NZ" sz="3200" b="1" dirty="0">
                <a:solidFill>
                  <a:srgbClr val="C00000"/>
                </a:solidFill>
              </a:rPr>
              <a:t>what’s going right</a:t>
            </a:r>
            <a:r>
              <a:rPr lang="en-NZ" sz="3200" b="1" dirty="0">
                <a:solidFill>
                  <a:srgbClr val="7030A0"/>
                </a:solidFill>
              </a:rPr>
              <a:t>) – for individuals and various groups to flourish…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200" b="1" dirty="0">
                <a:solidFill>
                  <a:srgbClr val="7030A0"/>
                </a:solidFill>
              </a:rPr>
              <a:t> A science of positive psychology – it’s not self help, or life coaching… Humanistic psychology did not have much of an empirical base…. PP is providing an </a:t>
            </a:r>
            <a:r>
              <a:rPr lang="en-NZ" sz="3200" b="1" dirty="0">
                <a:solidFill>
                  <a:srgbClr val="C00000"/>
                </a:solidFill>
              </a:rPr>
              <a:t>empirically sound vision of the good life (what makes life worth living)…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581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200" y="762000"/>
            <a:ext cx="3657600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Positi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</a:t>
            </a:r>
            <a:r>
              <a:rPr lang="en-US" dirty="0" smtClean="0">
                <a:solidFill>
                  <a:srgbClr val="0070C0"/>
                </a:solidFill>
              </a:rPr>
              <a:t> Psychology is..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0494973"/>
              </p:ext>
            </p:extLst>
          </p:nvPr>
        </p:nvGraphicFramePr>
        <p:xfrm>
          <a:off x="609600" y="1371600"/>
          <a:ext cx="76993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27709"/>
            <a:ext cx="9144000" cy="6858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r="-9272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438400"/>
            <a:ext cx="7162800" cy="3886200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srgbClr val="002060"/>
                </a:solidFill>
              </a:rPr>
              <a:t>The study of the conditions and process that contribute to the flourishing or optimal functioning of people , groups and </a:t>
            </a:r>
            <a:r>
              <a:rPr lang="en-US" sz="3600" b="1" dirty="0" smtClean="0">
                <a:solidFill>
                  <a:srgbClr val="002060"/>
                </a:solidFill>
              </a:rPr>
              <a:t>institutions.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00945" y="228600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Positive </a:t>
            </a:r>
            <a:r>
              <a:rPr lang="en-US" sz="3600" b="1" dirty="0">
                <a:solidFill>
                  <a:schemeClr val="bg1"/>
                </a:solidFill>
              </a:rPr>
              <a:t>Psychology is..</a:t>
            </a:r>
          </a:p>
        </p:txBody>
      </p:sp>
    </p:spTree>
    <p:extLst>
      <p:ext uri="{BB962C8B-B14F-4D97-AF65-F5344CB8AC3E}">
        <p14:creationId xmlns:p14="http://schemas.microsoft.com/office/powerpoint/2010/main" val="2479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3890664"/>
            <a:ext cx="8305800" cy="286232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6" name="Rectangle 5"/>
          <p:cNvSpPr/>
          <p:nvPr/>
        </p:nvSpPr>
        <p:spPr>
          <a:xfrm>
            <a:off x="1281544" y="3902056"/>
            <a:ext cx="7862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/>
              <a:t>All about the personal qualities, life circumstances, individual choices, life activities, relationships, transcendence purpose, and socio cultural conditions that foster and define a good life.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460664"/>
            <a:ext cx="6858000" cy="358140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1087582" y="685800"/>
            <a:ext cx="4039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dobe Garamond Pro Bold" pitchFamily="18" charset="0"/>
              </a:rPr>
              <a:t>Positive </a:t>
            </a:r>
            <a:r>
              <a:rPr lang="en-US" sz="3200" dirty="0">
                <a:solidFill>
                  <a:srgbClr val="FFFF00"/>
                </a:solidFill>
                <a:latin typeface="Adobe Garamond Pro Bold" pitchFamily="18" charset="0"/>
              </a:rPr>
              <a:t>Psychology is..</a:t>
            </a:r>
          </a:p>
        </p:txBody>
      </p:sp>
    </p:spTree>
    <p:extLst>
      <p:ext uri="{BB962C8B-B14F-4D97-AF65-F5344CB8AC3E}">
        <p14:creationId xmlns:p14="http://schemas.microsoft.com/office/powerpoint/2010/main" val="19185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Positive Psychology is built on the study of-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2400" cy="3886200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sz="3600" b="1" dirty="0" smtClean="0"/>
              <a:t>) Positive Subjective Experiences</a:t>
            </a:r>
          </a:p>
          <a:p>
            <a:r>
              <a:rPr lang="en-US" sz="3600" b="1" dirty="0" smtClean="0"/>
              <a:t>2) Positive Individual Characteristics</a:t>
            </a:r>
          </a:p>
          <a:p>
            <a:r>
              <a:rPr lang="en-US" sz="3600" b="1" dirty="0" smtClean="0"/>
              <a:t>3) </a:t>
            </a:r>
            <a:r>
              <a:rPr lang="en-US" sz="3600" b="1" dirty="0" smtClean="0">
                <a:solidFill>
                  <a:schemeClr val="tx1"/>
                </a:solidFill>
              </a:rPr>
              <a:t>Positive Relationships </a:t>
            </a:r>
          </a:p>
          <a:p>
            <a:r>
              <a:rPr lang="en-US" sz="3600" b="1" dirty="0"/>
              <a:t>4</a:t>
            </a:r>
            <a:r>
              <a:rPr lang="en-US" sz="3600" b="1" dirty="0" smtClean="0"/>
              <a:t>) Positive Social Institutions and communities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2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543800" cy="3886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Positive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emotions are concerned with being content with one's past, being happy in the present and having hope for the future.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Positive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individual traits focus on one's strengths and virtues. 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Positive institutions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are based on strengths to better a community of people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3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054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300" b="1" dirty="0">
                <a:solidFill>
                  <a:srgbClr val="7030A0"/>
                </a:solidFill>
              </a:rPr>
              <a:t>Major Topics in Positive </a:t>
            </a:r>
            <a:r>
              <a:rPr lang="en-US" sz="4300" b="1" dirty="0" smtClean="0">
                <a:solidFill>
                  <a:srgbClr val="7030A0"/>
                </a:solidFill>
              </a:rPr>
              <a:t>Psychology:- </a:t>
            </a:r>
          </a:p>
          <a:p>
            <a:pPr fontAlgn="base"/>
            <a:endParaRPr lang="en-US" b="1" dirty="0"/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Happiness</a:t>
            </a:r>
            <a:endParaRPr lang="en-US" sz="3200" b="1" dirty="0">
              <a:solidFill>
                <a:srgbClr val="FF0000"/>
              </a:solidFill>
            </a:endParaRPr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Optimism</a:t>
            </a:r>
            <a:endParaRPr lang="en-US" sz="3200" b="1" dirty="0">
              <a:solidFill>
                <a:srgbClr val="FF0000"/>
              </a:solidFill>
            </a:endParaRPr>
          </a:p>
          <a:p>
            <a:pPr lvl="0" fontAlgn="base"/>
            <a:r>
              <a:rPr lang="en-US" sz="3200" b="1" dirty="0">
                <a:solidFill>
                  <a:srgbClr val="FF0000"/>
                </a:solidFill>
              </a:rPr>
              <a:t>Mindfulness</a:t>
            </a:r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Character </a:t>
            </a:r>
            <a:r>
              <a:rPr lang="en-US" sz="3200" b="1" dirty="0">
                <a:solidFill>
                  <a:srgbClr val="FF0000"/>
                </a:solidFill>
              </a:rPr>
              <a:t>strengths and virtues</a:t>
            </a:r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Hope </a:t>
            </a:r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Positive Thinking</a:t>
            </a:r>
          </a:p>
          <a:p>
            <a:pPr lvl="0" fontAlgn="base"/>
            <a:r>
              <a:rPr lang="en-US" sz="3200" b="1" dirty="0" smtClean="0">
                <a:solidFill>
                  <a:srgbClr val="FF0000"/>
                </a:solidFill>
              </a:rPr>
              <a:t> Resilience</a:t>
            </a:r>
            <a:endParaRPr lang="en-US" sz="3200" b="1" dirty="0">
              <a:solidFill>
                <a:srgbClr val="FF0000"/>
              </a:solidFill>
            </a:endParaRPr>
          </a:p>
          <a:p>
            <a:pPr lvl="0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9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3886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i="1" dirty="0">
                <a:solidFill>
                  <a:srgbClr val="7030A0"/>
                </a:solidFill>
              </a:rPr>
              <a:t>“The objective of positive psychology is to unite the rigor of academic research with the accessibility of the self-help movement.”</a:t>
            </a:r>
            <a:r>
              <a:rPr lang="cs-CZ" sz="4400" b="1" dirty="0">
                <a:solidFill>
                  <a:srgbClr val="7030A0"/>
                </a:solidFill>
              </a:rPr>
              <a:t> . 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577041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Positive Psychology ----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200" b="1" dirty="0" smtClean="0">
                <a:solidFill>
                  <a:srgbClr val="7030A0"/>
                </a:solidFill>
              </a:rPr>
              <a:t>Create </a:t>
            </a:r>
            <a:r>
              <a:rPr lang="cs-CZ" sz="3200" b="1" dirty="0">
                <a:solidFill>
                  <a:srgbClr val="7030A0"/>
                </a:solidFill>
              </a:rPr>
              <a:t>a culture that focuses on strengths of </a:t>
            </a:r>
            <a:r>
              <a:rPr lang="cs-CZ" sz="3200" b="1" dirty="0" smtClean="0">
                <a:solidFill>
                  <a:srgbClr val="7030A0"/>
                </a:solidFill>
              </a:rPr>
              <a:t>character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</a:rPr>
              <a:t>Gives a positive out look  about life and situations</a:t>
            </a:r>
            <a:endParaRPr lang="cs-CZ" sz="32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200" b="1" dirty="0">
              <a:solidFill>
                <a:srgbClr val="7030A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200" b="1" dirty="0" smtClean="0">
                <a:solidFill>
                  <a:srgbClr val="7030A0"/>
                </a:solidFill>
              </a:rPr>
              <a:t>Empower </a:t>
            </a:r>
            <a:r>
              <a:rPr lang="cs-CZ" sz="3200" b="1" dirty="0">
                <a:solidFill>
                  <a:srgbClr val="7030A0"/>
                </a:solidFill>
              </a:rPr>
              <a:t>individuals, teams, and the organisation, while achieving </a:t>
            </a:r>
            <a:r>
              <a:rPr lang="en-US" sz="3200" b="1" dirty="0" smtClean="0">
                <a:solidFill>
                  <a:srgbClr val="7030A0"/>
                </a:solidFill>
              </a:rPr>
              <a:t>their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>
                <a:solidFill>
                  <a:srgbClr val="7030A0"/>
                </a:solidFill>
              </a:rPr>
              <a:t>goals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200" b="1" dirty="0">
              <a:solidFill>
                <a:srgbClr val="7030A0"/>
              </a:solidFill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200" b="1" dirty="0">
                <a:solidFill>
                  <a:srgbClr val="7030A0"/>
                </a:solidFill>
              </a:rPr>
              <a:t>Experience a new and inspiring approach to </a:t>
            </a:r>
            <a:r>
              <a:rPr lang="cs-CZ" sz="3200" b="1" dirty="0" smtClean="0">
                <a:solidFill>
                  <a:srgbClr val="7030A0"/>
                </a:solidFill>
              </a:rPr>
              <a:t>work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/ life</a:t>
            </a:r>
            <a:endParaRPr lang="cs-CZ" sz="32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086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Positive Psychology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153400" cy="46482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There is a need for improved understanding of positive human behaviours  to balance the negative focus of much mainstream research and theory in psychology.</a:t>
            </a:r>
            <a:endParaRPr lang="en-US" sz="3200" b="1" dirty="0"/>
          </a:p>
          <a:p>
            <a:pPr algn="just"/>
            <a:r>
              <a:rPr lang="en-US" sz="3200" b="1" dirty="0" smtClean="0"/>
              <a:t>Secondly, there is a need  to develop an empirically based conceptual understanding and language for describing healthy human functioning that parallel to the mental illness.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4000"/>
          </a:xfrm>
        </p:spPr>
        <p:txBody>
          <a:bodyPr>
            <a:normAutofit fontScale="92500" lnSpcReduction="20000"/>
          </a:bodyPr>
          <a:lstStyle/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500" b="1" dirty="0">
                <a:solidFill>
                  <a:srgbClr val="7030A0"/>
                </a:solidFill>
              </a:rPr>
              <a:t>Appreciate and amplify what works at the personal, group, and organisational </a:t>
            </a:r>
            <a:r>
              <a:rPr lang="cs-CZ" sz="3500" b="1" dirty="0" smtClean="0">
                <a:solidFill>
                  <a:srgbClr val="7030A0"/>
                </a:solidFill>
              </a:rPr>
              <a:t>levels</a:t>
            </a:r>
            <a:r>
              <a:rPr lang="en-US" sz="3500" b="1" dirty="0" smtClean="0">
                <a:solidFill>
                  <a:srgbClr val="7030A0"/>
                </a:solidFill>
              </a:rPr>
              <a:t>.</a:t>
            </a:r>
            <a:endParaRPr lang="cs-CZ" sz="3500" b="1" dirty="0">
              <a:solidFill>
                <a:srgbClr val="7030A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cs-CZ" sz="3500" b="1" dirty="0">
              <a:solidFill>
                <a:srgbClr val="7030A0"/>
              </a:solidFill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500" b="1" dirty="0">
                <a:solidFill>
                  <a:srgbClr val="7030A0"/>
                </a:solidFill>
              </a:rPr>
              <a:t>Emphasise successes and strengths as a method for achieving continuous organisational growth and success </a:t>
            </a:r>
            <a:endParaRPr lang="en-US" sz="3500" b="1" dirty="0" smtClean="0">
              <a:solidFill>
                <a:srgbClr val="7030A0"/>
              </a:solidFill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endParaRPr lang="en-US" sz="3500" b="1" dirty="0" smtClean="0">
              <a:solidFill>
                <a:srgbClr val="7030A0"/>
              </a:solidFill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7030A0"/>
                </a:solidFill>
              </a:rPr>
              <a:t>Helps to be </a:t>
            </a:r>
            <a:r>
              <a:rPr lang="cs-CZ" sz="3500" b="1" dirty="0" smtClean="0">
                <a:solidFill>
                  <a:srgbClr val="7030A0"/>
                </a:solidFill>
              </a:rPr>
              <a:t>happier!</a:t>
            </a:r>
            <a:endParaRPr lang="en-US" sz="3500" b="1" dirty="0" smtClean="0">
              <a:solidFill>
                <a:srgbClr val="7030A0"/>
              </a:solidFill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endParaRPr lang="en-US" sz="3500" b="1" dirty="0" smtClean="0">
              <a:solidFill>
                <a:srgbClr val="7030A0"/>
              </a:solidFill>
            </a:endParaRP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3500" b="1" dirty="0" smtClean="0">
                <a:solidFill>
                  <a:srgbClr val="7030A0"/>
                </a:solidFill>
              </a:rPr>
              <a:t>To </a:t>
            </a:r>
            <a:r>
              <a:rPr lang="cs-CZ" sz="3500" b="1" dirty="0">
                <a:solidFill>
                  <a:srgbClr val="7030A0"/>
                </a:solidFill>
              </a:rPr>
              <a:t>learn, to understand, to apply and to be a good example for others 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endParaRPr lang="en-US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1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410200"/>
          </a:xfrm>
        </p:spPr>
        <p:txBody>
          <a:bodyPr>
            <a:normAutofit fontScale="77500" lnSpcReduction="20000"/>
          </a:bodyPr>
          <a:lstStyle/>
          <a:p>
            <a:r>
              <a:rPr lang="cs-CZ" sz="3600" b="1" dirty="0">
                <a:solidFill>
                  <a:srgbClr val="336699"/>
                </a:solidFill>
              </a:rPr>
              <a:t>Researchers and practitioners have found that individuals utilizing its principles can enhance work and home life by:</a:t>
            </a:r>
          </a:p>
          <a:p>
            <a:pPr>
              <a:buFont typeface="Wingdings" pitchFamily="2" charset="2"/>
              <a:buNone/>
            </a:pPr>
            <a:endParaRPr lang="cs-CZ" sz="3600" b="1" dirty="0"/>
          </a:p>
          <a:p>
            <a:r>
              <a:rPr lang="cs-CZ" sz="3600" b="1" i="1" dirty="0"/>
              <a:t>Accessing strengths that act as buffers against unfavorable circumstances. </a:t>
            </a:r>
          </a:p>
          <a:p>
            <a:pPr>
              <a:buFont typeface="Wingdings" pitchFamily="2" charset="2"/>
              <a:buNone/>
            </a:pPr>
            <a:endParaRPr lang="cs-CZ" sz="3600" b="1" i="1" dirty="0"/>
          </a:p>
          <a:p>
            <a:r>
              <a:rPr lang="cs-CZ" sz="3600" b="1" i="1" dirty="0"/>
              <a:t>Balancing immediate personal needs with long-term goals. </a:t>
            </a:r>
          </a:p>
          <a:p>
            <a:pPr>
              <a:buFont typeface="Wingdings" pitchFamily="2" charset="2"/>
              <a:buNone/>
            </a:pPr>
            <a:endParaRPr lang="cs-CZ" sz="3600" b="1" i="1" dirty="0"/>
          </a:p>
          <a:p>
            <a:r>
              <a:rPr lang="cs-CZ" sz="3600" b="1" i="1" dirty="0"/>
              <a:t>Developing a more resilient psychological immune system based on optimism and self esteem.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POSITIVE PSYCHOLOGY</a:t>
            </a:r>
            <a:br>
              <a:rPr lang="en-US" sz="3200" dirty="0" smtClean="0"/>
            </a:br>
            <a:r>
              <a:rPr lang="en-US" sz="3200" dirty="0" smtClean="0"/>
              <a:t>INCLUDES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127" y="19050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NZ" sz="3600" b="1" dirty="0" smtClean="0">
                <a:solidFill>
                  <a:srgbClr val="C00000"/>
                </a:solidFill>
              </a:rPr>
              <a:t> </a:t>
            </a:r>
            <a:r>
              <a:rPr lang="en-NZ" sz="3600" b="1" dirty="0">
                <a:solidFill>
                  <a:srgbClr val="C00000"/>
                </a:solidFill>
              </a:rPr>
              <a:t>Positive Education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600" b="1" dirty="0">
                <a:solidFill>
                  <a:srgbClr val="C00000"/>
                </a:solidFill>
              </a:rPr>
              <a:t> Positive Health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600" b="1" dirty="0">
                <a:solidFill>
                  <a:srgbClr val="C00000"/>
                </a:solidFill>
              </a:rPr>
              <a:t> Positive Assessment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600" b="1" dirty="0">
                <a:solidFill>
                  <a:srgbClr val="C00000"/>
                </a:solidFill>
              </a:rPr>
              <a:t> Positive Psychotherapy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NZ" sz="3600" b="1" dirty="0">
                <a:solidFill>
                  <a:srgbClr val="C00000"/>
                </a:solidFill>
              </a:rPr>
              <a:t> Positive Organisations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4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dobe Garamond Pro Bold" pitchFamily="18" charset="0"/>
              </a:rPr>
              <a:t>Applications of Positive Psychology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71500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Positive </a:t>
            </a:r>
            <a:r>
              <a:rPr lang="en-US" sz="3200" dirty="0">
                <a:solidFill>
                  <a:srgbClr val="0070C0"/>
                </a:solidFill>
              </a:rPr>
              <a:t>psychology can have a range of real-world applications in areas </a:t>
            </a:r>
            <a:r>
              <a:rPr lang="en-US" sz="3200" dirty="0" smtClean="0">
                <a:solidFill>
                  <a:srgbClr val="0070C0"/>
                </a:solidFill>
              </a:rPr>
              <a:t>including education, </a:t>
            </a:r>
            <a:r>
              <a:rPr lang="en-US" sz="3200" dirty="0">
                <a:solidFill>
                  <a:srgbClr val="0070C0"/>
                </a:solidFill>
              </a:rPr>
              <a:t>therapy, self-help, </a:t>
            </a:r>
            <a:r>
              <a:rPr lang="en-US" sz="3200" dirty="0" smtClean="0">
                <a:solidFill>
                  <a:srgbClr val="0070C0"/>
                </a:solidFill>
              </a:rPr>
              <a:t>stress management, </a:t>
            </a:r>
            <a:r>
              <a:rPr lang="en-US" sz="3200" dirty="0">
                <a:solidFill>
                  <a:srgbClr val="0070C0"/>
                </a:solidFill>
              </a:rPr>
              <a:t>and workplace issues.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 algn="just" fontAlgn="base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Using </a:t>
            </a:r>
            <a:r>
              <a:rPr lang="en-US" sz="3200" dirty="0">
                <a:solidFill>
                  <a:srgbClr val="0070C0"/>
                </a:solidFill>
              </a:rPr>
              <a:t>strategies from positive psychology, teachers, coaches, therapists, and employers can motivate others and help individuals understand and develop their personal strengths.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8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0"/>
            <a:ext cx="6781800" cy="16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Positive psychology as a key to understanding </a:t>
            </a:r>
            <a:r>
              <a:rPr lang="cs-CZ" sz="3600" dirty="0">
                <a:solidFill>
                  <a:srgbClr val="2207EB"/>
                </a:solidFill>
              </a:rPr>
              <a:t>why are people (</a:t>
            </a:r>
            <a:r>
              <a:rPr lang="cs-CZ" sz="3600" dirty="0" smtClean="0">
                <a:solidFill>
                  <a:srgbClr val="2207EB"/>
                </a:solidFill>
              </a:rPr>
              <a:t>un)happy</a:t>
            </a:r>
            <a:r>
              <a:rPr lang="en-US" sz="3600" dirty="0" smtClean="0">
                <a:solidFill>
                  <a:srgbClr val="2207EB"/>
                </a:solidFill>
              </a:rPr>
              <a:t> 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cs-CZ" sz="2800" dirty="0">
                <a:solidFill>
                  <a:srgbClr val="336699"/>
                </a:solidFill>
              </a:rPr>
              <a:t/>
            </a:r>
            <a:br>
              <a:rPr lang="cs-CZ" sz="2800" dirty="0">
                <a:solidFill>
                  <a:srgbClr val="336699"/>
                </a:solidFill>
              </a:rPr>
            </a:br>
            <a:r>
              <a:rPr lang="cs-CZ" sz="3200" dirty="0" smtClean="0"/>
              <a:t>origin </a:t>
            </a:r>
            <a:r>
              <a:rPr lang="cs-CZ" sz="3200" dirty="0"/>
              <a:t>in Humanistic psychology, which lacked scientific rigor &amp; metamorphosed into the self-help/new age movement </a:t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849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/>
              <a:t>Positive psychology</a:t>
            </a:r>
            <a:r>
              <a:rPr lang="en-US" sz="3200" dirty="0"/>
              <a:t> is the branch of </a:t>
            </a:r>
            <a:r>
              <a:rPr lang="en-US" sz="3200" dirty="0" smtClean="0"/>
              <a:t>psychology that </a:t>
            </a:r>
            <a:r>
              <a:rPr lang="en-US" sz="3200" dirty="0"/>
              <a:t>uses scientific understanding and effective intervention to aid in the achievement of a satisfactory </a:t>
            </a:r>
            <a:r>
              <a:rPr lang="en-US" sz="3200" dirty="0" smtClean="0"/>
              <a:t>life, rather </a:t>
            </a:r>
            <a:r>
              <a:rPr lang="en-US" sz="3200" dirty="0"/>
              <a:t>than </a:t>
            </a:r>
            <a:r>
              <a:rPr lang="en-US" sz="3200" dirty="0" smtClean="0"/>
              <a:t>treating mental illness.</a:t>
            </a:r>
          </a:p>
          <a:p>
            <a:pPr algn="just"/>
            <a:r>
              <a:rPr lang="en-US" sz="3200" dirty="0"/>
              <a:t>Seligman and </a:t>
            </a:r>
            <a:r>
              <a:rPr lang="en-US" sz="3200" dirty="0" err="1"/>
              <a:t>Csikszentmihalyi</a:t>
            </a:r>
            <a:r>
              <a:rPr lang="en-US" sz="3200" dirty="0"/>
              <a:t> define positive psychology as "</a:t>
            </a:r>
            <a:r>
              <a:rPr lang="en-US" sz="3200" b="1" dirty="0">
                <a:solidFill>
                  <a:srgbClr val="0070C0"/>
                </a:solidFill>
              </a:rPr>
              <a:t>the scientific study of positive human functioning and flourishing on multiple levels that include the biological, personal, relational, institutional, cultural, and global dimensions of life.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0"/>
            <a:ext cx="6781800" cy="1600200"/>
          </a:xfrm>
        </p:spPr>
        <p:txBody>
          <a:bodyPr/>
          <a:lstStyle/>
          <a:p>
            <a:pPr algn="ctr"/>
            <a:r>
              <a:rPr lang="en-US" u="sng" dirty="0">
                <a:hlinkClick r:id="rId2" tooltip="Martin Seligman"/>
              </a:rPr>
              <a:t>Martin Seligman</a:t>
            </a:r>
            <a:endParaRPr lang="en-US" dirty="0"/>
          </a:p>
        </p:txBody>
      </p:sp>
      <p:pic>
        <p:nvPicPr>
          <p:cNvPr id="4" name="Content Placeholder 3" descr="https://upload.wikimedia.org/wikipedia/commons/thumb/4/44/Flickr_-_The_U.S._Army_-_Comprehensive_Soldiers_Fitness_%281%29cropped.jpg/200px-Flickr_-_The_U.S._Army_-_Comprehensive_Soldiers_Fitness_%281%29cropped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5626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Positive psychology began as a new area of psychology in 1998 when </a:t>
            </a:r>
            <a:r>
              <a:rPr lang="en-US" sz="3200" b="1" u="sng" dirty="0">
                <a:hlinkClick r:id="rId2" tooltip="Martin Seligman"/>
              </a:rPr>
              <a:t>Martin Seligman</a:t>
            </a:r>
            <a:r>
              <a:rPr lang="en-US" sz="3200" b="1" dirty="0"/>
              <a:t> chose it as the theme for his term as president of </a:t>
            </a:r>
            <a:r>
              <a:rPr lang="en-US" sz="3200" b="1" dirty="0" smtClean="0"/>
              <a:t>the </a:t>
            </a:r>
            <a:r>
              <a:rPr lang="en-US" sz="3200" b="1" u="sng" dirty="0" smtClean="0">
                <a:hlinkClick r:id="rId3" tooltip="American Psychological Association"/>
              </a:rPr>
              <a:t>American </a:t>
            </a:r>
            <a:r>
              <a:rPr lang="en-US" sz="3200" b="1" u="sng" dirty="0">
                <a:hlinkClick r:id="rId3" tooltip="American Psychological Association"/>
              </a:rPr>
              <a:t>Psychological </a:t>
            </a:r>
            <a:r>
              <a:rPr lang="en-US" sz="3200" b="1" u="sng" dirty="0" smtClean="0">
                <a:hlinkClick r:id="rId3" tooltip="American Psychological Association"/>
              </a:rPr>
              <a:t>Association</a:t>
            </a:r>
            <a:r>
              <a:rPr lang="en-US" sz="3200" b="1" dirty="0" smtClean="0"/>
              <a:t>, Though the </a:t>
            </a:r>
            <a:r>
              <a:rPr lang="en-US" sz="3200" b="1" dirty="0"/>
              <a:t>term originates with </a:t>
            </a:r>
            <a:r>
              <a:rPr lang="en-US" sz="3200" b="1" u="sng" dirty="0">
                <a:hlinkClick r:id="rId4" tooltip="Abraham Maslow"/>
              </a:rPr>
              <a:t>Maslow</a:t>
            </a:r>
            <a:r>
              <a:rPr lang="en-US" sz="3200" b="1" dirty="0"/>
              <a:t>, in his 1954 book </a:t>
            </a:r>
            <a:r>
              <a:rPr lang="en-US" sz="3200" b="1" i="1" dirty="0"/>
              <a:t>Motivation and </a:t>
            </a:r>
            <a:r>
              <a:rPr lang="en-US" sz="3200" b="1" i="1" dirty="0" smtClean="0"/>
              <a:t>Personality</a:t>
            </a:r>
            <a:r>
              <a:rPr lang="en-US" sz="3200" b="1" dirty="0" smtClean="0"/>
              <a:t>,</a:t>
            </a:r>
            <a:r>
              <a:rPr lang="en-US" sz="3200" b="1" u="sng" baseline="30000" dirty="0"/>
              <a:t> </a:t>
            </a:r>
            <a:r>
              <a:rPr lang="en-US" sz="3200" b="1" dirty="0" smtClean="0"/>
              <a:t>and </a:t>
            </a:r>
            <a:r>
              <a:rPr lang="en-US" sz="3200" b="1" dirty="0"/>
              <a:t>there have been indications that psychologists since the 1950s have been increasingly focused on the promotion of mental health rather than merely treating illness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6019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/>
              <a:t>The first positive psychology summit took place in 1999. The First International Conference on Positive Psychology took place in </a:t>
            </a:r>
            <a:r>
              <a:rPr lang="en-US" sz="3200" b="1" dirty="0" smtClean="0"/>
              <a:t>2002.</a:t>
            </a:r>
          </a:p>
          <a:p>
            <a:pPr algn="just"/>
            <a:r>
              <a:rPr lang="en-US" sz="3200" b="1" dirty="0" smtClean="0"/>
              <a:t>More </a:t>
            </a:r>
            <a:r>
              <a:rPr lang="en-US" sz="3200" b="1" dirty="0"/>
              <a:t>attention was given by the general public in 2006 when, using the same framework, a course at </a:t>
            </a:r>
            <a:r>
              <a:rPr lang="en-US" sz="3200" b="1" dirty="0" smtClean="0"/>
              <a:t> Harvard University became </a:t>
            </a:r>
            <a:r>
              <a:rPr lang="en-US" sz="3200" b="1" dirty="0"/>
              <a:t>particularly popular</a:t>
            </a:r>
            <a:r>
              <a:rPr lang="en-US" sz="3200" b="1" dirty="0" smtClean="0"/>
              <a:t>.</a:t>
            </a:r>
            <a:endParaRPr lang="en-US" sz="3200" b="1" u="sng" baseline="30000" dirty="0"/>
          </a:p>
          <a:p>
            <a:pPr algn="just"/>
            <a:r>
              <a:rPr lang="en-US" sz="3200" b="1" dirty="0"/>
              <a:t> In June 2009, the First World Congress on Positive Psychology took place at the </a:t>
            </a:r>
            <a:r>
              <a:rPr lang="en-US" sz="3200" b="1" dirty="0" smtClean="0"/>
              <a:t> University of </a:t>
            </a:r>
            <a:r>
              <a:rPr lang="en-US" sz="3200" b="1" dirty="0" err="1" smtClean="0"/>
              <a:t>Pensylvania</a:t>
            </a:r>
            <a:r>
              <a:rPr lang="en-US" sz="3200" b="1" dirty="0" smtClean="0"/>
              <a:t>. </a:t>
            </a:r>
          </a:p>
          <a:p>
            <a:pPr algn="just"/>
            <a:r>
              <a:rPr lang="en-US" sz="3200" b="1" dirty="0" smtClean="0"/>
              <a:t>Positive </a:t>
            </a:r>
            <a:r>
              <a:rPr lang="en-US" sz="3200" b="1" dirty="0"/>
              <a:t>psychology is the latest effort by human beings to understand the nature of happiness and well-being,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The International Positive Psychology Association (IPPA) is a recently established association that has expanded to thousands of members from 80 different countries. </a:t>
            </a:r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IPPA’s missions include: 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/>
              <a:t>1) “further the science of positive psychology across the globe and to ensure that the field continues to rest on this science” 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/>
              <a:t>2) “work for the effective and responsible application of positive psychology in diverse areas such as organizational psychology, counselling and clinical psychology, business, health, education, and coaching</a:t>
            </a:r>
            <a:r>
              <a:rPr lang="en-US" sz="2800" b="1" dirty="0" smtClean="0"/>
              <a:t>”</a:t>
            </a:r>
          </a:p>
          <a:p>
            <a:r>
              <a:rPr lang="en-US" sz="2800" b="1" dirty="0" smtClean="0"/>
              <a:t>(</a:t>
            </a:r>
            <a:r>
              <a:rPr lang="en-US" sz="2800" b="1" dirty="0"/>
              <a:t>3) “foster education and training in the field</a:t>
            </a:r>
            <a:r>
              <a:rPr lang="en-US" sz="2800" b="1" dirty="0" smtClean="0"/>
              <a:t>.”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4724400"/>
          </a:xfrm>
        </p:spPr>
        <p:txBody>
          <a:bodyPr>
            <a:noAutofit/>
          </a:bodyPr>
          <a:lstStyle/>
          <a:p>
            <a:pPr algn="just"/>
            <a:r>
              <a:rPr lang="cs-CZ" sz="3200" b="1" dirty="0">
                <a:solidFill>
                  <a:schemeClr val="accent1"/>
                </a:solidFill>
              </a:rPr>
              <a:t>Applying Positive Psychology enables us to </a:t>
            </a:r>
            <a:r>
              <a:rPr lang="cs-CZ" sz="3200" b="1" dirty="0">
                <a:solidFill>
                  <a:srgbClr val="2207EB"/>
                </a:solidFill>
              </a:rPr>
              <a:t>appreciate and reinforce </a:t>
            </a:r>
            <a:r>
              <a:rPr lang="cs-CZ" sz="3200" b="1" dirty="0">
                <a:solidFill>
                  <a:schemeClr val="accent1"/>
                </a:solidFill>
              </a:rPr>
              <a:t>the existing strengths and virtues in both  personal and organisation fields.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algn="just"/>
            <a:r>
              <a:rPr lang="cs-CZ" sz="3200" b="1" dirty="0" smtClean="0">
                <a:solidFill>
                  <a:schemeClr val="accent1"/>
                </a:solidFill>
              </a:rPr>
              <a:t>This </a:t>
            </a:r>
            <a:r>
              <a:rPr lang="cs-CZ" sz="3200" b="1" dirty="0">
                <a:solidFill>
                  <a:schemeClr val="accent1"/>
                </a:solidFill>
              </a:rPr>
              <a:t>does not mean that we should avoid dealing with problems, but </a:t>
            </a:r>
            <a:r>
              <a:rPr lang="cs-CZ" sz="3200" b="1" dirty="0" smtClean="0">
                <a:solidFill>
                  <a:schemeClr val="accent1"/>
                </a:solidFill>
              </a:rPr>
              <a:t>we </a:t>
            </a:r>
            <a:r>
              <a:rPr lang="cs-CZ" sz="3200" b="1" dirty="0">
                <a:solidFill>
                  <a:schemeClr val="accent1"/>
                </a:solidFill>
              </a:rPr>
              <a:t>should deal with them from a </a:t>
            </a:r>
            <a:r>
              <a:rPr lang="cs-CZ" sz="3200" b="1" dirty="0">
                <a:solidFill>
                  <a:srgbClr val="2207EB"/>
                </a:solidFill>
              </a:rPr>
              <a:t>positive and </a:t>
            </a:r>
            <a:r>
              <a:rPr lang="cs-CZ" sz="3200" b="1" dirty="0" smtClean="0">
                <a:solidFill>
                  <a:srgbClr val="2207EB"/>
                </a:solidFill>
              </a:rPr>
              <a:t>realistic</a:t>
            </a:r>
            <a:r>
              <a:rPr lang="en-US" sz="3200" b="1" dirty="0" smtClean="0">
                <a:solidFill>
                  <a:srgbClr val="2207EB"/>
                </a:solidFill>
              </a:rPr>
              <a:t> </a:t>
            </a:r>
            <a:r>
              <a:rPr lang="cs-CZ" sz="3200" b="1" dirty="0" smtClean="0">
                <a:solidFill>
                  <a:srgbClr val="2207EB"/>
                </a:solidFill>
              </a:rPr>
              <a:t>perspective</a:t>
            </a:r>
            <a:r>
              <a:rPr lang="en-US" sz="3200" b="1" dirty="0" smtClean="0">
                <a:solidFill>
                  <a:srgbClr val="2207EB"/>
                </a:solidFill>
              </a:rPr>
              <a:t>.</a:t>
            </a:r>
            <a:r>
              <a:rPr lang="cs-CZ" sz="3200" b="1" dirty="0" smtClean="0">
                <a:solidFill>
                  <a:schemeClr val="accent1"/>
                </a:solidFill>
              </a:rPr>
              <a:t> 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270</TotalTime>
  <Words>791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Positive Psychology</vt:lpstr>
      <vt:lpstr>Why Positive Psychology ?</vt:lpstr>
      <vt:lpstr>Positive psychology as a key to understanding why are people (un)happy ?  origin in Humanistic psychology, which lacked scientific rigor &amp; metamorphosed into the self-help/new age movement    </vt:lpstr>
      <vt:lpstr>PowerPoint Presentation</vt:lpstr>
      <vt:lpstr>Martin Seligman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Positive Psychology is built on the study of-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PSYCHOLOGY INCLUDES</vt:lpstr>
      <vt:lpstr>Applications of Positive Psychology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Psychology</dc:title>
  <dc:creator>sr soja</dc:creator>
  <cp:lastModifiedBy>sr soja</cp:lastModifiedBy>
  <cp:revision>32</cp:revision>
  <dcterms:created xsi:type="dcterms:W3CDTF">2006-08-16T00:00:00Z</dcterms:created>
  <dcterms:modified xsi:type="dcterms:W3CDTF">2016-08-22T04:20:29Z</dcterms:modified>
</cp:coreProperties>
</file>