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0"/>
  </p:notesMasterIdLst>
  <p:sldIdLst>
    <p:sldId id="277" r:id="rId2"/>
    <p:sldId id="256" r:id="rId3"/>
    <p:sldId id="279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2" r:id="rId18"/>
    <p:sldId id="269" r:id="rId19"/>
    <p:sldId id="283" r:id="rId20"/>
    <p:sldId id="270" r:id="rId21"/>
    <p:sldId id="284" r:id="rId22"/>
    <p:sldId id="271" r:id="rId23"/>
    <p:sldId id="272" r:id="rId24"/>
    <p:sldId id="273" r:id="rId25"/>
    <p:sldId id="285" r:id="rId26"/>
    <p:sldId id="274" r:id="rId27"/>
    <p:sldId id="362" r:id="rId28"/>
    <p:sldId id="363" r:id="rId29"/>
    <p:sldId id="364" r:id="rId30"/>
    <p:sldId id="317" r:id="rId31"/>
    <p:sldId id="318" r:id="rId32"/>
    <p:sldId id="319" r:id="rId33"/>
    <p:sldId id="286" r:id="rId34"/>
    <p:sldId id="312" r:id="rId35"/>
    <p:sldId id="287" r:id="rId36"/>
    <p:sldId id="288" r:id="rId37"/>
    <p:sldId id="289" r:id="rId38"/>
    <p:sldId id="290" r:id="rId39"/>
    <p:sldId id="322" r:id="rId40"/>
    <p:sldId id="323" r:id="rId41"/>
    <p:sldId id="324" r:id="rId42"/>
    <p:sldId id="325" r:id="rId43"/>
    <p:sldId id="327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13" r:id="rId54"/>
    <p:sldId id="314" r:id="rId55"/>
    <p:sldId id="315" r:id="rId56"/>
    <p:sldId id="316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01" r:id="rId67"/>
    <p:sldId id="331" r:id="rId68"/>
    <p:sldId id="302" r:id="rId69"/>
    <p:sldId id="335" r:id="rId70"/>
    <p:sldId id="303" r:id="rId71"/>
    <p:sldId id="304" r:id="rId72"/>
    <p:sldId id="328" r:id="rId73"/>
    <p:sldId id="329" r:id="rId74"/>
    <p:sldId id="330" r:id="rId75"/>
    <p:sldId id="305" r:id="rId76"/>
    <p:sldId id="333" r:id="rId77"/>
    <p:sldId id="334" r:id="rId78"/>
    <p:sldId id="332" r:id="rId79"/>
    <p:sldId id="307" r:id="rId80"/>
    <p:sldId id="308" r:id="rId81"/>
    <p:sldId id="309" r:id="rId82"/>
    <p:sldId id="310" r:id="rId83"/>
    <p:sldId id="352" r:id="rId84"/>
    <p:sldId id="311" r:id="rId85"/>
    <p:sldId id="336" r:id="rId86"/>
    <p:sldId id="337" r:id="rId87"/>
    <p:sldId id="353" r:id="rId88"/>
    <p:sldId id="356" r:id="rId89"/>
    <p:sldId id="357" r:id="rId90"/>
    <p:sldId id="338" r:id="rId91"/>
    <p:sldId id="358" r:id="rId92"/>
    <p:sldId id="354" r:id="rId93"/>
    <p:sldId id="339" r:id="rId94"/>
    <p:sldId id="355" r:id="rId95"/>
    <p:sldId id="360" r:id="rId96"/>
    <p:sldId id="361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  <p:sldId id="349" r:id="rId107"/>
    <p:sldId id="350" r:id="rId108"/>
    <p:sldId id="351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66"/>
    <a:srgbClr val="CCFF33"/>
    <a:srgbClr val="FF9999"/>
    <a:srgbClr val="FFFFCC"/>
    <a:srgbClr val="A0106D"/>
    <a:srgbClr val="85F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D737F-F613-42AD-B93E-86936A7174D6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B7384-4276-4D46-BC74-8F5448EB64A5}">
      <dgm:prSet phldrT="[Text]"/>
      <dgm:spPr>
        <a:solidFill>
          <a:srgbClr val="FF00FF">
            <a:alpha val="90000"/>
          </a:srgbClr>
        </a:solidFill>
      </dgm:spPr>
      <dgm:t>
        <a:bodyPr/>
        <a:lstStyle/>
        <a:p>
          <a:r>
            <a:rPr lang="en-US" b="1" dirty="0" smtClean="0"/>
            <a:t>ATTENTION</a:t>
          </a:r>
          <a:endParaRPr lang="en-US" b="1" dirty="0"/>
        </a:p>
      </dgm:t>
    </dgm:pt>
    <dgm:pt modelId="{B5F7E30E-A30C-4357-92E4-C7EDD6A16D09}" type="parTrans" cxnId="{65AF147A-2ABA-4CC8-8BC3-7A9E33D257F2}">
      <dgm:prSet/>
      <dgm:spPr/>
      <dgm:t>
        <a:bodyPr/>
        <a:lstStyle/>
        <a:p>
          <a:endParaRPr lang="en-US"/>
        </a:p>
      </dgm:t>
    </dgm:pt>
    <dgm:pt modelId="{665FB965-BC1B-4A1D-8DE4-50CEE6E8318F}" type="sibTrans" cxnId="{65AF147A-2ABA-4CC8-8BC3-7A9E33D257F2}">
      <dgm:prSet/>
      <dgm:spPr/>
      <dgm:t>
        <a:bodyPr/>
        <a:lstStyle/>
        <a:p>
          <a:endParaRPr lang="en-US"/>
        </a:p>
      </dgm:t>
    </dgm:pt>
    <dgm:pt modelId="{7BEC9DB9-1DF0-4022-B1A7-4B3B36B724DB}">
      <dgm:prSet phldrT="[Text]"/>
      <dgm:spPr>
        <a:solidFill>
          <a:srgbClr val="00B0F0">
            <a:alpha val="89804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Non-Volitional</a:t>
          </a:r>
        </a:p>
        <a:p>
          <a:r>
            <a:rPr lang="en-US" b="1" dirty="0" smtClean="0">
              <a:solidFill>
                <a:schemeClr val="bg1"/>
              </a:solidFill>
            </a:rPr>
            <a:t>(no involvement of will)</a:t>
          </a:r>
          <a:endParaRPr lang="en-US" b="1" dirty="0">
            <a:solidFill>
              <a:schemeClr val="bg1"/>
            </a:solidFill>
          </a:endParaRPr>
        </a:p>
      </dgm:t>
    </dgm:pt>
    <dgm:pt modelId="{2A3C105E-9881-4F0F-BE29-1DD248DC0988}" type="parTrans" cxnId="{B25857FD-F9AB-4820-BDEF-FED9D70437B4}">
      <dgm:prSet/>
      <dgm:spPr/>
      <dgm:t>
        <a:bodyPr/>
        <a:lstStyle/>
        <a:p>
          <a:endParaRPr lang="en-US"/>
        </a:p>
      </dgm:t>
    </dgm:pt>
    <dgm:pt modelId="{7BB31E31-540D-4A1A-AEF5-5D65233804F9}" type="sibTrans" cxnId="{B25857FD-F9AB-4820-BDEF-FED9D70437B4}">
      <dgm:prSet/>
      <dgm:spPr/>
      <dgm:t>
        <a:bodyPr/>
        <a:lstStyle/>
        <a:p>
          <a:endParaRPr lang="en-US"/>
        </a:p>
      </dgm:t>
    </dgm:pt>
    <dgm:pt modelId="{1AFEDA00-A832-4EC0-9298-EBF5AE061288}">
      <dgm:prSet phldrT="[Text]"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Enforced</a:t>
          </a:r>
        </a:p>
        <a:p>
          <a:r>
            <a:rPr lang="en-US" sz="2400" b="1" dirty="0" smtClean="0">
              <a:solidFill>
                <a:srgbClr val="0070C0"/>
              </a:solidFill>
            </a:rPr>
            <a:t>(sustained by instinct</a:t>
          </a:r>
          <a:r>
            <a:rPr lang="en-US" sz="2300" dirty="0" smtClean="0">
              <a:solidFill>
                <a:srgbClr val="0070C0"/>
              </a:solidFill>
            </a:rPr>
            <a:t>)</a:t>
          </a:r>
          <a:endParaRPr lang="en-US" sz="2300" dirty="0">
            <a:solidFill>
              <a:srgbClr val="0070C0"/>
            </a:solidFill>
          </a:endParaRPr>
        </a:p>
      </dgm:t>
    </dgm:pt>
    <dgm:pt modelId="{ADC29991-4B95-48CF-9C40-091E806B2289}" type="parTrans" cxnId="{3E86856F-A868-412E-B871-1894D719229D}">
      <dgm:prSet/>
      <dgm:spPr/>
      <dgm:t>
        <a:bodyPr/>
        <a:lstStyle/>
        <a:p>
          <a:endParaRPr lang="en-US"/>
        </a:p>
      </dgm:t>
    </dgm:pt>
    <dgm:pt modelId="{C27CEA0B-946C-47DC-8968-E126E5193D8C}" type="sibTrans" cxnId="{3E86856F-A868-412E-B871-1894D719229D}">
      <dgm:prSet/>
      <dgm:spPr/>
      <dgm:t>
        <a:bodyPr/>
        <a:lstStyle/>
        <a:p>
          <a:endParaRPr lang="en-US"/>
        </a:p>
      </dgm:t>
    </dgm:pt>
    <dgm:pt modelId="{6C7D762B-2F3E-4FEC-98A9-9D3053DE1044}">
      <dgm:prSet phldrT="[Text]" custT="1"/>
      <dgm:spPr>
        <a:solidFill>
          <a:srgbClr val="CCFF33">
            <a:alpha val="90000"/>
          </a:srgbClr>
        </a:solidFill>
      </dgm:spPr>
      <dgm:t>
        <a:bodyPr/>
        <a:lstStyle/>
        <a:p>
          <a:r>
            <a:rPr lang="en-US" sz="2400" b="1" dirty="0" err="1" smtClean="0">
              <a:solidFill>
                <a:srgbClr val="0070C0"/>
              </a:solidFill>
            </a:rPr>
            <a:t>Sponta</a:t>
          </a:r>
          <a:r>
            <a:rPr lang="en-US" sz="2400" b="1" dirty="0" smtClean="0">
              <a:solidFill>
                <a:srgbClr val="0070C0"/>
              </a:solidFill>
            </a:rPr>
            <a:t>-</a:t>
          </a:r>
        </a:p>
        <a:p>
          <a:r>
            <a:rPr lang="en-US" sz="2400" b="1" dirty="0" err="1" smtClean="0">
              <a:solidFill>
                <a:srgbClr val="0070C0"/>
              </a:solidFill>
            </a:rPr>
            <a:t>neous</a:t>
          </a:r>
          <a:endParaRPr lang="en-US" sz="2400" b="1" dirty="0" smtClean="0">
            <a:solidFill>
              <a:srgbClr val="0070C0"/>
            </a:solidFill>
          </a:endParaRPr>
        </a:p>
        <a:p>
          <a:r>
            <a:rPr lang="en-US" sz="2400" b="1" dirty="0" smtClean="0">
              <a:solidFill>
                <a:srgbClr val="0070C0"/>
              </a:solidFill>
            </a:rPr>
            <a:t>(by sentiment</a:t>
          </a:r>
          <a:r>
            <a:rPr lang="en-US" sz="2400" dirty="0" smtClean="0"/>
            <a:t>)</a:t>
          </a:r>
          <a:endParaRPr lang="en-US" sz="2400" dirty="0"/>
        </a:p>
      </dgm:t>
    </dgm:pt>
    <dgm:pt modelId="{1C56500E-497B-4E89-AAB9-38118ADFDA66}" type="parTrans" cxnId="{AE29DFAA-59A6-4089-A2C7-59D4FC2B193D}">
      <dgm:prSet/>
      <dgm:spPr/>
      <dgm:t>
        <a:bodyPr/>
        <a:lstStyle/>
        <a:p>
          <a:endParaRPr lang="en-US"/>
        </a:p>
      </dgm:t>
    </dgm:pt>
    <dgm:pt modelId="{1EBADEC9-10D2-4204-B6B9-909FEA1308A2}" type="sibTrans" cxnId="{AE29DFAA-59A6-4089-A2C7-59D4FC2B193D}">
      <dgm:prSet/>
      <dgm:spPr/>
      <dgm:t>
        <a:bodyPr/>
        <a:lstStyle/>
        <a:p>
          <a:endParaRPr lang="en-US"/>
        </a:p>
      </dgm:t>
    </dgm:pt>
    <dgm:pt modelId="{14424627-0E1E-4454-864C-09A69975DB2F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Volitional</a:t>
          </a:r>
        </a:p>
        <a:p>
          <a:r>
            <a:rPr lang="en-US" b="1" dirty="0" smtClean="0">
              <a:solidFill>
                <a:schemeClr val="bg1"/>
              </a:solidFill>
            </a:rPr>
            <a:t>(by the exercise of will)</a:t>
          </a:r>
          <a:endParaRPr lang="en-US" b="1" dirty="0">
            <a:solidFill>
              <a:schemeClr val="bg1"/>
            </a:solidFill>
          </a:endParaRPr>
        </a:p>
      </dgm:t>
    </dgm:pt>
    <dgm:pt modelId="{E3879971-97C8-4CB8-8F5B-81E1FB4F7E74}" type="parTrans" cxnId="{E12C5998-2EC8-4A34-9E8E-7E088F302871}">
      <dgm:prSet/>
      <dgm:spPr/>
      <dgm:t>
        <a:bodyPr/>
        <a:lstStyle/>
        <a:p>
          <a:endParaRPr lang="en-US"/>
        </a:p>
      </dgm:t>
    </dgm:pt>
    <dgm:pt modelId="{61C0D5D5-A211-4B95-A4EE-EAED288C2005}" type="sibTrans" cxnId="{E12C5998-2EC8-4A34-9E8E-7E088F302871}">
      <dgm:prSet/>
      <dgm:spPr/>
      <dgm:t>
        <a:bodyPr/>
        <a:lstStyle/>
        <a:p>
          <a:endParaRPr lang="en-US"/>
        </a:p>
      </dgm:t>
    </dgm:pt>
    <dgm:pt modelId="{35D0CE0D-CFB4-49F4-9B6F-32B2CFC7B56B}">
      <dgm:prSet phldrT="[Text]"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Implicit</a:t>
          </a:r>
        </a:p>
        <a:p>
          <a:r>
            <a:rPr lang="en-US" sz="2400" b="1" dirty="0" smtClean="0">
              <a:solidFill>
                <a:srgbClr val="0070C0"/>
              </a:solidFill>
            </a:rPr>
            <a:t>(by single act of will)</a:t>
          </a:r>
          <a:endParaRPr lang="en-US" sz="2400" b="1" dirty="0">
            <a:solidFill>
              <a:srgbClr val="0070C0"/>
            </a:solidFill>
          </a:endParaRPr>
        </a:p>
      </dgm:t>
    </dgm:pt>
    <dgm:pt modelId="{1E86C7BA-0BCC-405F-B3BB-8E064F71FE4E}" type="parTrans" cxnId="{D0CE471D-A0CE-4050-9510-E3D49A8BE8C0}">
      <dgm:prSet/>
      <dgm:spPr/>
      <dgm:t>
        <a:bodyPr/>
        <a:lstStyle/>
        <a:p>
          <a:endParaRPr lang="en-US"/>
        </a:p>
      </dgm:t>
    </dgm:pt>
    <dgm:pt modelId="{8D03F974-81D9-4AB1-9DA9-E63BDBCA6C55}" type="sibTrans" cxnId="{D0CE471D-A0CE-4050-9510-E3D49A8BE8C0}">
      <dgm:prSet/>
      <dgm:spPr/>
      <dgm:t>
        <a:bodyPr/>
        <a:lstStyle/>
        <a:p>
          <a:endParaRPr lang="en-US"/>
        </a:p>
      </dgm:t>
    </dgm:pt>
    <dgm:pt modelId="{A3844F78-CDB2-4A02-B801-797FB5435C50}">
      <dgm:prSet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70C0"/>
              </a:solidFill>
            </a:rPr>
            <a:t>Explicit</a:t>
          </a:r>
        </a:p>
        <a:p>
          <a:r>
            <a:rPr lang="en-US" sz="2400" b="1" dirty="0" smtClean="0">
              <a:solidFill>
                <a:srgbClr val="0070C0"/>
              </a:solidFill>
            </a:rPr>
            <a:t>(by repeated act of will)</a:t>
          </a:r>
          <a:endParaRPr lang="en-US" sz="2400" b="1" dirty="0">
            <a:solidFill>
              <a:srgbClr val="0070C0"/>
            </a:solidFill>
          </a:endParaRPr>
        </a:p>
      </dgm:t>
    </dgm:pt>
    <dgm:pt modelId="{0861D92A-9784-4305-BFAB-E09E589CAA44}" type="sibTrans" cxnId="{0647B5BB-4F23-4581-A25B-34418482DA6B}">
      <dgm:prSet/>
      <dgm:spPr/>
      <dgm:t>
        <a:bodyPr/>
        <a:lstStyle/>
        <a:p>
          <a:endParaRPr lang="en-US"/>
        </a:p>
      </dgm:t>
    </dgm:pt>
    <dgm:pt modelId="{69A94B03-D214-4E9F-8F20-7BD0A88A2323}" type="parTrans" cxnId="{0647B5BB-4F23-4581-A25B-34418482DA6B}">
      <dgm:prSet/>
      <dgm:spPr/>
      <dgm:t>
        <a:bodyPr/>
        <a:lstStyle/>
        <a:p>
          <a:endParaRPr lang="en-US"/>
        </a:p>
      </dgm:t>
    </dgm:pt>
    <dgm:pt modelId="{5AF4A6CD-2E69-4C61-82F6-5FCF4A77D6DB}" type="pres">
      <dgm:prSet presAssocID="{40FD737F-F613-42AD-B93E-86936A7174D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4FF6EE1-79B3-4437-8F5B-BA4606A2FDF5}" type="pres">
      <dgm:prSet presAssocID="{69EB7384-4276-4D46-BC74-8F5448EB64A5}" presName="hierRoot1" presStyleCnt="0"/>
      <dgm:spPr/>
    </dgm:pt>
    <dgm:pt modelId="{4A66871F-ADD4-4382-A566-C3A99194F11A}" type="pres">
      <dgm:prSet presAssocID="{69EB7384-4276-4D46-BC74-8F5448EB64A5}" presName="composite" presStyleCnt="0"/>
      <dgm:spPr/>
    </dgm:pt>
    <dgm:pt modelId="{E142D8FF-6727-4F03-96BD-7B43A83B2D34}" type="pres">
      <dgm:prSet presAssocID="{69EB7384-4276-4D46-BC74-8F5448EB64A5}" presName="background" presStyleLbl="node0" presStyleIdx="0" presStyleCnt="1"/>
      <dgm:spPr/>
    </dgm:pt>
    <dgm:pt modelId="{F4746483-2C17-4E93-A02F-E7CBCDE1D08E}" type="pres">
      <dgm:prSet presAssocID="{69EB7384-4276-4D46-BC74-8F5448EB64A5}" presName="text" presStyleLbl="fgAcc0" presStyleIdx="0" presStyleCnt="1" custScaleX="198584" custLinFactNeighborX="-44961" custLinFactNeighborY="-166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34FB9-7FF6-4D44-BB27-79E304A9E347}" type="pres">
      <dgm:prSet presAssocID="{69EB7384-4276-4D46-BC74-8F5448EB64A5}" presName="hierChild2" presStyleCnt="0"/>
      <dgm:spPr/>
    </dgm:pt>
    <dgm:pt modelId="{001EDEA5-46A8-478C-85F6-6456FD43CC4B}" type="pres">
      <dgm:prSet presAssocID="{2A3C105E-9881-4F0F-BE29-1DD248DC098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252130A-A9F0-43D7-9F3E-6C92CC114014}" type="pres">
      <dgm:prSet presAssocID="{7BEC9DB9-1DF0-4022-B1A7-4B3B36B724DB}" presName="hierRoot2" presStyleCnt="0"/>
      <dgm:spPr/>
    </dgm:pt>
    <dgm:pt modelId="{782CBAD6-A722-4E69-B22A-171D25F21D84}" type="pres">
      <dgm:prSet presAssocID="{7BEC9DB9-1DF0-4022-B1A7-4B3B36B724DB}" presName="composite2" presStyleCnt="0"/>
      <dgm:spPr/>
    </dgm:pt>
    <dgm:pt modelId="{CF873FE4-D565-4A9A-A8C2-54CA4D24F63C}" type="pres">
      <dgm:prSet presAssocID="{7BEC9DB9-1DF0-4022-B1A7-4B3B36B724DB}" presName="background2" presStyleLbl="node2" presStyleIdx="0" presStyleCnt="2"/>
      <dgm:spPr/>
    </dgm:pt>
    <dgm:pt modelId="{66387BBC-8F32-4CED-B0B6-10589DB741A1}" type="pres">
      <dgm:prSet presAssocID="{7BEC9DB9-1DF0-4022-B1A7-4B3B36B724DB}" presName="text2" presStyleLbl="fgAcc2" presStyleIdx="0" presStyleCnt="2" custScaleX="168027" custLinFactNeighborX="-45138" custLinFactNeighborY="-15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57A5D-2CA1-4976-B3F8-2F0150FD38B7}" type="pres">
      <dgm:prSet presAssocID="{7BEC9DB9-1DF0-4022-B1A7-4B3B36B724DB}" presName="hierChild3" presStyleCnt="0"/>
      <dgm:spPr/>
    </dgm:pt>
    <dgm:pt modelId="{BBD23616-D4E8-4FF0-A57A-646A3483EA24}" type="pres">
      <dgm:prSet presAssocID="{ADC29991-4B95-48CF-9C40-091E806B228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6382A9C9-0D71-4106-831C-CE92A7E56C11}" type="pres">
      <dgm:prSet presAssocID="{1AFEDA00-A832-4EC0-9298-EBF5AE061288}" presName="hierRoot3" presStyleCnt="0"/>
      <dgm:spPr/>
    </dgm:pt>
    <dgm:pt modelId="{85261261-F86D-49A0-8DF1-DFD740BD5B24}" type="pres">
      <dgm:prSet presAssocID="{1AFEDA00-A832-4EC0-9298-EBF5AE061288}" presName="composite3" presStyleCnt="0"/>
      <dgm:spPr/>
    </dgm:pt>
    <dgm:pt modelId="{4937D030-4F18-4B17-B0EE-7462C025E10C}" type="pres">
      <dgm:prSet presAssocID="{1AFEDA00-A832-4EC0-9298-EBF5AE061288}" presName="background3" presStyleLbl="node3" presStyleIdx="0" presStyleCnt="4"/>
      <dgm:spPr/>
    </dgm:pt>
    <dgm:pt modelId="{0AF651FA-26D9-40CB-B000-B5F9E6AD3FF4}" type="pres">
      <dgm:prSet presAssocID="{1AFEDA00-A832-4EC0-9298-EBF5AE061288}" presName="text3" presStyleLbl="fgAcc3" presStyleIdx="0" presStyleCnt="4" custScaleX="102483" custScaleY="226555" custLinFactNeighborX="-26867" custLinFactNeighborY="-38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39027B-4BC0-40C7-A619-AC470FB6F8F0}" type="pres">
      <dgm:prSet presAssocID="{1AFEDA00-A832-4EC0-9298-EBF5AE061288}" presName="hierChild4" presStyleCnt="0"/>
      <dgm:spPr/>
    </dgm:pt>
    <dgm:pt modelId="{8D807304-F4D6-4957-BD47-DDC8CDFDEAFF}" type="pres">
      <dgm:prSet presAssocID="{1C56500E-497B-4E89-AAB9-38118ADFDA66}" presName="Name17" presStyleLbl="parChTrans1D3" presStyleIdx="1" presStyleCnt="4"/>
      <dgm:spPr/>
      <dgm:t>
        <a:bodyPr/>
        <a:lstStyle/>
        <a:p>
          <a:endParaRPr lang="en-US"/>
        </a:p>
      </dgm:t>
    </dgm:pt>
    <dgm:pt modelId="{DF0797A9-6118-4100-9C51-2628EAFC641B}" type="pres">
      <dgm:prSet presAssocID="{6C7D762B-2F3E-4FEC-98A9-9D3053DE1044}" presName="hierRoot3" presStyleCnt="0"/>
      <dgm:spPr/>
    </dgm:pt>
    <dgm:pt modelId="{7BA9492F-8B2B-4249-81BA-E3A2EBB56E69}" type="pres">
      <dgm:prSet presAssocID="{6C7D762B-2F3E-4FEC-98A9-9D3053DE1044}" presName="composite3" presStyleCnt="0"/>
      <dgm:spPr/>
    </dgm:pt>
    <dgm:pt modelId="{F4FB537F-F4DC-4F1B-B36E-CE7A2F7D043C}" type="pres">
      <dgm:prSet presAssocID="{6C7D762B-2F3E-4FEC-98A9-9D3053DE1044}" presName="background3" presStyleLbl="node3" presStyleIdx="1" presStyleCnt="4"/>
      <dgm:spPr/>
    </dgm:pt>
    <dgm:pt modelId="{2659E35E-0E0E-4E66-9710-F1F7BB5921BA}" type="pres">
      <dgm:prSet presAssocID="{6C7D762B-2F3E-4FEC-98A9-9D3053DE1044}" presName="text3" presStyleLbl="fgAcc3" presStyleIdx="1" presStyleCnt="4" custScaleX="111127" custScaleY="225650" custLinFactNeighborX="-28211" custLinFactNeighborY="-7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5A06B5-DC07-408F-A816-F72100A21FAE}" type="pres">
      <dgm:prSet presAssocID="{6C7D762B-2F3E-4FEC-98A9-9D3053DE1044}" presName="hierChild4" presStyleCnt="0"/>
      <dgm:spPr/>
    </dgm:pt>
    <dgm:pt modelId="{F475C780-3190-47B5-9DB1-641F310D4634}" type="pres">
      <dgm:prSet presAssocID="{E3879971-97C8-4CB8-8F5B-81E1FB4F7E7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AB7A62C-336C-46FE-BC9D-28DFBB5BF3AA}" type="pres">
      <dgm:prSet presAssocID="{14424627-0E1E-4454-864C-09A69975DB2F}" presName="hierRoot2" presStyleCnt="0"/>
      <dgm:spPr/>
    </dgm:pt>
    <dgm:pt modelId="{67F628C4-8460-4FDD-BD42-2D09A6F3A946}" type="pres">
      <dgm:prSet presAssocID="{14424627-0E1E-4454-864C-09A69975DB2F}" presName="composite2" presStyleCnt="0"/>
      <dgm:spPr/>
    </dgm:pt>
    <dgm:pt modelId="{D6C9FE50-C190-4029-B7D9-270BC9FA41D4}" type="pres">
      <dgm:prSet presAssocID="{14424627-0E1E-4454-864C-09A69975DB2F}" presName="background2" presStyleLbl="node2" presStyleIdx="1" presStyleCnt="2"/>
      <dgm:spPr/>
    </dgm:pt>
    <dgm:pt modelId="{2073198B-95E0-419A-8047-E16CD08805FF}" type="pres">
      <dgm:prSet presAssocID="{14424627-0E1E-4454-864C-09A69975DB2F}" presName="text2" presStyleLbl="fgAcc2" presStyleIdx="1" presStyleCnt="2" custScaleX="174248" custLinFactNeighborX="24496" custLinFactNeighborY="-20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9CAEE-A111-4097-BD55-272BA7849883}" type="pres">
      <dgm:prSet presAssocID="{14424627-0E1E-4454-864C-09A69975DB2F}" presName="hierChild3" presStyleCnt="0"/>
      <dgm:spPr/>
    </dgm:pt>
    <dgm:pt modelId="{CF614C63-4F55-40B1-8F90-D0DF2EDA3F0E}" type="pres">
      <dgm:prSet presAssocID="{1E86C7BA-0BCC-405F-B3BB-8E064F71FE4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4303A82-AEEC-48B3-8A4E-537D33A3F7FD}" type="pres">
      <dgm:prSet presAssocID="{35D0CE0D-CFB4-49F4-9B6F-32B2CFC7B56B}" presName="hierRoot3" presStyleCnt="0"/>
      <dgm:spPr/>
    </dgm:pt>
    <dgm:pt modelId="{8BA7BB18-A817-41C2-9794-EB68C9BE18C4}" type="pres">
      <dgm:prSet presAssocID="{35D0CE0D-CFB4-49F4-9B6F-32B2CFC7B56B}" presName="composite3" presStyleCnt="0"/>
      <dgm:spPr/>
    </dgm:pt>
    <dgm:pt modelId="{C9F6DCB0-E899-43C2-BE14-8F3E53C07EC0}" type="pres">
      <dgm:prSet presAssocID="{35D0CE0D-CFB4-49F4-9B6F-32B2CFC7B56B}" presName="background3" presStyleLbl="node3" presStyleIdx="2" presStyleCnt="4"/>
      <dgm:spPr/>
    </dgm:pt>
    <dgm:pt modelId="{0D6E9992-3553-4F02-AD51-BD054EBE9466}" type="pres">
      <dgm:prSet presAssocID="{35D0CE0D-CFB4-49F4-9B6F-32B2CFC7B56B}" presName="text3" presStyleLbl="fgAcc3" presStyleIdx="2" presStyleCnt="4" custScaleX="133698" custScaleY="243892" custLinFactNeighborX="-6050" custLinFactNeighborY="-21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AE246A-5B93-4552-B344-1233D3D2402E}" type="pres">
      <dgm:prSet presAssocID="{35D0CE0D-CFB4-49F4-9B6F-32B2CFC7B56B}" presName="hierChild4" presStyleCnt="0"/>
      <dgm:spPr/>
    </dgm:pt>
    <dgm:pt modelId="{608408A8-A3F1-41B9-86B9-2D0983C8D33B}" type="pres">
      <dgm:prSet presAssocID="{69A94B03-D214-4E9F-8F20-7BD0A88A2323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9AC11A9-482D-4BE4-BC10-5427D8CB9F78}" type="pres">
      <dgm:prSet presAssocID="{A3844F78-CDB2-4A02-B801-797FB5435C50}" presName="hierRoot3" presStyleCnt="0"/>
      <dgm:spPr/>
    </dgm:pt>
    <dgm:pt modelId="{A0C0B05B-9A15-4672-8BF7-8AC8C57D206B}" type="pres">
      <dgm:prSet presAssocID="{A3844F78-CDB2-4A02-B801-797FB5435C50}" presName="composite3" presStyleCnt="0"/>
      <dgm:spPr/>
    </dgm:pt>
    <dgm:pt modelId="{69C5592D-A4DF-4640-808E-C2373C75BABA}" type="pres">
      <dgm:prSet presAssocID="{A3844F78-CDB2-4A02-B801-797FB5435C50}" presName="background3" presStyleLbl="node3" presStyleIdx="3" presStyleCnt="4"/>
      <dgm:spPr/>
    </dgm:pt>
    <dgm:pt modelId="{1BFC746F-B11D-4F3F-8BC4-A5FFA146AE87}" type="pres">
      <dgm:prSet presAssocID="{A3844F78-CDB2-4A02-B801-797FB5435C50}" presName="text3" presStyleLbl="fgAcc3" presStyleIdx="3" presStyleCnt="4" custScaleX="130077" custScaleY="237341" custLinFactNeighborX="6802" custLinFactNeighborY="-10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EEC94-8258-4325-A8FB-2745D5386240}" type="pres">
      <dgm:prSet presAssocID="{A3844F78-CDB2-4A02-B801-797FB5435C50}" presName="hierChild4" presStyleCnt="0"/>
      <dgm:spPr/>
    </dgm:pt>
  </dgm:ptLst>
  <dgm:cxnLst>
    <dgm:cxn modelId="{22457755-215A-406F-BF2A-0934C606710B}" type="presOf" srcId="{40FD737F-F613-42AD-B93E-86936A7174D6}" destId="{5AF4A6CD-2E69-4C61-82F6-5FCF4A77D6DB}" srcOrd="0" destOrd="0" presId="urn:microsoft.com/office/officeart/2005/8/layout/hierarchy1"/>
    <dgm:cxn modelId="{D72E9CDE-C50E-47AE-B0CE-8D972FF1BA8C}" type="presOf" srcId="{A3844F78-CDB2-4A02-B801-797FB5435C50}" destId="{1BFC746F-B11D-4F3F-8BC4-A5FFA146AE87}" srcOrd="0" destOrd="0" presId="urn:microsoft.com/office/officeart/2005/8/layout/hierarchy1"/>
    <dgm:cxn modelId="{7EB0A13B-102A-4898-A651-8E026845BF59}" type="presOf" srcId="{1C56500E-497B-4E89-AAB9-38118ADFDA66}" destId="{8D807304-F4D6-4957-BD47-DDC8CDFDEAFF}" srcOrd="0" destOrd="0" presId="urn:microsoft.com/office/officeart/2005/8/layout/hierarchy1"/>
    <dgm:cxn modelId="{D5302BF7-E270-41F9-BFE2-76E9E9027945}" type="presOf" srcId="{ADC29991-4B95-48CF-9C40-091E806B2289}" destId="{BBD23616-D4E8-4FF0-A57A-646A3483EA24}" srcOrd="0" destOrd="0" presId="urn:microsoft.com/office/officeart/2005/8/layout/hierarchy1"/>
    <dgm:cxn modelId="{F9C797C4-928A-48B7-8C3E-35DB7F316433}" type="presOf" srcId="{2A3C105E-9881-4F0F-BE29-1DD248DC0988}" destId="{001EDEA5-46A8-478C-85F6-6456FD43CC4B}" srcOrd="0" destOrd="0" presId="urn:microsoft.com/office/officeart/2005/8/layout/hierarchy1"/>
    <dgm:cxn modelId="{E12C5998-2EC8-4A34-9E8E-7E088F302871}" srcId="{69EB7384-4276-4D46-BC74-8F5448EB64A5}" destId="{14424627-0E1E-4454-864C-09A69975DB2F}" srcOrd="1" destOrd="0" parTransId="{E3879971-97C8-4CB8-8F5B-81E1FB4F7E74}" sibTransId="{61C0D5D5-A211-4B95-A4EE-EAED288C2005}"/>
    <dgm:cxn modelId="{B60A0CC9-D729-4CFD-93EE-B0B1E611744F}" type="presOf" srcId="{1E86C7BA-0BCC-405F-B3BB-8E064F71FE4E}" destId="{CF614C63-4F55-40B1-8F90-D0DF2EDA3F0E}" srcOrd="0" destOrd="0" presId="urn:microsoft.com/office/officeart/2005/8/layout/hierarchy1"/>
    <dgm:cxn modelId="{385E18E8-8568-4ED7-A958-7E9B110C4A93}" type="presOf" srcId="{6C7D762B-2F3E-4FEC-98A9-9D3053DE1044}" destId="{2659E35E-0E0E-4E66-9710-F1F7BB5921BA}" srcOrd="0" destOrd="0" presId="urn:microsoft.com/office/officeart/2005/8/layout/hierarchy1"/>
    <dgm:cxn modelId="{D1623857-828F-4CA8-878F-351AA0D69EA6}" type="presOf" srcId="{1AFEDA00-A832-4EC0-9298-EBF5AE061288}" destId="{0AF651FA-26D9-40CB-B000-B5F9E6AD3FF4}" srcOrd="0" destOrd="0" presId="urn:microsoft.com/office/officeart/2005/8/layout/hierarchy1"/>
    <dgm:cxn modelId="{F601979B-C56D-4B52-96A4-505FF76411C8}" type="presOf" srcId="{14424627-0E1E-4454-864C-09A69975DB2F}" destId="{2073198B-95E0-419A-8047-E16CD08805FF}" srcOrd="0" destOrd="0" presId="urn:microsoft.com/office/officeart/2005/8/layout/hierarchy1"/>
    <dgm:cxn modelId="{B25857FD-F9AB-4820-BDEF-FED9D70437B4}" srcId="{69EB7384-4276-4D46-BC74-8F5448EB64A5}" destId="{7BEC9DB9-1DF0-4022-B1A7-4B3B36B724DB}" srcOrd="0" destOrd="0" parTransId="{2A3C105E-9881-4F0F-BE29-1DD248DC0988}" sibTransId="{7BB31E31-540D-4A1A-AEF5-5D65233804F9}"/>
    <dgm:cxn modelId="{65AF147A-2ABA-4CC8-8BC3-7A9E33D257F2}" srcId="{40FD737F-F613-42AD-B93E-86936A7174D6}" destId="{69EB7384-4276-4D46-BC74-8F5448EB64A5}" srcOrd="0" destOrd="0" parTransId="{B5F7E30E-A30C-4357-92E4-C7EDD6A16D09}" sibTransId="{665FB965-BC1B-4A1D-8DE4-50CEE6E8318F}"/>
    <dgm:cxn modelId="{AE29DFAA-59A6-4089-A2C7-59D4FC2B193D}" srcId="{7BEC9DB9-1DF0-4022-B1A7-4B3B36B724DB}" destId="{6C7D762B-2F3E-4FEC-98A9-9D3053DE1044}" srcOrd="1" destOrd="0" parTransId="{1C56500E-497B-4E89-AAB9-38118ADFDA66}" sibTransId="{1EBADEC9-10D2-4204-B6B9-909FEA1308A2}"/>
    <dgm:cxn modelId="{1962446C-AF4A-4492-8F14-B23D02CB89F0}" type="presOf" srcId="{69A94B03-D214-4E9F-8F20-7BD0A88A2323}" destId="{608408A8-A3F1-41B9-86B9-2D0983C8D33B}" srcOrd="0" destOrd="0" presId="urn:microsoft.com/office/officeart/2005/8/layout/hierarchy1"/>
    <dgm:cxn modelId="{05D634E5-C587-46B1-9574-52CCE2B2C895}" type="presOf" srcId="{69EB7384-4276-4D46-BC74-8F5448EB64A5}" destId="{F4746483-2C17-4E93-A02F-E7CBCDE1D08E}" srcOrd="0" destOrd="0" presId="urn:microsoft.com/office/officeart/2005/8/layout/hierarchy1"/>
    <dgm:cxn modelId="{A1E68248-A2EE-4F2D-81FF-122554BA8B34}" type="presOf" srcId="{E3879971-97C8-4CB8-8F5B-81E1FB4F7E74}" destId="{F475C780-3190-47B5-9DB1-641F310D4634}" srcOrd="0" destOrd="0" presId="urn:microsoft.com/office/officeart/2005/8/layout/hierarchy1"/>
    <dgm:cxn modelId="{0647B5BB-4F23-4581-A25B-34418482DA6B}" srcId="{14424627-0E1E-4454-864C-09A69975DB2F}" destId="{A3844F78-CDB2-4A02-B801-797FB5435C50}" srcOrd="1" destOrd="0" parTransId="{69A94B03-D214-4E9F-8F20-7BD0A88A2323}" sibTransId="{0861D92A-9784-4305-BFAB-E09E589CAA44}"/>
    <dgm:cxn modelId="{D0CE471D-A0CE-4050-9510-E3D49A8BE8C0}" srcId="{14424627-0E1E-4454-864C-09A69975DB2F}" destId="{35D0CE0D-CFB4-49F4-9B6F-32B2CFC7B56B}" srcOrd="0" destOrd="0" parTransId="{1E86C7BA-0BCC-405F-B3BB-8E064F71FE4E}" sibTransId="{8D03F974-81D9-4AB1-9DA9-E63BDBCA6C55}"/>
    <dgm:cxn modelId="{3E86856F-A868-412E-B871-1894D719229D}" srcId="{7BEC9DB9-1DF0-4022-B1A7-4B3B36B724DB}" destId="{1AFEDA00-A832-4EC0-9298-EBF5AE061288}" srcOrd="0" destOrd="0" parTransId="{ADC29991-4B95-48CF-9C40-091E806B2289}" sibTransId="{C27CEA0B-946C-47DC-8968-E126E5193D8C}"/>
    <dgm:cxn modelId="{2A15D7DB-F079-43F9-925D-607873E55C6F}" type="presOf" srcId="{35D0CE0D-CFB4-49F4-9B6F-32B2CFC7B56B}" destId="{0D6E9992-3553-4F02-AD51-BD054EBE9466}" srcOrd="0" destOrd="0" presId="urn:microsoft.com/office/officeart/2005/8/layout/hierarchy1"/>
    <dgm:cxn modelId="{2639CF2B-A1D4-42DA-B625-48148DFE359F}" type="presOf" srcId="{7BEC9DB9-1DF0-4022-B1A7-4B3B36B724DB}" destId="{66387BBC-8F32-4CED-B0B6-10589DB741A1}" srcOrd="0" destOrd="0" presId="urn:microsoft.com/office/officeart/2005/8/layout/hierarchy1"/>
    <dgm:cxn modelId="{28218AFD-A63A-4C00-B1E4-2D965F6E6A39}" type="presParOf" srcId="{5AF4A6CD-2E69-4C61-82F6-5FCF4A77D6DB}" destId="{54FF6EE1-79B3-4437-8F5B-BA4606A2FDF5}" srcOrd="0" destOrd="0" presId="urn:microsoft.com/office/officeart/2005/8/layout/hierarchy1"/>
    <dgm:cxn modelId="{F43D7D37-1E5A-4517-9B14-7096B0578166}" type="presParOf" srcId="{54FF6EE1-79B3-4437-8F5B-BA4606A2FDF5}" destId="{4A66871F-ADD4-4382-A566-C3A99194F11A}" srcOrd="0" destOrd="0" presId="urn:microsoft.com/office/officeart/2005/8/layout/hierarchy1"/>
    <dgm:cxn modelId="{F2E5B861-60C7-481D-BA5E-256CC5301E28}" type="presParOf" srcId="{4A66871F-ADD4-4382-A566-C3A99194F11A}" destId="{E142D8FF-6727-4F03-96BD-7B43A83B2D34}" srcOrd="0" destOrd="0" presId="urn:microsoft.com/office/officeart/2005/8/layout/hierarchy1"/>
    <dgm:cxn modelId="{656ADD37-4DA9-43A6-92DA-A98201E35701}" type="presParOf" srcId="{4A66871F-ADD4-4382-A566-C3A99194F11A}" destId="{F4746483-2C17-4E93-A02F-E7CBCDE1D08E}" srcOrd="1" destOrd="0" presId="urn:microsoft.com/office/officeart/2005/8/layout/hierarchy1"/>
    <dgm:cxn modelId="{961CA5E2-F3C8-48A0-817B-659EF15960A5}" type="presParOf" srcId="{54FF6EE1-79B3-4437-8F5B-BA4606A2FDF5}" destId="{F4834FB9-7FF6-4D44-BB27-79E304A9E347}" srcOrd="1" destOrd="0" presId="urn:microsoft.com/office/officeart/2005/8/layout/hierarchy1"/>
    <dgm:cxn modelId="{0C7D13FE-2EFF-4B3D-9148-D49BFFE21581}" type="presParOf" srcId="{F4834FB9-7FF6-4D44-BB27-79E304A9E347}" destId="{001EDEA5-46A8-478C-85F6-6456FD43CC4B}" srcOrd="0" destOrd="0" presId="urn:microsoft.com/office/officeart/2005/8/layout/hierarchy1"/>
    <dgm:cxn modelId="{F3E868C5-8AC5-4662-8860-32BF3B2DDFC9}" type="presParOf" srcId="{F4834FB9-7FF6-4D44-BB27-79E304A9E347}" destId="{9252130A-A9F0-43D7-9F3E-6C92CC114014}" srcOrd="1" destOrd="0" presId="urn:microsoft.com/office/officeart/2005/8/layout/hierarchy1"/>
    <dgm:cxn modelId="{5D81788C-6C68-46E8-A70B-422AF6D709D8}" type="presParOf" srcId="{9252130A-A9F0-43D7-9F3E-6C92CC114014}" destId="{782CBAD6-A722-4E69-B22A-171D25F21D84}" srcOrd="0" destOrd="0" presId="urn:microsoft.com/office/officeart/2005/8/layout/hierarchy1"/>
    <dgm:cxn modelId="{062CD77E-DF12-49F7-818B-BA724B7EFE36}" type="presParOf" srcId="{782CBAD6-A722-4E69-B22A-171D25F21D84}" destId="{CF873FE4-D565-4A9A-A8C2-54CA4D24F63C}" srcOrd="0" destOrd="0" presId="urn:microsoft.com/office/officeart/2005/8/layout/hierarchy1"/>
    <dgm:cxn modelId="{D6113B3C-78D1-4CEC-94CC-CBA9784FEA9F}" type="presParOf" srcId="{782CBAD6-A722-4E69-B22A-171D25F21D84}" destId="{66387BBC-8F32-4CED-B0B6-10589DB741A1}" srcOrd="1" destOrd="0" presId="urn:microsoft.com/office/officeart/2005/8/layout/hierarchy1"/>
    <dgm:cxn modelId="{F55B54B6-EF35-4A77-9EC1-AADB16B5B568}" type="presParOf" srcId="{9252130A-A9F0-43D7-9F3E-6C92CC114014}" destId="{19E57A5D-2CA1-4976-B3F8-2F0150FD38B7}" srcOrd="1" destOrd="0" presId="urn:microsoft.com/office/officeart/2005/8/layout/hierarchy1"/>
    <dgm:cxn modelId="{3361504A-B136-4E8C-8700-7B2014FC36AB}" type="presParOf" srcId="{19E57A5D-2CA1-4976-B3F8-2F0150FD38B7}" destId="{BBD23616-D4E8-4FF0-A57A-646A3483EA24}" srcOrd="0" destOrd="0" presId="urn:microsoft.com/office/officeart/2005/8/layout/hierarchy1"/>
    <dgm:cxn modelId="{19FBD75D-0D5A-4C60-9D41-B15FAEB2C71D}" type="presParOf" srcId="{19E57A5D-2CA1-4976-B3F8-2F0150FD38B7}" destId="{6382A9C9-0D71-4106-831C-CE92A7E56C11}" srcOrd="1" destOrd="0" presId="urn:microsoft.com/office/officeart/2005/8/layout/hierarchy1"/>
    <dgm:cxn modelId="{A8915272-1D89-445F-A99E-4CCD40CBB27A}" type="presParOf" srcId="{6382A9C9-0D71-4106-831C-CE92A7E56C11}" destId="{85261261-F86D-49A0-8DF1-DFD740BD5B24}" srcOrd="0" destOrd="0" presId="urn:microsoft.com/office/officeart/2005/8/layout/hierarchy1"/>
    <dgm:cxn modelId="{34DD6E35-4461-4DCF-8D53-E9C36A9C586A}" type="presParOf" srcId="{85261261-F86D-49A0-8DF1-DFD740BD5B24}" destId="{4937D030-4F18-4B17-B0EE-7462C025E10C}" srcOrd="0" destOrd="0" presId="urn:microsoft.com/office/officeart/2005/8/layout/hierarchy1"/>
    <dgm:cxn modelId="{25B1C76F-31B4-4840-AE97-A855015584F1}" type="presParOf" srcId="{85261261-F86D-49A0-8DF1-DFD740BD5B24}" destId="{0AF651FA-26D9-40CB-B000-B5F9E6AD3FF4}" srcOrd="1" destOrd="0" presId="urn:microsoft.com/office/officeart/2005/8/layout/hierarchy1"/>
    <dgm:cxn modelId="{7E0758FF-8028-4B50-B857-8F84C56FF782}" type="presParOf" srcId="{6382A9C9-0D71-4106-831C-CE92A7E56C11}" destId="{DA39027B-4BC0-40C7-A619-AC470FB6F8F0}" srcOrd="1" destOrd="0" presId="urn:microsoft.com/office/officeart/2005/8/layout/hierarchy1"/>
    <dgm:cxn modelId="{51ABE278-4ED2-4723-AF5E-906EA7596ECC}" type="presParOf" srcId="{19E57A5D-2CA1-4976-B3F8-2F0150FD38B7}" destId="{8D807304-F4D6-4957-BD47-DDC8CDFDEAFF}" srcOrd="2" destOrd="0" presId="urn:microsoft.com/office/officeart/2005/8/layout/hierarchy1"/>
    <dgm:cxn modelId="{892012F6-9C3C-4BF4-90B1-FEB38E735709}" type="presParOf" srcId="{19E57A5D-2CA1-4976-B3F8-2F0150FD38B7}" destId="{DF0797A9-6118-4100-9C51-2628EAFC641B}" srcOrd="3" destOrd="0" presId="urn:microsoft.com/office/officeart/2005/8/layout/hierarchy1"/>
    <dgm:cxn modelId="{CADF4A8C-A0C9-41C5-9AFC-C94A656153F7}" type="presParOf" srcId="{DF0797A9-6118-4100-9C51-2628EAFC641B}" destId="{7BA9492F-8B2B-4249-81BA-E3A2EBB56E69}" srcOrd="0" destOrd="0" presId="urn:microsoft.com/office/officeart/2005/8/layout/hierarchy1"/>
    <dgm:cxn modelId="{43DAFFEB-5444-480F-B06F-4A63E37BEA89}" type="presParOf" srcId="{7BA9492F-8B2B-4249-81BA-E3A2EBB56E69}" destId="{F4FB537F-F4DC-4F1B-B36E-CE7A2F7D043C}" srcOrd="0" destOrd="0" presId="urn:microsoft.com/office/officeart/2005/8/layout/hierarchy1"/>
    <dgm:cxn modelId="{431AAEDE-F2E4-4274-B788-20C4ED2A5BAB}" type="presParOf" srcId="{7BA9492F-8B2B-4249-81BA-E3A2EBB56E69}" destId="{2659E35E-0E0E-4E66-9710-F1F7BB5921BA}" srcOrd="1" destOrd="0" presId="urn:microsoft.com/office/officeart/2005/8/layout/hierarchy1"/>
    <dgm:cxn modelId="{E7D90E2C-8E4A-48AE-BCD3-04A5743DA4DC}" type="presParOf" srcId="{DF0797A9-6118-4100-9C51-2628EAFC641B}" destId="{815A06B5-DC07-408F-A816-F72100A21FAE}" srcOrd="1" destOrd="0" presId="urn:microsoft.com/office/officeart/2005/8/layout/hierarchy1"/>
    <dgm:cxn modelId="{657FA89B-A621-4039-A7DB-7C1CDACC3900}" type="presParOf" srcId="{F4834FB9-7FF6-4D44-BB27-79E304A9E347}" destId="{F475C780-3190-47B5-9DB1-641F310D4634}" srcOrd="2" destOrd="0" presId="urn:microsoft.com/office/officeart/2005/8/layout/hierarchy1"/>
    <dgm:cxn modelId="{444E447F-035E-445F-8AEC-8F34324C645F}" type="presParOf" srcId="{F4834FB9-7FF6-4D44-BB27-79E304A9E347}" destId="{9AB7A62C-336C-46FE-BC9D-28DFBB5BF3AA}" srcOrd="3" destOrd="0" presId="urn:microsoft.com/office/officeart/2005/8/layout/hierarchy1"/>
    <dgm:cxn modelId="{260877FE-711A-4901-A7D4-CC0B9F336DD0}" type="presParOf" srcId="{9AB7A62C-336C-46FE-BC9D-28DFBB5BF3AA}" destId="{67F628C4-8460-4FDD-BD42-2D09A6F3A946}" srcOrd="0" destOrd="0" presId="urn:microsoft.com/office/officeart/2005/8/layout/hierarchy1"/>
    <dgm:cxn modelId="{26CF0E49-575B-4899-A28C-9531E3DB5249}" type="presParOf" srcId="{67F628C4-8460-4FDD-BD42-2D09A6F3A946}" destId="{D6C9FE50-C190-4029-B7D9-270BC9FA41D4}" srcOrd="0" destOrd="0" presId="urn:microsoft.com/office/officeart/2005/8/layout/hierarchy1"/>
    <dgm:cxn modelId="{0A47B2DC-1F4C-45F6-A674-4A422408C09F}" type="presParOf" srcId="{67F628C4-8460-4FDD-BD42-2D09A6F3A946}" destId="{2073198B-95E0-419A-8047-E16CD08805FF}" srcOrd="1" destOrd="0" presId="urn:microsoft.com/office/officeart/2005/8/layout/hierarchy1"/>
    <dgm:cxn modelId="{EFC9E32B-D916-4CFD-A047-714611E55345}" type="presParOf" srcId="{9AB7A62C-336C-46FE-BC9D-28DFBB5BF3AA}" destId="{C289CAEE-A111-4097-BD55-272BA7849883}" srcOrd="1" destOrd="0" presId="urn:microsoft.com/office/officeart/2005/8/layout/hierarchy1"/>
    <dgm:cxn modelId="{8F7D84A8-AA2B-44B5-9372-7B5D393D4DD3}" type="presParOf" srcId="{C289CAEE-A111-4097-BD55-272BA7849883}" destId="{CF614C63-4F55-40B1-8F90-D0DF2EDA3F0E}" srcOrd="0" destOrd="0" presId="urn:microsoft.com/office/officeart/2005/8/layout/hierarchy1"/>
    <dgm:cxn modelId="{23748745-8D8A-4FCE-BA0B-67B58DB22687}" type="presParOf" srcId="{C289CAEE-A111-4097-BD55-272BA7849883}" destId="{B4303A82-AEEC-48B3-8A4E-537D33A3F7FD}" srcOrd="1" destOrd="0" presId="urn:microsoft.com/office/officeart/2005/8/layout/hierarchy1"/>
    <dgm:cxn modelId="{1E415AE2-F501-4E11-83A3-21025AC36982}" type="presParOf" srcId="{B4303A82-AEEC-48B3-8A4E-537D33A3F7FD}" destId="{8BA7BB18-A817-41C2-9794-EB68C9BE18C4}" srcOrd="0" destOrd="0" presId="urn:microsoft.com/office/officeart/2005/8/layout/hierarchy1"/>
    <dgm:cxn modelId="{DF4ED561-3999-48D7-8011-065B2F33B9AC}" type="presParOf" srcId="{8BA7BB18-A817-41C2-9794-EB68C9BE18C4}" destId="{C9F6DCB0-E899-43C2-BE14-8F3E53C07EC0}" srcOrd="0" destOrd="0" presId="urn:microsoft.com/office/officeart/2005/8/layout/hierarchy1"/>
    <dgm:cxn modelId="{0D2A0577-3FFA-4FCA-9FC6-235D29213F5B}" type="presParOf" srcId="{8BA7BB18-A817-41C2-9794-EB68C9BE18C4}" destId="{0D6E9992-3553-4F02-AD51-BD054EBE9466}" srcOrd="1" destOrd="0" presId="urn:microsoft.com/office/officeart/2005/8/layout/hierarchy1"/>
    <dgm:cxn modelId="{58B13273-6C6D-4A0F-A42A-3F68608AC96E}" type="presParOf" srcId="{B4303A82-AEEC-48B3-8A4E-537D33A3F7FD}" destId="{1AAE246A-5B93-4552-B344-1233D3D2402E}" srcOrd="1" destOrd="0" presId="urn:microsoft.com/office/officeart/2005/8/layout/hierarchy1"/>
    <dgm:cxn modelId="{1F1CC8EB-9F59-4E65-B353-2DC5147B3829}" type="presParOf" srcId="{C289CAEE-A111-4097-BD55-272BA7849883}" destId="{608408A8-A3F1-41B9-86B9-2D0983C8D33B}" srcOrd="2" destOrd="0" presId="urn:microsoft.com/office/officeart/2005/8/layout/hierarchy1"/>
    <dgm:cxn modelId="{2AB25EBA-54B0-4947-A93E-F80700502548}" type="presParOf" srcId="{C289CAEE-A111-4097-BD55-272BA7849883}" destId="{39AC11A9-482D-4BE4-BC10-5427D8CB9F78}" srcOrd="3" destOrd="0" presId="urn:microsoft.com/office/officeart/2005/8/layout/hierarchy1"/>
    <dgm:cxn modelId="{218EE185-C1D6-46E8-9407-8D2D71131D00}" type="presParOf" srcId="{39AC11A9-482D-4BE4-BC10-5427D8CB9F78}" destId="{A0C0B05B-9A15-4672-8BF7-8AC8C57D206B}" srcOrd="0" destOrd="0" presId="urn:microsoft.com/office/officeart/2005/8/layout/hierarchy1"/>
    <dgm:cxn modelId="{1FD1A9EA-AE28-4BC8-AE0B-E74D8FA89F5E}" type="presParOf" srcId="{A0C0B05B-9A15-4672-8BF7-8AC8C57D206B}" destId="{69C5592D-A4DF-4640-808E-C2373C75BABA}" srcOrd="0" destOrd="0" presId="urn:microsoft.com/office/officeart/2005/8/layout/hierarchy1"/>
    <dgm:cxn modelId="{9C8B7424-CDDD-4BED-AF08-1A6C9ED18FB6}" type="presParOf" srcId="{A0C0B05B-9A15-4672-8BF7-8AC8C57D206B}" destId="{1BFC746F-B11D-4F3F-8BC4-A5FFA146AE87}" srcOrd="1" destOrd="0" presId="urn:microsoft.com/office/officeart/2005/8/layout/hierarchy1"/>
    <dgm:cxn modelId="{62741796-CC51-417A-8192-8F1322E4F408}" type="presParOf" srcId="{39AC11A9-482D-4BE4-BC10-5427D8CB9F78}" destId="{A1DEEC94-8258-4325-A8FB-2745D538624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408A8-A3F1-41B9-86B9-2D0983C8D33B}">
      <dsp:nvSpPr>
        <dsp:cNvPr id="0" name=""/>
        <dsp:cNvSpPr/>
      </dsp:nvSpPr>
      <dsp:spPr>
        <a:xfrm>
          <a:off x="6890054" y="2484601"/>
          <a:ext cx="869374" cy="572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08"/>
              </a:lnTo>
              <a:lnTo>
                <a:pt x="869374" y="422808"/>
              </a:lnTo>
              <a:lnTo>
                <a:pt x="869374" y="5727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14C63-4F55-40B1-8F90-D0DF2EDA3F0E}">
      <dsp:nvSpPr>
        <dsp:cNvPr id="0" name=""/>
        <dsp:cNvSpPr/>
      </dsp:nvSpPr>
      <dsp:spPr>
        <a:xfrm>
          <a:off x="5163620" y="2484601"/>
          <a:ext cx="1726434" cy="462221"/>
        </a:xfrm>
        <a:custGeom>
          <a:avLst/>
          <a:gdLst/>
          <a:ahLst/>
          <a:cxnLst/>
          <a:rect l="0" t="0" r="0" b="0"/>
          <a:pathLst>
            <a:path>
              <a:moveTo>
                <a:pt x="1726434" y="0"/>
              </a:moveTo>
              <a:lnTo>
                <a:pt x="1726434" y="312322"/>
              </a:lnTo>
              <a:lnTo>
                <a:pt x="0" y="312322"/>
              </a:lnTo>
              <a:lnTo>
                <a:pt x="0" y="4622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5C780-3190-47B5-9DB1-641F310D4634}">
      <dsp:nvSpPr>
        <dsp:cNvPr id="0" name=""/>
        <dsp:cNvSpPr/>
      </dsp:nvSpPr>
      <dsp:spPr>
        <a:xfrm>
          <a:off x="3500631" y="1029867"/>
          <a:ext cx="3389422" cy="427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347"/>
              </a:lnTo>
              <a:lnTo>
                <a:pt x="3389422" y="277347"/>
              </a:lnTo>
              <a:lnTo>
                <a:pt x="3389422" y="4272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07304-F4D6-4957-BD47-DDC8CDFDEAFF}">
      <dsp:nvSpPr>
        <dsp:cNvPr id="0" name=""/>
        <dsp:cNvSpPr/>
      </dsp:nvSpPr>
      <dsp:spPr>
        <a:xfrm>
          <a:off x="1181892" y="2542172"/>
          <a:ext cx="1282817" cy="551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5"/>
              </a:lnTo>
              <a:lnTo>
                <a:pt x="1282817" y="401375"/>
              </a:lnTo>
              <a:lnTo>
                <a:pt x="1282817" y="5512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23616-D4E8-4FF0-A57A-646A3483EA24}">
      <dsp:nvSpPr>
        <dsp:cNvPr id="0" name=""/>
        <dsp:cNvSpPr/>
      </dsp:nvSpPr>
      <dsp:spPr>
        <a:xfrm>
          <a:off x="649346" y="2542172"/>
          <a:ext cx="532545" cy="587872"/>
        </a:xfrm>
        <a:custGeom>
          <a:avLst/>
          <a:gdLst/>
          <a:ahLst/>
          <a:cxnLst/>
          <a:rect l="0" t="0" r="0" b="0"/>
          <a:pathLst>
            <a:path>
              <a:moveTo>
                <a:pt x="532545" y="0"/>
              </a:moveTo>
              <a:lnTo>
                <a:pt x="532545" y="437974"/>
              </a:lnTo>
              <a:lnTo>
                <a:pt x="0" y="437974"/>
              </a:lnTo>
              <a:lnTo>
                <a:pt x="0" y="587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EDEA5-46A8-478C-85F6-6456FD43CC4B}">
      <dsp:nvSpPr>
        <dsp:cNvPr id="0" name=""/>
        <dsp:cNvSpPr/>
      </dsp:nvSpPr>
      <dsp:spPr>
        <a:xfrm>
          <a:off x="1181892" y="1029867"/>
          <a:ext cx="2318738" cy="484815"/>
        </a:xfrm>
        <a:custGeom>
          <a:avLst/>
          <a:gdLst/>
          <a:ahLst/>
          <a:cxnLst/>
          <a:rect l="0" t="0" r="0" b="0"/>
          <a:pathLst>
            <a:path>
              <a:moveTo>
                <a:pt x="2318738" y="0"/>
              </a:moveTo>
              <a:lnTo>
                <a:pt x="2318738" y="334917"/>
              </a:lnTo>
              <a:lnTo>
                <a:pt x="0" y="334917"/>
              </a:lnTo>
              <a:lnTo>
                <a:pt x="0" y="4848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D8FF-6727-4F03-96BD-7B43A83B2D34}">
      <dsp:nvSpPr>
        <dsp:cNvPr id="0" name=""/>
        <dsp:cNvSpPr/>
      </dsp:nvSpPr>
      <dsp:spPr>
        <a:xfrm>
          <a:off x="1893994" y="2378"/>
          <a:ext cx="3213273" cy="1027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746483-2C17-4E93-A02F-E7CBCDE1D08E}">
      <dsp:nvSpPr>
        <dsp:cNvPr id="0" name=""/>
        <dsp:cNvSpPr/>
      </dsp:nvSpPr>
      <dsp:spPr>
        <a:xfrm>
          <a:off x="2073782" y="173176"/>
          <a:ext cx="3213273" cy="1027488"/>
        </a:xfrm>
        <a:prstGeom prst="roundRect">
          <a:avLst>
            <a:gd name="adj" fmla="val 10000"/>
          </a:avLst>
        </a:prstGeom>
        <a:solidFill>
          <a:srgbClr val="FF00FF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ATTENTION</a:t>
          </a:r>
          <a:endParaRPr lang="en-US" sz="2000" b="1" kern="1200" dirty="0"/>
        </a:p>
      </dsp:txBody>
      <dsp:txXfrm>
        <a:off x="2103876" y="203270"/>
        <a:ext cx="3153085" cy="967300"/>
      </dsp:txXfrm>
    </dsp:sp>
    <dsp:sp modelId="{CF873FE4-D565-4A9A-A8C2-54CA4D24F63C}">
      <dsp:nvSpPr>
        <dsp:cNvPr id="0" name=""/>
        <dsp:cNvSpPr/>
      </dsp:nvSpPr>
      <dsp:spPr>
        <a:xfrm>
          <a:off x="-177523" y="1514683"/>
          <a:ext cx="2718832" cy="1027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387BBC-8F32-4CED-B0B6-10589DB741A1}">
      <dsp:nvSpPr>
        <dsp:cNvPr id="0" name=""/>
        <dsp:cNvSpPr/>
      </dsp:nvSpPr>
      <dsp:spPr>
        <a:xfrm>
          <a:off x="2264" y="1685481"/>
          <a:ext cx="2718832" cy="1027488"/>
        </a:xfrm>
        <a:prstGeom prst="roundRect">
          <a:avLst>
            <a:gd name="adj" fmla="val 10000"/>
          </a:avLst>
        </a:prstGeom>
        <a:solidFill>
          <a:srgbClr val="00B0F0">
            <a:alpha val="89804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Non-Volitional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(no involvement of will)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32358" y="1715575"/>
        <a:ext cx="2658644" cy="967300"/>
      </dsp:txXfrm>
    </dsp:sp>
    <dsp:sp modelId="{4937D030-4F18-4B17-B0EE-7462C025E10C}">
      <dsp:nvSpPr>
        <dsp:cNvPr id="0" name=""/>
        <dsp:cNvSpPr/>
      </dsp:nvSpPr>
      <dsp:spPr>
        <a:xfrm>
          <a:off x="-179788" y="3130044"/>
          <a:ext cx="1658270" cy="2327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F651FA-26D9-40CB-B000-B5F9E6AD3FF4}">
      <dsp:nvSpPr>
        <dsp:cNvPr id="0" name=""/>
        <dsp:cNvSpPr/>
      </dsp:nvSpPr>
      <dsp:spPr>
        <a:xfrm>
          <a:off x="0" y="3300843"/>
          <a:ext cx="1658270" cy="2327827"/>
        </a:xfrm>
        <a:prstGeom prst="roundRect">
          <a:avLst>
            <a:gd name="adj" fmla="val 10000"/>
          </a:avLst>
        </a:prstGeom>
        <a:solidFill>
          <a:srgbClr val="CCFF33">
            <a:alpha val="89804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Enforced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(sustained by instinct</a:t>
          </a:r>
          <a:r>
            <a:rPr lang="en-US" sz="2300" kern="1200" dirty="0" smtClean="0">
              <a:solidFill>
                <a:srgbClr val="0070C0"/>
              </a:solidFill>
            </a:rPr>
            <a:t>)</a:t>
          </a:r>
          <a:endParaRPr lang="en-US" sz="2300" kern="1200" dirty="0">
            <a:solidFill>
              <a:srgbClr val="0070C0"/>
            </a:solidFill>
          </a:endParaRPr>
        </a:p>
      </dsp:txBody>
      <dsp:txXfrm>
        <a:off x="48569" y="3349412"/>
        <a:ext cx="1561132" cy="2230689"/>
      </dsp:txXfrm>
    </dsp:sp>
    <dsp:sp modelId="{F4FB537F-F4DC-4F1B-B36E-CE7A2F7D043C}">
      <dsp:nvSpPr>
        <dsp:cNvPr id="0" name=""/>
        <dsp:cNvSpPr/>
      </dsp:nvSpPr>
      <dsp:spPr>
        <a:xfrm>
          <a:off x="1565641" y="3093445"/>
          <a:ext cx="1798138" cy="2318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59E35E-0E0E-4E66-9710-F1F7BB5921BA}">
      <dsp:nvSpPr>
        <dsp:cNvPr id="0" name=""/>
        <dsp:cNvSpPr/>
      </dsp:nvSpPr>
      <dsp:spPr>
        <a:xfrm>
          <a:off x="1745429" y="3264244"/>
          <a:ext cx="1798138" cy="2318528"/>
        </a:xfrm>
        <a:prstGeom prst="roundRect">
          <a:avLst>
            <a:gd name="adj" fmla="val 10000"/>
          </a:avLst>
        </a:prstGeom>
        <a:solidFill>
          <a:srgbClr val="CCFF33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</a:rPr>
            <a:t>Sponta</a:t>
          </a:r>
          <a:r>
            <a:rPr lang="en-US" sz="2400" b="1" kern="1200" dirty="0" smtClean="0">
              <a:solidFill>
                <a:srgbClr val="0070C0"/>
              </a:solidFill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0070C0"/>
              </a:solidFill>
            </a:rPr>
            <a:t>neous</a:t>
          </a:r>
          <a:endParaRPr lang="en-US" sz="2400" b="1" kern="1200" dirty="0" smtClean="0">
            <a:solidFill>
              <a:srgbClr val="0070C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(by sentiment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1798095" y="3316910"/>
        <a:ext cx="1692806" cy="2213196"/>
      </dsp:txXfrm>
    </dsp:sp>
    <dsp:sp modelId="{D6C9FE50-C190-4029-B7D9-270BC9FA41D4}">
      <dsp:nvSpPr>
        <dsp:cNvPr id="0" name=""/>
        <dsp:cNvSpPr/>
      </dsp:nvSpPr>
      <dsp:spPr>
        <a:xfrm>
          <a:off x="5480307" y="1457112"/>
          <a:ext cx="2819494" cy="1027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73198B-95E0-419A-8047-E16CD08805FF}">
      <dsp:nvSpPr>
        <dsp:cNvPr id="0" name=""/>
        <dsp:cNvSpPr/>
      </dsp:nvSpPr>
      <dsp:spPr>
        <a:xfrm>
          <a:off x="5660095" y="1627911"/>
          <a:ext cx="2819494" cy="1027488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Volitional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(by the exercise of will)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5690189" y="1658005"/>
        <a:ext cx="2759306" cy="967300"/>
      </dsp:txXfrm>
    </dsp:sp>
    <dsp:sp modelId="{C9F6DCB0-E899-43C2-BE14-8F3E53C07EC0}">
      <dsp:nvSpPr>
        <dsp:cNvPr id="0" name=""/>
        <dsp:cNvSpPr/>
      </dsp:nvSpPr>
      <dsp:spPr>
        <a:xfrm>
          <a:off x="4081941" y="2946823"/>
          <a:ext cx="2163357" cy="250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6E9992-3553-4F02-AD51-BD054EBE9466}">
      <dsp:nvSpPr>
        <dsp:cNvPr id="0" name=""/>
        <dsp:cNvSpPr/>
      </dsp:nvSpPr>
      <dsp:spPr>
        <a:xfrm>
          <a:off x="4261729" y="3117621"/>
          <a:ext cx="2163357" cy="2505963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Implicit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(by single act of will)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4325092" y="3180984"/>
        <a:ext cx="2036631" cy="2379237"/>
      </dsp:txXfrm>
    </dsp:sp>
    <dsp:sp modelId="{69C5592D-A4DF-4640-808E-C2373C75BABA}">
      <dsp:nvSpPr>
        <dsp:cNvPr id="0" name=""/>
        <dsp:cNvSpPr/>
      </dsp:nvSpPr>
      <dsp:spPr>
        <a:xfrm>
          <a:off x="6707045" y="3057308"/>
          <a:ext cx="2104766" cy="2438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FC746F-B11D-4F3F-8BC4-A5FFA146AE87}">
      <dsp:nvSpPr>
        <dsp:cNvPr id="0" name=""/>
        <dsp:cNvSpPr/>
      </dsp:nvSpPr>
      <dsp:spPr>
        <a:xfrm>
          <a:off x="6886833" y="3228107"/>
          <a:ext cx="2104766" cy="2438652"/>
        </a:xfrm>
        <a:prstGeom prst="roundRect">
          <a:avLst>
            <a:gd name="adj" fmla="val 10000"/>
          </a:avLst>
        </a:prstGeom>
        <a:solidFill>
          <a:srgbClr val="FFFF66">
            <a:alpha val="90000"/>
          </a:srgb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Explicit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</a:rPr>
            <a:t>(by repeated act of will)</a:t>
          </a:r>
          <a:endParaRPr lang="en-US" sz="2400" b="1" kern="1200" dirty="0">
            <a:solidFill>
              <a:srgbClr val="0070C0"/>
            </a:solidFill>
          </a:endParaRPr>
        </a:p>
      </dsp:txBody>
      <dsp:txXfrm>
        <a:off x="6948479" y="3289753"/>
        <a:ext cx="1981474" cy="2315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485CE-B676-4548-9A17-8F2971B64FB4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FABA-7714-4FAC-B0E8-5676CF178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ABA-7714-4FAC-B0E8-5676CF17889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AFABA-7714-4FAC-B0E8-5676CF17889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en.wikipedia.org/wiki/File:Map_of_Convergent_Thinking.jpg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ree_writing" TargetMode="External"/><Relationship Id="rId2" Type="http://schemas.openxmlformats.org/officeDocument/2006/relationships/hyperlink" Target="http://en.wikipedia.org/wiki/Brainstorm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reative_thinking" TargetMode="Externa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/>
              <a:t>SENSATION AND PERCEPTION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SENSATION: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Sensation is the starting point for all our psychological experiences.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Sensation is the stimulation of sensory receptors by a stimulus from the environment.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It is mere impressions just conveying information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The </a:t>
            </a:r>
            <a:r>
              <a:rPr lang="en-US" b="1" dirty="0">
                <a:solidFill>
                  <a:srgbClr val="002060"/>
                </a:solidFill>
              </a:rPr>
              <a:t>process of sensing using sense organs.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The process by which our senses gather information and send it to the brain.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4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686050" lvl="5" indent="-514350"/>
            <a:r>
              <a:rPr lang="en-US" sz="2800" b="1" dirty="0" smtClean="0">
                <a:solidFill>
                  <a:srgbClr val="FF0000"/>
                </a:solidFill>
              </a:rPr>
              <a:t>Gustatory(taste)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Vdeo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596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Characteristics of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reative Thinking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Internal  mental process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Results in the production of something new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Creative expression – source of joy and satisfaction for the creator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Can be nurtured by training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Involves divergent thinking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Presence of various factors – originality, flexibility, divergent thinking, self confidence and the ability to see and build relationships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Stages of Creative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5 stages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Preparation </a:t>
            </a:r>
            <a:r>
              <a:rPr lang="en-US" dirty="0" smtClean="0"/>
              <a:t>– preparatory  work on the problem. The problem is defined, the facts and material relevant to the solution are collected  and examined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Incubation </a:t>
            </a:r>
            <a:r>
              <a:rPr lang="en-US" b="1" dirty="0" smtClean="0"/>
              <a:t>– </a:t>
            </a:r>
            <a:r>
              <a:rPr lang="en-US" dirty="0" smtClean="0"/>
              <a:t>the problem is</a:t>
            </a:r>
            <a:r>
              <a:rPr lang="en-US" b="1" dirty="0" smtClean="0"/>
              <a:t> </a:t>
            </a:r>
            <a:r>
              <a:rPr lang="en-US" dirty="0" smtClean="0"/>
              <a:t>internalized and nothing appears externally to be happening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Intimation</a:t>
            </a:r>
            <a:r>
              <a:rPr lang="en-US" dirty="0" smtClean="0"/>
              <a:t> -  the creative person gets a feeling that a solution is own its way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4</a:t>
            </a:r>
            <a:r>
              <a:rPr lang="en-US" sz="4800" b="1" dirty="0" smtClean="0">
                <a:solidFill>
                  <a:srgbClr val="C00000"/>
                </a:solidFill>
              </a:rPr>
              <a:t>. Illumination  or insight </a:t>
            </a:r>
            <a:r>
              <a:rPr lang="en-US" sz="4800" b="1" dirty="0" smtClean="0">
                <a:solidFill>
                  <a:srgbClr val="002060"/>
                </a:solidFill>
              </a:rPr>
              <a:t>– the sudden appearance of the solution to the problem</a:t>
            </a:r>
          </a:p>
          <a:p>
            <a:pPr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5. Verification </a:t>
            </a:r>
            <a:r>
              <a:rPr lang="en-US" sz="4800" b="1" dirty="0" smtClean="0">
                <a:solidFill>
                  <a:srgbClr val="002060"/>
                </a:solidFill>
              </a:rPr>
              <a:t>– the idea is verified, elaborated and applied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Promotion of Creativity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Encourage self expression 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Encourage originality and flexibility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Removal of hesitation and fear 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Provide appropriate opportunities for creative expression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 Avoids blocks  in creative thinking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0070C0"/>
                </a:solidFill>
              </a:rPr>
              <a:t>Use creative resources of the community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229600" cy="55927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Proper organization of curriculum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Use special techniques for fostering creativity – brain storming , models of teaching and gaming technique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</a:rPr>
              <a:t>Teachers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be the model for creativity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52639"/>
            <a:ext cx="5081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Promotion of Creativity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71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Highest level of learning in the learning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Deliberate act on the part of the individual to overcome the difficulty in the path of attainment of his goal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Skinner (1968) “problem solving is a process of overcoming difficulties that appear to interfere with the attainment of a goal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Steps in problem Solving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Recognizing the problem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Defining the problem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Collection of relevant data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Evaluating and organising 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Formulation of hypotheses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Evaluation of the hypotheses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Applying the solution   </a:t>
            </a:r>
            <a:endParaRPr lang="en-US" b="1" dirty="0">
              <a:solidFill>
                <a:srgbClr val="FF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5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Developing problem solving ability in the learner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Encourage active participation in problem solving process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Teacher should  help the pupils to locate and select the problem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Create moderate motivation in learner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Encourage divergent thinking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Present the problem as a whole</a:t>
            </a:r>
          </a:p>
          <a:p>
            <a:pPr>
              <a:buFont typeface="Wingdings" pitchFamily="2" charset="2"/>
              <a:buChar char="Ø"/>
            </a:pPr>
            <a:r>
              <a:rPr lang="en-US" b="1" i="1" dirty="0" smtClean="0">
                <a:solidFill>
                  <a:srgbClr val="A0106D"/>
                </a:solidFill>
                <a:latin typeface="Hobo Std" pitchFamily="34" charset="0"/>
              </a:rPr>
              <a:t>Guide the pupils</a:t>
            </a:r>
          </a:p>
        </p:txBody>
      </p:sp>
    </p:spTree>
    <p:extLst>
      <p:ext uri="{BB962C8B-B14F-4D97-AF65-F5344CB8AC3E}">
        <p14:creationId xmlns:p14="http://schemas.microsoft.com/office/powerpoint/2010/main" val="2157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A0106D"/>
                </a:solidFill>
                <a:latin typeface="Britannic Bold" pitchFamily="34" charset="0"/>
              </a:rPr>
              <a:t>Level of difficulty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A0106D"/>
                </a:solidFill>
                <a:latin typeface="Britannic Bold" pitchFamily="34" charset="0"/>
              </a:rPr>
              <a:t>Active manipulation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A0106D"/>
                </a:solidFill>
                <a:latin typeface="Britannic Bold" pitchFamily="34" charset="0"/>
              </a:rPr>
              <a:t>Give practice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A0106D"/>
                </a:solidFill>
                <a:latin typeface="Britannic Bold" pitchFamily="34" charset="0"/>
              </a:rPr>
              <a:t>Fosters new and different learning experiences</a:t>
            </a:r>
            <a:endParaRPr lang="en-US" sz="4000" b="1" dirty="0">
              <a:solidFill>
                <a:srgbClr val="A0106D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6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Olfactory(smell)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/>
              <a:t>Vdeo</a:t>
            </a:r>
            <a:r>
              <a:rPr lang="en-US" dirty="0"/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9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Cutaneous(touch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/>
              <a:t>Vdeo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32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Kinesthetic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of posture and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3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Vestibular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Sense of balance</a:t>
            </a:r>
          </a:p>
          <a:p>
            <a:r>
              <a:rPr lang="en-US" dirty="0" smtClean="0"/>
              <a:t>Awareness of the position, movement of the head</a:t>
            </a:r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59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Organic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sensation only from the internal organs</a:t>
            </a:r>
          </a:p>
          <a:p>
            <a:r>
              <a:rPr lang="en-US" dirty="0" smtClean="0"/>
              <a:t>By which certain physiological process</a:t>
            </a:r>
          </a:p>
          <a:p>
            <a:r>
              <a:rPr lang="en-US" dirty="0" smtClean="0"/>
              <a:t>Hunger, thirst, drowsiness </a:t>
            </a:r>
            <a:r>
              <a:rPr lang="en-US" dirty="0" err="1" smtClean="0"/>
              <a:t>etc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the pictures..</a:t>
            </a:r>
            <a:endParaRPr lang="en-US" dirty="0"/>
          </a:p>
        </p:txBody>
      </p:sp>
      <p:pic>
        <p:nvPicPr>
          <p:cNvPr id="1026" name="Picture 2" descr="D:\soja\work\amazing\a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629400" cy="505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200" y="5638800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Where  he  stands ? ????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1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2139"/>
            <a:ext cx="7315200" cy="538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761999"/>
            <a:ext cx="3860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Oh!...what a kiss????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42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ja\work\amazing\bubbl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0" y="1219200"/>
            <a:ext cx="669292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0400" y="312003"/>
            <a:ext cx="3197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FROM WHERE IT IS ???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9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YAH! GOOD POSTURE…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10400" cy="495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45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7364"/>
            <a:ext cx="8229600" cy="401366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dirty="0" smtClean="0"/>
              <a:t>     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56648" y="3812511"/>
            <a:ext cx="4876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Exiting sensory receptors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52732" y="2604914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740" y="3264194"/>
            <a:ext cx="1447800" cy="149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soja\work\candles&amp;lamps\light-in-the-darkness-871x7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34836"/>
            <a:ext cx="1343337" cy="10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52600" y="1808537"/>
            <a:ext cx="4876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US" sz="3200" b="1" dirty="0"/>
              <a:t>Stimuli </a:t>
            </a:r>
            <a:r>
              <a:rPr lang="en-US" sz="3200" b="1" dirty="0" smtClean="0"/>
              <a:t> from </a:t>
            </a:r>
            <a:r>
              <a:rPr lang="en-US" sz="3200" b="1" dirty="0"/>
              <a:t>environment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3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ja\work\amazing\fac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410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0" y="57912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howcard Gothic" pitchFamily="82" charset="0"/>
              </a:rPr>
              <a:t>HUNGRY MAN !!!</a:t>
            </a:r>
            <a:endParaRPr lang="en-US" sz="2800" dirty="0">
              <a:solidFill>
                <a:srgbClr val="C00000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98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TO COVER IT ….!!!!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5562792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78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ja\work\amazing\face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343400" cy="37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9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oja\work\amazing\shoe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64" y="3562350"/>
            <a:ext cx="48768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soja\work\amazing\xx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52400"/>
            <a:ext cx="51394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91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soja\work\amazing\sun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91400" cy="497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634524"/>
            <a:ext cx="3690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POWERFUL ……</a:t>
            </a:r>
          </a:p>
        </p:txBody>
      </p:sp>
    </p:spTree>
    <p:extLst>
      <p:ext uri="{BB962C8B-B14F-4D97-AF65-F5344CB8AC3E}">
        <p14:creationId xmlns:p14="http://schemas.microsoft.com/office/powerpoint/2010/main" val="826865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WITH SUN….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6172200" cy="535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34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oja\work\amazing\xz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685648"/>
            <a:ext cx="4703618" cy="41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oja\work\amazing\lap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68" y="1"/>
            <a:ext cx="439433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58333"/>
            <a:ext cx="3454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BEAUTIFUL  ART………</a:t>
            </a:r>
            <a:endParaRPr lang="en-US" sz="24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6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 descr="E:\soja\psychology notes &amp;resources\SEMESTER\SEM 1\306654_571381129542404_206260638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782"/>
            <a:ext cx="6706812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7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soja\psychology notes &amp;resources\SEMESTER\SEM 1\314852_406607976041629_579665309_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2423" r="767" b="1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19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soja\psychology notes &amp;resources\SEMESTER\SEM 1\564128_285078064941667_1863011237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2290798"/>
            <a:ext cx="3429000" cy="2209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soja\work\3d picture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438" r="99188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90799"/>
            <a:ext cx="3429000" cy="220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ppt background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9399"/>
            <a:ext cx="9144000" cy="6858000"/>
          </a:xfrm>
        </p:spPr>
      </p:pic>
      <p:pic>
        <p:nvPicPr>
          <p:cNvPr id="95240" name="Picture 8" descr="ey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685800"/>
            <a:ext cx="2133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5241" name="Picture 9" descr="e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5549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2" name="Picture 10" descr="no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343400"/>
            <a:ext cx="17526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3" name="Picture 11" descr="tong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80536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44" name="Picture 12" descr="sk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7762" y="5048250"/>
            <a:ext cx="17430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5" name="WordArt 13"/>
          <p:cNvSpPr>
            <a:spLocks noChangeArrowheads="1" noChangeShapeType="1" noTextEdit="1"/>
          </p:cNvSpPr>
          <p:nvPr/>
        </p:nvSpPr>
        <p:spPr bwMode="auto">
          <a:xfrm>
            <a:off x="2590800" y="3048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Sensation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2819400" y="1295400"/>
            <a:ext cx="601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Sense organs –eyes, ears, nose, tongue, skin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Gather basic </a:t>
            </a:r>
            <a:r>
              <a:rPr lang="en-US" sz="3200" b="1" dirty="0" smtClean="0">
                <a:solidFill>
                  <a:prstClr val="black"/>
                </a:solidFill>
              </a:rPr>
              <a:t>informations </a:t>
            </a:r>
            <a:r>
              <a:rPr lang="en-US" sz="3200" b="1" dirty="0">
                <a:solidFill>
                  <a:prstClr val="black"/>
                </a:solidFill>
              </a:rPr>
              <a:t>about the surrounding.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Process of sensing – Sensation. </a:t>
            </a:r>
          </a:p>
        </p:txBody>
      </p:sp>
    </p:spTree>
    <p:extLst>
      <p:ext uri="{BB962C8B-B14F-4D97-AF65-F5344CB8AC3E}">
        <p14:creationId xmlns:p14="http://schemas.microsoft.com/office/powerpoint/2010/main" val="275845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erception\18-03_subjectivetriang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648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55818" y="1600200"/>
            <a:ext cx="586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If you said "a hamburger," go get some lunch and come back.</a:t>
            </a:r>
            <a:endParaRPr lang="en-US" sz="3200" dirty="0" smtClean="0"/>
          </a:p>
          <a:p>
            <a:r>
              <a:rPr lang="en-US" sz="3200" b="1" dirty="0" smtClean="0"/>
              <a:t>If you said "three Pac Man-looking things chomping on a triangle," then you’re on target.</a:t>
            </a:r>
            <a:endParaRPr lang="en-US" sz="3200" dirty="0" smtClean="0"/>
          </a:p>
          <a:p>
            <a:r>
              <a:rPr lang="en-US" sz="3200" b="1" dirty="0" smtClean="0"/>
              <a:t>Except where’s the triangle?</a:t>
            </a:r>
            <a:endParaRPr lang="en-US" sz="3200" dirty="0" smtClean="0"/>
          </a:p>
          <a:p>
            <a:r>
              <a:rPr lang="en-US" sz="3200" b="1" dirty="0" smtClean="0"/>
              <a:t>The triangle is implied. It isn’t there, except as  </a:t>
            </a:r>
            <a:r>
              <a:rPr lang="en-US" sz="3200" b="1" u="sng" dirty="0" smtClean="0">
                <a:solidFill>
                  <a:srgbClr val="FF0000"/>
                </a:solidFill>
              </a:rPr>
              <a:t>white space.</a:t>
            </a:r>
          </a:p>
          <a:p>
            <a:r>
              <a:rPr lang="en-US" sz="3200" b="1" dirty="0" smtClean="0"/>
              <a:t>But look at it and tell me the triangle isn’t there. Yes, it is.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89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erception\23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9" y="0"/>
            <a:ext cx="9170709" cy="6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perception\23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162800" cy="60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2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Perception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Processing of sensory inputs in mind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process by which we organise, integrate and recognize the various patterns of stimuli.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Interpretation of what we take in through our senses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Complex and active process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Perception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Process of acquiring, interpreting, selecting and organizing sensory information</a:t>
            </a:r>
          </a:p>
          <a:p>
            <a:r>
              <a:rPr lang="en-US" dirty="0" smtClean="0"/>
              <a:t>“PERCEPTION”(From Latin word-</a:t>
            </a:r>
            <a:r>
              <a:rPr lang="en-US" b="1" i="1" dirty="0" smtClean="0">
                <a:solidFill>
                  <a:srgbClr val="00B0F0"/>
                </a:solidFill>
              </a:rPr>
              <a:t>Perception</a:t>
            </a:r>
            <a:r>
              <a:rPr lang="en-US" dirty="0" smtClean="0"/>
              <a:t> or </a:t>
            </a:r>
            <a:r>
              <a:rPr lang="en-US" b="1" i="1" dirty="0" err="1" smtClean="0">
                <a:solidFill>
                  <a:srgbClr val="00B0F0"/>
                </a:solidFill>
              </a:rPr>
              <a:t>percepio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–receiving, collecting..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The ability of perception get developed gradually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Sensation + Meaning = Perception</a:t>
            </a:r>
            <a:endParaRPr lang="en-US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01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Adobe Gothic Std B" pitchFamily="34" charset="-128"/>
                <a:ea typeface="Adobe Gothic Std B" pitchFamily="34" charset="-128"/>
              </a:rPr>
              <a:t>Perception is selective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Adobe Gothic Std B" pitchFamily="34" charset="-128"/>
                <a:ea typeface="Adobe Gothic Std B" pitchFamily="34" charset="-128"/>
              </a:rPr>
              <a:t>Objects are perceived as whole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Adobe Gothic Std B" pitchFamily="34" charset="-128"/>
                <a:ea typeface="Adobe Gothic Std B" pitchFamily="34" charset="-128"/>
              </a:rPr>
              <a:t>Perception involves an organizing activity</a:t>
            </a:r>
            <a:endParaRPr lang="en-US" b="1" dirty="0">
              <a:solidFill>
                <a:srgbClr val="A0106D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32739"/>
            <a:ext cx="54864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Gestalt Psychology and Perception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Focused on how people interpret the world.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Developed 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a set of principles to explain perception.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While perceiving an object we look for patterns.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We make patterns if they are missing.</a:t>
            </a: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Char char="Ø"/>
            </a:pP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136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dArt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1219200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1752600"/>
            <a:ext cx="8229600" cy="308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Figure Ground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</a:p>
          <a:p>
            <a:pPr marL="342900" indent="-342900">
              <a:spcBef>
                <a:spcPct val="20000"/>
              </a:spcBef>
            </a:pP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Law of Pragnanz</a:t>
            </a:r>
          </a:p>
        </p:txBody>
      </p:sp>
    </p:spTree>
    <p:extLst>
      <p:ext uri="{BB962C8B-B14F-4D97-AF65-F5344CB8AC3E}">
        <p14:creationId xmlns:p14="http://schemas.microsoft.com/office/powerpoint/2010/main" val="1860694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2286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round Relationship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a large extent the nature of the object perceived is determined according to the background against which it is perceived.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Objects which are outstanding in terms of colour, shape or size are prominent.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Prominent object is the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figure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background is referred as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ground</a:t>
            </a:r>
          </a:p>
        </p:txBody>
      </p:sp>
    </p:spTree>
    <p:extLst>
      <p:ext uri="{BB962C8B-B14F-4D97-AF65-F5344CB8AC3E}">
        <p14:creationId xmlns:p14="http://schemas.microsoft.com/office/powerpoint/2010/main" val="16461128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perception\300px-Cup_or_faces_parado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629400" cy="61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6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involved in 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Stimulation ( internal or external)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Stimulus activates the receptors cells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Neural impulses forms and travel to brain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Brain recognise and produce conscious sensations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522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perception\300px-Flag_of_Can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3058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perception\erw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3674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perception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1" y="228600"/>
            <a:ext cx="880930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perception\images2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096000" cy="640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981200" y="304800"/>
            <a:ext cx="487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0099"/>
                    </a:gs>
                    <a:gs pos="50000">
                      <a:srgbClr val="FF0066"/>
                    </a:gs>
                    <a:gs pos="100000">
                      <a:srgbClr val="CC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Law of Pragnanz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04800" y="1600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</a:rPr>
              <a:t>Pragnanz - German </a:t>
            </a:r>
            <a:r>
              <a:rPr lang="en-US" sz="3200" dirty="0">
                <a:solidFill>
                  <a:prstClr val="black"/>
                </a:solidFill>
              </a:rPr>
              <a:t>word – “good figure”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Good figure means symmetrical, simple, </a:t>
            </a:r>
            <a:r>
              <a:rPr lang="en-US" sz="3200" dirty="0" err="1" smtClean="0">
                <a:solidFill>
                  <a:prstClr val="black"/>
                </a:solidFill>
              </a:rPr>
              <a:t>regular,complete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When we see a visual, people will attempt to organize that information into the simplest form possible.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People will mentally organize that visual to create a good figure.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81000" y="16002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Similarity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Proximity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Continuity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Closure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Inclusiveness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Common fate</a:t>
            </a:r>
          </a:p>
          <a:p>
            <a:pPr marL="533400" indent="-533400">
              <a:spcBef>
                <a:spcPct val="20000"/>
              </a:spcBef>
              <a:buFontTx/>
              <a:buAutoNum type="arabicPeriod"/>
              <a:defRPr/>
            </a:pPr>
            <a:r>
              <a:rPr lang="en-US" sz="2800" smtClean="0">
                <a:solidFill>
                  <a:prstClr val="black"/>
                </a:solidFill>
                <a:latin typeface="Bookman Old Style" pitchFamily="18" charset="0"/>
              </a:rPr>
              <a:t>Law of Familiarity</a:t>
            </a:r>
          </a:p>
          <a:p>
            <a:pPr marL="533400" indent="-533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838200" y="228600"/>
            <a:ext cx="723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Law of Pragnanz</a:t>
            </a:r>
          </a:p>
        </p:txBody>
      </p:sp>
    </p:spTree>
    <p:extLst>
      <p:ext uri="{BB962C8B-B14F-4D97-AF65-F5344CB8AC3E}">
        <p14:creationId xmlns:p14="http://schemas.microsoft.com/office/powerpoint/2010/main" val="34970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0" name="Picture 6" descr="percep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66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77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8006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Law of Proximity</a:t>
            </a:r>
          </a:p>
        </p:txBody>
      </p:sp>
      <p:pic>
        <p:nvPicPr>
          <p:cNvPr id="36871" name="Picture 7" descr="perceptio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1881"/>
            <a:ext cx="7569272" cy="5642264"/>
          </a:xfrm>
        </p:spPr>
      </p:pic>
    </p:spTree>
    <p:extLst>
      <p:ext uri="{BB962C8B-B14F-4D97-AF65-F5344CB8AC3E}">
        <p14:creationId xmlns:p14="http://schemas.microsoft.com/office/powerpoint/2010/main" val="40127209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447800" y="304800"/>
            <a:ext cx="601980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Law of Continuity</a:t>
            </a:r>
          </a:p>
        </p:txBody>
      </p:sp>
      <p:pic>
        <p:nvPicPr>
          <p:cNvPr id="47110" name="Picture 6" descr="perception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  <p:extLst>
      <p:ext uri="{BB962C8B-B14F-4D97-AF65-F5344CB8AC3E}">
        <p14:creationId xmlns:p14="http://schemas.microsoft.com/office/powerpoint/2010/main" val="23820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67818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Law of Closure</a:t>
            </a:r>
          </a:p>
        </p:txBody>
      </p:sp>
      <p:pic>
        <p:nvPicPr>
          <p:cNvPr id="93189" name="Picture 5" descr="clos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014" y="3581400"/>
            <a:ext cx="6096000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09600" y="1371600"/>
            <a:ext cx="82296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Our minds often ignores contradictory informations and fills in the gap to complete the figure.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Things are often grouped together if they seem to complete some entity.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</a:t>
            </a:r>
            <a:r>
              <a:rPr lang="en-US" dirty="0" err="1" smtClean="0"/>
              <a:t>sensetion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Sensation begins with stimulus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Continuous stimulation of receptors leads to sensory adaptation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Prolonged stimulation diminishes sensory firing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Sensory capabilities can be measured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11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WordArt 4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4419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Law of Familiarity</a:t>
            </a:r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16002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676400" y="1447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 flipH="1">
            <a:off x="2438400" y="13716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6" name="Line 8"/>
          <p:cNvSpPr>
            <a:spLocks noChangeShapeType="1"/>
          </p:cNvSpPr>
          <p:nvPr/>
        </p:nvSpPr>
        <p:spPr bwMode="auto">
          <a:xfrm>
            <a:off x="2895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7338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>
            <a:off x="3886200" y="144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3886200" y="2057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3886200" y="2590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5410200" y="1371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5638800" y="144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>
            <a:off x="6629400" y="144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4" name="Line 16"/>
          <p:cNvSpPr>
            <a:spLocks noChangeShapeType="1"/>
          </p:cNvSpPr>
          <p:nvPr/>
        </p:nvSpPr>
        <p:spPr bwMode="auto">
          <a:xfrm>
            <a:off x="71628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>
            <a:off x="71628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>
            <a:off x="5562600" y="2667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457200" y="31242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Previous experience or familiarity determines the pattern of object being perceived.</a:t>
            </a:r>
          </a:p>
        </p:txBody>
      </p:sp>
    </p:spTree>
    <p:extLst>
      <p:ext uri="{BB962C8B-B14F-4D97-AF65-F5344CB8AC3E}">
        <p14:creationId xmlns:p14="http://schemas.microsoft.com/office/powerpoint/2010/main" val="23814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79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Law of Common fate</a:t>
            </a:r>
          </a:p>
        </p:txBody>
      </p:sp>
      <p:pic>
        <p:nvPicPr>
          <p:cNvPr id="94213" name="Picture 5" descr="perception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447800"/>
            <a:ext cx="480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04800" y="3276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prstClr val="black"/>
                </a:solidFill>
              </a:rPr>
              <a:t>Objects which move in same direction or function in a similar manner will be perceived as a collective unit.</a:t>
            </a:r>
          </a:p>
        </p:txBody>
      </p:sp>
    </p:spTree>
    <p:extLst>
      <p:ext uri="{BB962C8B-B14F-4D97-AF65-F5344CB8AC3E}">
        <p14:creationId xmlns:p14="http://schemas.microsoft.com/office/powerpoint/2010/main" val="20550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pattern that includes all the elements in the field is more outstanding than other patterns that are less inclusive in nature.</a:t>
            </a:r>
          </a:p>
          <a:p>
            <a:pPr>
              <a:lnSpc>
                <a:spcPct val="90000"/>
              </a:lnSpc>
            </a:pPr>
            <a:r>
              <a:rPr lang="en-US" dirty="0"/>
              <a:t>Inclusive figures are perceived easily</a:t>
            </a:r>
          </a:p>
          <a:p>
            <a:pPr>
              <a:lnSpc>
                <a:spcPct val="90000"/>
              </a:lnSpc>
            </a:pPr>
            <a:r>
              <a:rPr lang="en-US" dirty="0"/>
              <a:t>Has more advantage than other pictures</a:t>
            </a:r>
          </a:p>
        </p:txBody>
      </p:sp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66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Law of Inclusivenss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685800" y="4876800"/>
            <a:ext cx="304800" cy="381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1600200" y="43434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2362200" y="4953000"/>
            <a:ext cx="3048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685800" y="5715000"/>
            <a:ext cx="304800" cy="381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1524000" y="6172200"/>
            <a:ext cx="3048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4038600" y="44196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3352800" y="49530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4572000" y="49530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3352800" y="57912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4648200" y="57912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3962400" y="62484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 flipH="1">
            <a:off x="3505200" y="5029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 flipH="1">
            <a:off x="3505200" y="45720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4267200" y="4572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3429000" y="5867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>
            <a:off x="4876800" y="510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 flipH="1">
            <a:off x="4038600" y="586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3" name="Oval 23"/>
          <p:cNvSpPr>
            <a:spLocks noChangeArrowheads="1"/>
          </p:cNvSpPr>
          <p:nvPr/>
        </p:nvSpPr>
        <p:spPr bwMode="auto">
          <a:xfrm>
            <a:off x="6477000" y="44196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4" name="Oval 24"/>
          <p:cNvSpPr>
            <a:spLocks noChangeArrowheads="1"/>
          </p:cNvSpPr>
          <p:nvPr/>
        </p:nvSpPr>
        <p:spPr bwMode="auto">
          <a:xfrm>
            <a:off x="5486400" y="49530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5" name="Oval 25"/>
          <p:cNvSpPr>
            <a:spLocks noChangeArrowheads="1"/>
          </p:cNvSpPr>
          <p:nvPr/>
        </p:nvSpPr>
        <p:spPr bwMode="auto">
          <a:xfrm>
            <a:off x="7391400" y="49530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6" name="Oval 26"/>
          <p:cNvSpPr>
            <a:spLocks noChangeArrowheads="1"/>
          </p:cNvSpPr>
          <p:nvPr/>
        </p:nvSpPr>
        <p:spPr bwMode="auto">
          <a:xfrm>
            <a:off x="5486400" y="58674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7" name="Oval 27"/>
          <p:cNvSpPr>
            <a:spLocks noChangeArrowheads="1"/>
          </p:cNvSpPr>
          <p:nvPr/>
        </p:nvSpPr>
        <p:spPr bwMode="auto">
          <a:xfrm>
            <a:off x="7391400" y="58674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8" name="Oval 28"/>
          <p:cNvSpPr>
            <a:spLocks noChangeArrowheads="1"/>
          </p:cNvSpPr>
          <p:nvPr/>
        </p:nvSpPr>
        <p:spPr bwMode="auto">
          <a:xfrm>
            <a:off x="6477000" y="62484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>
            <a:off x="5715000" y="5029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>
            <a:off x="5715000" y="5105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91" name="Line 31"/>
          <p:cNvSpPr>
            <a:spLocks noChangeShapeType="1"/>
          </p:cNvSpPr>
          <p:nvPr/>
        </p:nvSpPr>
        <p:spPr bwMode="auto">
          <a:xfrm>
            <a:off x="7543800" y="5029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>
            <a:off x="5715000" y="5943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793" name="Oval 33"/>
          <p:cNvSpPr>
            <a:spLocks noChangeArrowheads="1"/>
          </p:cNvSpPr>
          <p:nvPr/>
        </p:nvSpPr>
        <p:spPr bwMode="auto">
          <a:xfrm>
            <a:off x="2286000" y="5715000"/>
            <a:ext cx="381000" cy="304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9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influencing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Past experiences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Learning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Motives and emotions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Maturation of sense organs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Characteristics of the objects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Beliefs, attitudes, interest, self-concept,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expectations, </a:t>
            </a:r>
            <a:r>
              <a:rPr lang="en-US" sz="4000" b="1" dirty="0" err="1" smtClean="0">
                <a:solidFill>
                  <a:srgbClr val="0070C0"/>
                </a:solidFill>
              </a:rPr>
              <a:t>etc</a:t>
            </a:r>
            <a:r>
              <a:rPr lang="en-US" sz="4000" b="1" dirty="0" smtClean="0">
                <a:solidFill>
                  <a:srgbClr val="0070C0"/>
                </a:solidFill>
              </a:rPr>
              <a:t>: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1020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err="1" smtClean="0">
                <a:solidFill>
                  <a:srgbClr val="0070C0"/>
                </a:solidFill>
              </a:rPr>
              <a:t>Amodal</a:t>
            </a:r>
            <a:r>
              <a:rPr lang="en-US" b="1" dirty="0" smtClean="0">
                <a:solidFill>
                  <a:srgbClr val="0070C0"/>
                </a:solidFill>
              </a:rPr>
              <a:t> Perception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n-US" dirty="0" smtClean="0"/>
              <a:t> the full perception of a physical structure when it is only partially perceived.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Colour vision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the capacity of a organism or machine to distinguish objects based on the wavelength of the light they reflect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Depth Perception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the visual ability to perceive the world in three dimension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0070C0"/>
                </a:solidFill>
              </a:rPr>
              <a:t>Speech Percep</a:t>
            </a:r>
            <a:r>
              <a:rPr lang="en-US" dirty="0" smtClean="0">
                <a:solidFill>
                  <a:srgbClr val="0070C0"/>
                </a:solidFill>
              </a:rPr>
              <a:t>tion</a:t>
            </a:r>
            <a:r>
              <a:rPr lang="en-US" dirty="0" smtClean="0"/>
              <a:t>: the process by which humans are able to interpret and understand the sound used in language.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ILLUSION AND HALLUCINATION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Illusion is wrong perception,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b="1" dirty="0"/>
              <a:t>	</a:t>
            </a:r>
            <a:r>
              <a:rPr lang="en-US" b="1" dirty="0" smtClean="0"/>
              <a:t>- inaccurate perception of an existing 			sensory stimulus</a:t>
            </a:r>
          </a:p>
          <a:p>
            <a:pPr>
              <a:buClr>
                <a:srgbClr val="002060"/>
              </a:buCl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Hallucinations </a:t>
            </a:r>
            <a:r>
              <a:rPr lang="en-US" b="1" dirty="0" smtClean="0"/>
              <a:t>are distortions of sensory perceptions in which we perceive something without any appropriate stimulus or without any actual stimulus,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b="1" dirty="0"/>
              <a:t>	</a:t>
            </a:r>
            <a:r>
              <a:rPr lang="en-US" b="1" dirty="0" smtClean="0"/>
              <a:t>- perception without stimulation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989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>
            <a:normAutofit/>
          </a:bodyPr>
          <a:lstStyle/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It is the basis for learning through observation and imitation.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It initiates and sustains activity in reasoning and problem solving.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Memory and imaginations are not possible without perception.</a:t>
            </a:r>
          </a:p>
          <a:p>
            <a:pPr algn="just">
              <a:buClr>
                <a:srgbClr val="7030A0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Observation is regulated perception, it is the core of scientific investigation and basis for systematic knowledge formation.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“Your ATTENTION Please”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“Attention”</a:t>
            </a:r>
          </a:p>
          <a:p>
            <a:endParaRPr lang="en-US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ATTENTION – an act, a process, a function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- act of listening, looking at, concentration on…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02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/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q"/>
            </a:pPr>
            <a:r>
              <a:rPr lang="en-US" dirty="0" smtClean="0"/>
              <a:t> 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143000"/>
            <a:ext cx="8915400" cy="5562600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“Attention is the concentration of consciousness upon one object rather than upon another.”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-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Dumvile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“Attention is the process of getting an object or thought clearly before the mind”.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-Ross et al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“Attention can be defined as a process which compels the individual to select some particular stimulus according to the interest and attitude out of the multiplicity of stimuli present in the environment.”			-Sharma R.N.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990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is focusing of consciousness on a particular object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is constantly shifting/flexible/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dynamic: consciousness:- central 							&amp;marginal attention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subject &amp; object of attention also changes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is selective: based on interest, 						attitude, usefulness…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Attention is a state of preparedness or alertness: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physical, mental, emotional..</a:t>
            </a:r>
          </a:p>
          <a:p>
            <a:pPr marL="0" indent="0">
              <a:buClr>
                <a:srgbClr val="C00000"/>
              </a:buClr>
              <a:buNone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Clr>
                <a:srgbClr val="002060"/>
              </a:buClr>
              <a:buNone/>
            </a:pPr>
            <a:r>
              <a:rPr lang="en-US" dirty="0" smtClean="0"/>
              <a:t>Human body’s senses are divided into 8 types:</a:t>
            </a:r>
          </a:p>
          <a:p>
            <a:pPr marL="0" indent="0">
              <a:buClr>
                <a:srgbClr val="002060"/>
              </a:buClr>
              <a:buNone/>
            </a:pPr>
            <a:endParaRPr lang="en-US" dirty="0" smtClean="0"/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Visual (seeing)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Auditory (hearing)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Gustatory(taste)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Olfactory(smell)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Cutaneous(touch)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Kinesthetic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Vestibular</a:t>
            </a:r>
          </a:p>
          <a:p>
            <a:pPr marL="2686050" lvl="5" indent="-514350" algn="just">
              <a:buClr>
                <a:srgbClr val="00206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FF0000"/>
                </a:solidFill>
              </a:rPr>
              <a:t>Organic</a:t>
            </a:r>
          </a:p>
          <a:p>
            <a:pPr marL="2171700" lvl="5" indent="0" algn="just">
              <a:buClr>
                <a:srgbClr val="002060"/>
              </a:buCl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2171700" lvl="5" indent="0" algn="just">
              <a:buClr>
                <a:srgbClr val="002060"/>
              </a:buClr>
              <a:buNone/>
            </a:pP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28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ATTENTION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 process carried out through </a:t>
            </a:r>
            <a:r>
              <a:rPr lang="en-US" sz="4000" b="1" dirty="0" smtClean="0">
                <a:solidFill>
                  <a:srgbClr val="FF0000"/>
                </a:solidFill>
              </a:rPr>
              <a:t>cognitive abilities </a:t>
            </a:r>
            <a:r>
              <a:rPr lang="en-US" sz="4000" b="1" dirty="0" smtClean="0">
                <a:solidFill>
                  <a:srgbClr val="002060"/>
                </a:solidFill>
              </a:rPr>
              <a:t>and helped by </a:t>
            </a:r>
            <a:r>
              <a:rPr lang="en-US" sz="4000" b="1" dirty="0" smtClean="0">
                <a:solidFill>
                  <a:srgbClr val="FF0000"/>
                </a:solidFill>
              </a:rPr>
              <a:t>emotional and conditional factors</a:t>
            </a:r>
            <a:r>
              <a:rPr lang="en-US" sz="4000" b="1" dirty="0" smtClean="0">
                <a:solidFill>
                  <a:srgbClr val="002060"/>
                </a:solidFill>
              </a:rPr>
              <a:t> to </a:t>
            </a:r>
            <a:r>
              <a:rPr lang="en-US" sz="4000" b="1" dirty="0" smtClean="0">
                <a:solidFill>
                  <a:srgbClr val="FF0000"/>
                </a:solidFill>
              </a:rPr>
              <a:t>select </a:t>
            </a:r>
            <a:r>
              <a:rPr lang="en-US" sz="4000" b="1" dirty="0" smtClean="0">
                <a:solidFill>
                  <a:srgbClr val="002060"/>
                </a:solidFill>
              </a:rPr>
              <a:t>something out of various stimuli present in one’s environment and then bring it in the </a:t>
            </a:r>
            <a:r>
              <a:rPr lang="en-US" sz="4000" b="1" dirty="0" smtClean="0">
                <a:solidFill>
                  <a:srgbClr val="FF0000"/>
                </a:solidFill>
              </a:rPr>
              <a:t>center of one’s consciousness </a:t>
            </a:r>
            <a:r>
              <a:rPr lang="en-US" sz="4000" b="1" dirty="0" smtClean="0">
                <a:solidFill>
                  <a:srgbClr val="002060"/>
                </a:solidFill>
              </a:rPr>
              <a:t>in order to perceive it clearly for deriving the desired ends.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686800" cy="49876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TYPES OF ATTENTION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39773"/>
              </p:ext>
            </p:extLst>
          </p:nvPr>
        </p:nvGraphicFramePr>
        <p:xfrm>
          <a:off x="152400" y="60960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8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FACTORS AFFECTING ATTENTION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EXTERNAL FACTORS: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NATURE OF STIMULUS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INTENCITY AND SIZE OF THE STIMULUS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CONTRAST, CHANGE AND VARIETY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REPETITION OF STIMULUS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MOVEMNT OF THE STIMULUS</a:t>
            </a:r>
          </a:p>
          <a:p>
            <a:pPr lvl="1">
              <a:buClrTx/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8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47700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INTERNAL </a:t>
            </a:r>
            <a:r>
              <a:rPr lang="en-US" sz="3600" b="1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FACTORS: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INTEREST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MOTIVES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MENTAL SET-UP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ATTITUDE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MENTAL AND PHYSICAL STATE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VALUE AND PURPOSEFULNESS OF THE STIMULIS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PRIOR EXPERINENCE AND TRAINING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HABITS AND TEMPERAMENT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3600" b="1" dirty="0" smtClean="0">
                <a:latin typeface="Adobe Gothic Std B" pitchFamily="34" charset="-128"/>
                <a:ea typeface="Adobe Gothic Std B" pitchFamily="34" charset="-128"/>
              </a:rPr>
              <a:t>INSTINCTS AND EMOTIONS</a:t>
            </a:r>
          </a:p>
          <a:p>
            <a:pPr marL="457200" lvl="1" indent="0">
              <a:buClrTx/>
              <a:buNone/>
            </a:pPr>
            <a:endParaRPr lang="en-US" sz="36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838200"/>
          </a:xfrm>
        </p:spPr>
        <p:txBody>
          <a:bodyPr/>
          <a:lstStyle/>
          <a:p>
            <a:r>
              <a:rPr lang="en-US" dirty="0" smtClean="0"/>
              <a:t>SPAN OF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One Object at a Time or Not  ????</a:t>
            </a:r>
          </a:p>
          <a:p>
            <a:pPr algn="just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Span of Attention: defined in terms of quality, size or extent to which the perceptual field of an individual can be effectively organized in order to enable him/her  to attend a number of things in a given spell of short duration.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6248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Span of attention for adults: </a:t>
            </a: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seconds </a:t>
            </a: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exposure- 6-8 dots, letters, digits(for children 4-5)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 Arrangements in groups or shapes increases span of attention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Simplicity, meaningfulness, familiarity, high intensity </a:t>
            </a:r>
            <a:r>
              <a:rPr lang="en-US" sz="3600" b="1" dirty="0">
                <a:solidFill>
                  <a:srgbClr val="C00000"/>
                </a:solidFill>
                <a:latin typeface="AvantGarde Md BT" pitchFamily="34" charset="0"/>
              </a:rPr>
              <a:t>of stimulus </a:t>
            </a: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and purposefulness/ value increases span of attention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Time of exposure effect the span of attention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Favorable and unfavorable environmental conditions </a:t>
            </a:r>
            <a:r>
              <a:rPr lang="en-US" sz="3600" b="1" smtClean="0">
                <a:solidFill>
                  <a:srgbClr val="C00000"/>
                </a:solidFill>
                <a:latin typeface="AvantGarde Md BT" pitchFamily="34" charset="0"/>
              </a:rPr>
              <a:t>affects </a:t>
            </a:r>
            <a:r>
              <a:rPr lang="en-US" sz="3600" b="1" smtClean="0">
                <a:solidFill>
                  <a:srgbClr val="C00000"/>
                </a:solidFill>
                <a:latin typeface="AvantGarde Md BT" pitchFamily="34" charset="0"/>
              </a:rPr>
              <a:t>span </a:t>
            </a:r>
            <a:r>
              <a:rPr lang="en-US" sz="3600" b="1" dirty="0" smtClean="0">
                <a:solidFill>
                  <a:srgbClr val="C00000"/>
                </a:solidFill>
                <a:latin typeface="AvantGarde Md BT" pitchFamily="34" charset="0"/>
              </a:rPr>
              <a:t>of attention.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3600" b="1" dirty="0" smtClean="0">
              <a:solidFill>
                <a:srgbClr val="C00000"/>
              </a:solidFill>
              <a:latin typeface="AvantGarde Md BT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3600" b="1" dirty="0" smtClean="0">
              <a:solidFill>
                <a:srgbClr val="C00000"/>
              </a:solidFill>
              <a:latin typeface="AvantGarde Md BT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3600" b="1" dirty="0" smtClean="0">
              <a:solidFill>
                <a:srgbClr val="C00000"/>
              </a:solidFill>
              <a:latin typeface="AvantGarde Md BT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3600" b="1" dirty="0" smtClean="0">
              <a:solidFill>
                <a:srgbClr val="C00000"/>
              </a:solidFill>
              <a:latin typeface="AvantGarde Md BT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3600" b="1" dirty="0" smtClean="0">
              <a:solidFill>
                <a:srgbClr val="C00000"/>
              </a:solidFill>
              <a:latin typeface="AvantGarde Md BT" pitchFamily="34" charset="0"/>
            </a:endParaRPr>
          </a:p>
          <a:p>
            <a:pPr marL="1371600" lvl="3" indent="0">
              <a:buClr>
                <a:srgbClr val="FF0000"/>
              </a:buClr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1371600" lvl="3" indent="0">
              <a:buClr>
                <a:srgbClr val="FF0000"/>
              </a:buClr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Concept Formation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7030A0"/>
                </a:solidFill>
                <a:latin typeface="+mj-lt"/>
              </a:rPr>
              <a:t>Concept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ritannic Bold" pitchFamily="34" charset="0"/>
              </a:rPr>
              <a:t>Basic unit of all types of learning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ritannic Bold" pitchFamily="34" charset="0"/>
              </a:rPr>
              <a:t>Generalized idea about things, persons </a:t>
            </a:r>
            <a:r>
              <a:rPr lang="en-US" dirty="0">
                <a:latin typeface="Britannic Bold" pitchFamily="34" charset="0"/>
              </a:rPr>
              <a:t>o</a:t>
            </a:r>
            <a:r>
              <a:rPr lang="en-US" dirty="0" smtClean="0">
                <a:latin typeface="Britannic Bold" pitchFamily="34" charset="0"/>
              </a:rPr>
              <a:t>r events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ritannic Bold" pitchFamily="34" charset="0"/>
              </a:rPr>
              <a:t>A class of stimuli (objects, events or ideas) which have common characteristics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ritannic Bold" pitchFamily="34" charset="0"/>
              </a:rPr>
              <a:t>An idea or understanding of what a thing is.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Britannic Bold" pitchFamily="34" charset="0"/>
              </a:rPr>
              <a:t>Mental disposition that helps in understanding the meaning of the objects of our thinking.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3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Concept </a:t>
            </a:r>
            <a:br>
              <a:rPr lang="en-US" b="1" i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en-US" b="1" dirty="0" smtClean="0"/>
              <a:t>Concepts are founded on our sensory and perceptual experiences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 Sensation + Perception             Concept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It is a collection of experiences or ideas that are grouped together based on some common properties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Language acquisition, experience, examples, environmental stimulations are helpful to form concept.</a:t>
            </a:r>
          </a:p>
          <a:p>
            <a:pPr>
              <a:buBlip>
                <a:blip r:embed="rId2"/>
              </a:buBlip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029200" y="2590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Two parts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Prototype</a:t>
            </a:r>
            <a:r>
              <a:rPr lang="en-US" dirty="0" smtClean="0"/>
              <a:t> </a:t>
            </a:r>
            <a:endParaRPr lang="en-US" b="1" dirty="0" smtClean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	-properties that describe the best example of the concept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	- imaginary mental image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Core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latin typeface="Adobe Gothic Std B" pitchFamily="34" charset="-128"/>
                <a:ea typeface="Adobe Gothic Std B" pitchFamily="34" charset="-128"/>
              </a:rPr>
              <a:t>– properties that are more  important for being a member of the concept</a:t>
            </a:r>
            <a:endParaRPr lang="en-US" b="1" dirty="0">
              <a:solidFill>
                <a:srgbClr val="C0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3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 cuckoo is a bird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 bat </a:t>
            </a:r>
            <a:r>
              <a:rPr lang="en-US" sz="4000" b="1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is a </a:t>
            </a:r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bird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An Aeroplain </a:t>
            </a:r>
            <a:r>
              <a:rPr lang="en-US" sz="4000" b="1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is a bird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 book </a:t>
            </a:r>
            <a:r>
              <a:rPr lang="en-US" sz="4000" b="1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is a bird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A crow is a bird</a:t>
            </a:r>
            <a:endParaRPr lang="en-US" sz="4000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sz="4000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1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 algn="l" rtl="0">
              <a:spcBef>
                <a:spcPct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Visual </a:t>
            </a:r>
            <a:r>
              <a:rPr lang="en-US" sz="2800" b="1" dirty="0" err="1" smtClean="0">
                <a:solidFill>
                  <a:srgbClr val="FF0000"/>
                </a:solidFill>
              </a:rPr>
              <a:t>Sence</a:t>
            </a:r>
            <a:r>
              <a:rPr lang="en-US" sz="2800" b="1" dirty="0" smtClean="0">
                <a:solidFill>
                  <a:srgbClr val="FF0000"/>
                </a:solidFill>
              </a:rPr>
              <a:t>(seeing)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6" descr="ey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8654156" cy="5181600"/>
          </a:xfrm>
          <a:prstGeom prst="rect">
            <a:avLst/>
          </a:prstGeom>
          <a:noFill/>
          <a:ln w="76200" cap="flat">
            <a:solidFill>
              <a:srgbClr val="3333FF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Process of Concept formation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00B050"/>
                </a:solidFill>
              </a:rPr>
              <a:t>Important phases are: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A0106D"/>
                </a:solidFill>
              </a:rPr>
              <a:t>Perception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A0106D"/>
                </a:solidFill>
              </a:rPr>
              <a:t>Abstraction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A0106D"/>
                </a:solidFill>
              </a:rPr>
              <a:t>Generalization</a:t>
            </a:r>
          </a:p>
          <a:p>
            <a:pPr>
              <a:buFont typeface="Wingdings" pitchFamily="2" charset="2"/>
              <a:buChar char="§"/>
            </a:pPr>
            <a:r>
              <a:rPr lang="en-US" sz="4000" b="1" dirty="0" smtClean="0">
                <a:solidFill>
                  <a:srgbClr val="A0106D"/>
                </a:solidFill>
              </a:rPr>
              <a:t>Naming </a:t>
            </a:r>
            <a:endParaRPr lang="en-US" sz="4000" b="1" dirty="0">
              <a:solidFill>
                <a:srgbClr val="A0106D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000" b="1" dirty="0" smtClean="0">
              <a:solidFill>
                <a:srgbClr val="A0106D"/>
              </a:solidFill>
            </a:endParaRPr>
          </a:p>
          <a:p>
            <a:pPr marL="514350" indent="-514350">
              <a:buNone/>
            </a:pPr>
            <a:endParaRPr lang="en-US" sz="4000" b="1" dirty="0" smtClean="0">
              <a:solidFill>
                <a:srgbClr val="A0106D"/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6019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A0106D"/>
                </a:solidFill>
              </a:rPr>
              <a:t>Perception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The process of interpreting or giving meaning to sensation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Our perceptions provide opportunities for getting mental images of things, persons or events</a:t>
            </a:r>
          </a:p>
          <a:p>
            <a:pPr marL="514350" indent="-51435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4E3B30"/>
                </a:solidFill>
              </a:rPr>
              <a:t>2</a:t>
            </a:r>
            <a:r>
              <a:rPr lang="en-US" b="1" dirty="0">
                <a:solidFill>
                  <a:srgbClr val="A0106D"/>
                </a:solidFill>
              </a:rPr>
              <a:t>. Abstraction</a:t>
            </a:r>
            <a:br>
              <a:rPr lang="en-US" b="1" dirty="0">
                <a:solidFill>
                  <a:srgbClr val="A0106D"/>
                </a:solidFill>
              </a:rPr>
            </a:br>
            <a:endParaRPr lang="en-US" dirty="0">
              <a:solidFill>
                <a:srgbClr val="A0106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Clr>
                <a:srgbClr val="F0A22E"/>
              </a:buClr>
              <a:buNone/>
            </a:pPr>
            <a:endParaRPr lang="en-US" sz="2200" b="1" dirty="0">
              <a:solidFill>
                <a:srgbClr val="4E3B30"/>
              </a:solidFill>
            </a:endParaRPr>
          </a:p>
          <a:p>
            <a:pPr marL="514350" lvl="0" indent="-514350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Process of observing similarities and commonness</a:t>
            </a:r>
          </a:p>
          <a:p>
            <a:pPr marL="514350" lvl="0" indent="-514350">
              <a:buClr>
                <a:srgbClr val="F0A22E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rgbClr val="FF0000"/>
                </a:solidFill>
              </a:rPr>
              <a:t>The mind analyses the images formed by perception and synthesizes what is common to all, neglecting the particular</a:t>
            </a: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b="1" dirty="0"/>
              <a:t>Generalization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After abstraction, the </a:t>
            </a:r>
            <a:r>
              <a:rPr lang="en-US" b="1" dirty="0" smtClean="0">
                <a:solidFill>
                  <a:srgbClr val="0070C0"/>
                </a:solidFill>
              </a:rPr>
              <a:t>individual is </a:t>
            </a:r>
            <a:r>
              <a:rPr lang="en-US" b="1" dirty="0">
                <a:solidFill>
                  <a:srgbClr val="0070C0"/>
                </a:solidFill>
              </a:rPr>
              <a:t>able to generalize the common properties of the object or event. On account of this generalization ,the </a:t>
            </a:r>
            <a:r>
              <a:rPr lang="en-US" b="1" dirty="0" smtClean="0">
                <a:solidFill>
                  <a:srgbClr val="0070C0"/>
                </a:solidFill>
              </a:rPr>
              <a:t>concept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is developed.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 Naming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Wingdings" pitchFamily="2" charset="2"/>
              <a:buChar char="Ø"/>
            </a:pPr>
            <a:r>
              <a:rPr lang="en-US" sz="4400" b="1" dirty="0">
                <a:solidFill>
                  <a:srgbClr val="C00000"/>
                </a:solidFill>
              </a:rPr>
              <a:t>Last step in concept formation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4400" b="1" dirty="0">
                <a:solidFill>
                  <a:srgbClr val="C00000"/>
                </a:solidFill>
              </a:rPr>
              <a:t>The concept is given a name</a:t>
            </a:r>
          </a:p>
          <a:p>
            <a:endParaRPr lang="en-US" sz="4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concept (</a:t>
            </a:r>
            <a:r>
              <a:rPr lang="en-US" dirty="0" err="1" smtClean="0"/>
              <a:t>bruner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Five elements: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A name /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Examples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Attributes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Attribute value (essential &amp; non-essential)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7030A0"/>
                </a:solidFill>
              </a:rPr>
              <a:t>Rule / definition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</a:t>
            </a:r>
            <a:r>
              <a:rPr lang="en-US" b="1" i="1" dirty="0">
                <a:solidFill>
                  <a:srgbClr val="7030A0"/>
                </a:solidFill>
              </a:rPr>
              <a:t>Concepts</a:t>
            </a:r>
            <a:br>
              <a:rPr lang="en-US" b="1" i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2202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chemeClr val="tx1"/>
                </a:solidFill>
                <a:latin typeface="Comic Sans MS" pitchFamily="66" charset="0"/>
              </a:rPr>
              <a:t>Concrete and Abstract Concepts</a:t>
            </a:r>
          </a:p>
          <a:p>
            <a:pPr>
              <a:buBlip>
                <a:blip r:embed="rId2"/>
              </a:buBlip>
            </a:pP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en-US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Classical or Definite and Probabilistic Concept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609600" y="2362200"/>
            <a:ext cx="2362200" cy="1524000"/>
          </a:xfrm>
          <a:prstGeom prst="up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Concepts about concrete things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495800" y="2438400"/>
            <a:ext cx="2667000" cy="1447800"/>
          </a:xfrm>
          <a:prstGeom prst="upArrow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Concepts about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Abstract things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457200" y="4980707"/>
            <a:ext cx="2971800" cy="1648691"/>
          </a:xfrm>
          <a:prstGeom prst="upArrowCallout">
            <a:avLst/>
          </a:prstGeom>
          <a:solidFill>
            <a:srgbClr val="FF00FF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Traditional,classical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Universal, uniform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343400" y="4939143"/>
            <a:ext cx="3429000" cy="1648691"/>
          </a:xfrm>
          <a:prstGeom prst="upArrowCallout">
            <a:avLst/>
          </a:prstGeom>
          <a:solidFill>
            <a:srgbClr val="FF00FF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Non-</a:t>
            </a:r>
            <a:r>
              <a:rPr lang="en-US" sz="2400" b="1" dirty="0" err="1" smtClean="0">
                <a:solidFill>
                  <a:schemeClr val="tx1"/>
                </a:solidFill>
              </a:rPr>
              <a:t>Traditional,classical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Universal, uniform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</a:t>
            </a:r>
            <a:r>
              <a:rPr lang="en-US" b="1" i="1" dirty="0">
                <a:solidFill>
                  <a:srgbClr val="7030A0"/>
                </a:solidFill>
              </a:rPr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1341437"/>
            <a:ext cx="86868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b="1" dirty="0" smtClean="0"/>
              <a:t>Simple        and            Complex Concepts</a:t>
            </a:r>
            <a:endParaRPr lang="en-US" b="1" dirty="0"/>
          </a:p>
        </p:txBody>
      </p:sp>
      <p:sp>
        <p:nvSpPr>
          <p:cNvPr id="4" name="Up Arrow Callout 3"/>
          <p:cNvSpPr/>
          <p:nvPr/>
        </p:nvSpPr>
        <p:spPr>
          <a:xfrm>
            <a:off x="273626" y="2667000"/>
            <a:ext cx="3886200" cy="2362200"/>
          </a:xfrm>
          <a:prstGeom prst="upArrowCallout">
            <a:avLst/>
          </a:prstGeom>
          <a:solidFill>
            <a:srgbClr val="85F61E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Single feature,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attribute,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property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4876800" y="2438400"/>
            <a:ext cx="3733800" cy="2590800"/>
          </a:xfrm>
          <a:prstGeom prst="upArrowCallout">
            <a:avLst/>
          </a:prstGeom>
          <a:solidFill>
            <a:srgbClr val="85F61E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Two or more common features,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attributes,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properties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18754" y="5486400"/>
            <a:ext cx="2195945" cy="914400"/>
          </a:xfrm>
          <a:prstGeom prst="ellipse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Eg</a:t>
            </a:r>
            <a:r>
              <a:rPr lang="en-US" b="1" dirty="0" smtClean="0"/>
              <a:t>: READ,GREEN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791200" y="5410200"/>
            <a:ext cx="2195945" cy="914400"/>
          </a:xfrm>
          <a:prstGeom prst="ellipse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Eg</a:t>
            </a:r>
            <a:r>
              <a:rPr lang="en-US" b="1" dirty="0" smtClean="0"/>
              <a:t>: READ SHIRT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85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Complex Concepts divided as:-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i="1" dirty="0">
                <a:solidFill>
                  <a:srgbClr val="7030A0"/>
                </a:solidFill>
              </a:rPr>
              <a:t/>
            </a:r>
            <a:br>
              <a:rPr lang="en-US" b="1" i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rgbClr val="A0106D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Conjunctive concepts: </a:t>
            </a:r>
            <a:r>
              <a:rPr lang="en-US" dirty="0" smtClean="0"/>
              <a:t>appropriate values of several attributes are jointly present. </a:t>
            </a:r>
            <a:r>
              <a:rPr lang="en-US" dirty="0" err="1" smtClean="0"/>
              <a:t>Eg:Read</a:t>
            </a:r>
            <a:r>
              <a:rPr lang="en-US" dirty="0" smtClean="0"/>
              <a:t> Fort </a:t>
            </a:r>
          </a:p>
          <a:p>
            <a:pPr marL="514350" indent="-514350">
              <a:buClr>
                <a:srgbClr val="A0106D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Disjunctive concept:</a:t>
            </a:r>
            <a:r>
              <a:rPr lang="en-US" dirty="0" smtClean="0"/>
              <a:t> the appropriate values of one attribute or of another attribute or both are present. </a:t>
            </a:r>
            <a:r>
              <a:rPr lang="en-US" dirty="0" err="1" smtClean="0"/>
              <a:t>Eg</a:t>
            </a:r>
            <a:r>
              <a:rPr lang="en-US" dirty="0" smtClean="0"/>
              <a:t>: Pencil, news paper</a:t>
            </a:r>
          </a:p>
          <a:p>
            <a:pPr marL="514350" indent="-514350">
              <a:buClr>
                <a:srgbClr val="A0106D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FF0000"/>
                </a:solidFill>
              </a:rPr>
              <a:t>Relational Concept: </a:t>
            </a:r>
            <a:r>
              <a:rPr lang="en-US" dirty="0" smtClean="0"/>
              <a:t>has a specified relationship between attributes </a:t>
            </a:r>
            <a:r>
              <a:rPr lang="en-US" dirty="0" err="1" smtClean="0"/>
              <a:t>Eg</a:t>
            </a:r>
            <a:r>
              <a:rPr lang="en-US" dirty="0" smtClean="0"/>
              <a:t>: Boys hostel, milky white</a:t>
            </a:r>
          </a:p>
          <a:p>
            <a:pPr marL="514350" indent="-514350">
              <a:buClr>
                <a:srgbClr val="A0106D"/>
              </a:buClr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Educational implications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70C0"/>
                </a:solidFill>
              </a:rPr>
              <a:t>Direct experiences should be provided to children wherever possible.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rgbClr val="0070C0"/>
                </a:solidFill>
              </a:rPr>
              <a:t> Use inductive-deductive methods for effective concept formation.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rgbClr val="0070C0"/>
                </a:solidFill>
              </a:rPr>
              <a:t>Encourage students to express their ideas.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rgbClr val="0070C0"/>
                </a:solidFill>
              </a:rPr>
              <a:t>Rote memorization should be </a:t>
            </a:r>
            <a:r>
              <a:rPr lang="en-US" b="1" dirty="0" smtClean="0">
                <a:solidFill>
                  <a:srgbClr val="0070C0"/>
                </a:solidFill>
              </a:rPr>
              <a:t>discouraged</a:t>
            </a:r>
          </a:p>
          <a:p>
            <a:pPr>
              <a:buBlip>
                <a:blip r:embed="rId2"/>
              </a:buBlip>
            </a:pPr>
            <a:r>
              <a:rPr lang="en-US" b="1" dirty="0">
                <a:solidFill>
                  <a:srgbClr val="0070C0"/>
                </a:solidFill>
              </a:rPr>
              <a:t>Encourage discovery learning. 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Blip>
                <a:blip r:embed="rId2"/>
              </a:buBlip>
            </a:pPr>
            <a:r>
              <a:rPr lang="en-US" b="1" dirty="0" smtClean="0">
                <a:solidFill>
                  <a:srgbClr val="0070C0"/>
                </a:solidFill>
              </a:rPr>
              <a:t>New concepts should be given in relation with old concepts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Encourage discovery learning.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Rods and cones – sensory receptor  cells </a:t>
            </a:r>
          </a:p>
          <a:p>
            <a:r>
              <a:rPr lang="en-US" b="1" dirty="0" smtClean="0"/>
              <a:t>Transform the light impulses to neural impulses</a:t>
            </a:r>
          </a:p>
          <a:p>
            <a:r>
              <a:rPr lang="en-US" b="1" dirty="0" smtClean="0"/>
              <a:t>Pass through optical nerve to brain</a:t>
            </a:r>
          </a:p>
          <a:p>
            <a:r>
              <a:rPr lang="en-US" b="1" dirty="0" smtClean="0"/>
              <a:t>Brain recognize the image</a:t>
            </a:r>
            <a:endParaRPr lang="en-US" b="1" dirty="0"/>
          </a:p>
        </p:txBody>
      </p:sp>
      <p:pic>
        <p:nvPicPr>
          <p:cNvPr id="6" name="Picture 6" descr="ey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8100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6192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Is a process of internal representation of external events.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Cognitive rearrangement of both information from environment and symbols stored in memory for the solution of some specific purposeful problem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Thinking is a </a:t>
            </a:r>
            <a:r>
              <a:rPr lang="en-US" b="1" dirty="0" smtClean="0">
                <a:solidFill>
                  <a:srgbClr val="FF0000"/>
                </a:solidFill>
              </a:rPr>
              <a:t>pattern of behaviour </a:t>
            </a:r>
            <a:r>
              <a:rPr lang="en-US" b="1" dirty="0" smtClean="0"/>
              <a:t>in which we make use of </a:t>
            </a:r>
            <a:r>
              <a:rPr lang="en-US" b="1" dirty="0" smtClean="0">
                <a:solidFill>
                  <a:srgbClr val="FF0000"/>
                </a:solidFill>
              </a:rPr>
              <a:t>internal representations </a:t>
            </a:r>
            <a:r>
              <a:rPr lang="en-US" b="1" dirty="0" smtClean="0"/>
              <a:t>of the things and events for the </a:t>
            </a:r>
            <a:r>
              <a:rPr lang="en-US" b="1" dirty="0" smtClean="0">
                <a:solidFill>
                  <a:srgbClr val="FF0000"/>
                </a:solidFill>
              </a:rPr>
              <a:t>solution </a:t>
            </a:r>
            <a:r>
              <a:rPr lang="en-US" b="1" dirty="0" smtClean="0"/>
              <a:t>of some specific </a:t>
            </a:r>
            <a:r>
              <a:rPr lang="en-US" b="1" dirty="0" smtClean="0">
                <a:solidFill>
                  <a:srgbClr val="FF0000"/>
                </a:solidFill>
              </a:rPr>
              <a:t>purposeful problem.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Valentine (1965)</a:t>
            </a:r>
          </a:p>
          <a:p>
            <a:pPr>
              <a:buNone/>
            </a:pPr>
            <a:r>
              <a:rPr lang="en-US" dirty="0" smtClean="0"/>
              <a:t>“ </a:t>
            </a:r>
            <a:r>
              <a:rPr lang="en-US" b="1" dirty="0" smtClean="0"/>
              <a:t>Thinking is an activity which consists essentially of a connected flow of ideas which are directed towards some </a:t>
            </a:r>
            <a:r>
              <a:rPr lang="en-US" b="1" dirty="0" smtClean="0">
                <a:solidFill>
                  <a:srgbClr val="FF0000"/>
                </a:solidFill>
              </a:rPr>
              <a:t>end or purpose”.</a:t>
            </a:r>
          </a:p>
          <a:p>
            <a:pPr algn="just">
              <a:buNone/>
            </a:pPr>
            <a:r>
              <a:rPr lang="en-US" dirty="0" smtClean="0"/>
              <a:t>Gilmer (1970)</a:t>
            </a:r>
          </a:p>
          <a:p>
            <a:pPr algn="just">
              <a:buNone/>
            </a:pPr>
            <a:r>
              <a:rPr lang="en-US" dirty="0" smtClean="0"/>
              <a:t>“</a:t>
            </a:r>
            <a:r>
              <a:rPr lang="en-US" b="1" dirty="0" smtClean="0"/>
              <a:t>Thinking is a </a:t>
            </a:r>
            <a:r>
              <a:rPr lang="en-US" b="1" dirty="0" smtClean="0">
                <a:solidFill>
                  <a:srgbClr val="FF0000"/>
                </a:solidFill>
              </a:rPr>
              <a:t>problem solving process </a:t>
            </a:r>
            <a:r>
              <a:rPr lang="en-US" b="1" dirty="0" smtClean="0"/>
              <a:t>in which we use ideas or symbols in place of overt activity”.</a:t>
            </a:r>
          </a:p>
          <a:p>
            <a:pPr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48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Nature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is essentially a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cognitive activity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is a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purposeful and goal directed </a:t>
            </a:r>
            <a:r>
              <a:rPr lang="en-US" sz="3600" b="1" dirty="0" smtClean="0">
                <a:latin typeface="+mj-lt"/>
              </a:rPr>
              <a:t>behaviour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is a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problem solving behaviour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involves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mental exploration </a:t>
            </a:r>
            <a:r>
              <a:rPr lang="en-US" sz="3600" b="1" dirty="0" smtClean="0">
                <a:latin typeface="+mj-lt"/>
              </a:rPr>
              <a:t>of images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is a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symbolic</a:t>
            </a:r>
            <a:r>
              <a:rPr lang="en-US" sz="3600" b="1" dirty="0" smtClean="0">
                <a:latin typeface="+mj-lt"/>
              </a:rPr>
              <a:t> activity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latin typeface="+mj-lt"/>
              </a:rPr>
              <a:t>It can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shift </a:t>
            </a:r>
            <a:r>
              <a:rPr lang="en-US" sz="3600" b="1" dirty="0" smtClean="0">
                <a:latin typeface="+mj-lt"/>
              </a:rPr>
              <a:t>over a span of time &amp;  space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03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is-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An inner cognitive process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Has a definite end or purpose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Initiated to solve some difficulty or problem and ends in its solution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- There is only mental manipulatio</a:t>
            </a:r>
            <a:r>
              <a:rPr lang="en-US" dirty="0">
                <a:solidFill>
                  <a:srgbClr val="00206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439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Tools of Thinking ( Elements of Thought)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Images        -mental picture</a:t>
            </a:r>
          </a:p>
          <a:p>
            <a:r>
              <a:rPr lang="en-US" sz="3600" b="1" dirty="0" smtClean="0"/>
              <a:t>Concepts     -general idea</a:t>
            </a:r>
          </a:p>
          <a:p>
            <a:r>
              <a:rPr lang="en-US" sz="3600" b="1" dirty="0" smtClean="0"/>
              <a:t>Symbols &amp; Signs</a:t>
            </a:r>
          </a:p>
          <a:p>
            <a:r>
              <a:rPr lang="en-US" sz="3600" b="1" dirty="0" smtClean="0"/>
              <a:t>Language</a:t>
            </a:r>
          </a:p>
          <a:p>
            <a:r>
              <a:rPr lang="en-US" sz="3600" b="1" dirty="0" smtClean="0"/>
              <a:t>Brain functions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659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8382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Thinking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78486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Perceptual or Concrete thinking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Simplest form of thinking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Perception (interpretation of sensation according to one’s experience) is the basis of this thinking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buFont typeface="Wingdings" pitchFamily="2" charset="2"/>
              <a:buChar char="Ø"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Also called concrete thinking as it is carried out on the perception of actual or concrete objects and 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14612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Conceptual or Abstract thinking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Does not require the perception of actual objects or events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abstract thinking one make use of concepts, symbols and language for solving problems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Superior to perceptual thinking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Concrete thinking </a:t>
            </a:r>
            <a:r>
              <a:rPr lang="en-US" b="1" dirty="0" smtClean="0"/>
              <a:t>&amp; abstract </a:t>
            </a:r>
            <a:r>
              <a:rPr lang="en-US" b="1" dirty="0"/>
              <a:t>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2276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Concrete thinking does not have any depth. It just refers to thinking in the periphery. On the other hand, abstract thinking goes under the surface</a:t>
            </a:r>
            <a:r>
              <a:rPr lang="en-US" b="1" dirty="0" smtClean="0"/>
              <a:t>.</a:t>
            </a:r>
          </a:p>
          <a:p>
            <a:r>
              <a:rPr lang="en-US" b="1" dirty="0"/>
              <a:t>Concrete thinking is just regarding the facts. On the other hand </a:t>
            </a:r>
            <a:r>
              <a:rPr lang="en-US" b="1" dirty="0" smtClean="0"/>
              <a:t>abstract </a:t>
            </a:r>
            <a:r>
              <a:rPr lang="en-US" b="1" dirty="0"/>
              <a:t>thinking goes down below the facts. </a:t>
            </a:r>
            <a:endParaRPr lang="en-US" b="1" dirty="0" smtClean="0"/>
          </a:p>
          <a:p>
            <a:r>
              <a:rPr lang="en-US" b="1" dirty="0" smtClean="0"/>
              <a:t>Unlike </a:t>
            </a:r>
            <a:r>
              <a:rPr lang="en-US" b="1" dirty="0"/>
              <a:t>the concrete thinking, abstract thinking involves some mental process.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Concrete thinkers only have a generalized concept for all things. On the other hand, abstract thinkers have a very specific concept of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develop abstract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sz="3100" b="1" dirty="0" smtClean="0"/>
              <a:t>search </a:t>
            </a:r>
            <a:r>
              <a:rPr lang="en-US" sz="3100" b="1" dirty="0"/>
              <a:t>for </a:t>
            </a:r>
            <a:r>
              <a:rPr lang="en-US" sz="3100" b="1" i="1" dirty="0"/>
              <a:t>explanations </a:t>
            </a:r>
            <a:r>
              <a:rPr lang="en-US" sz="3100" b="1" dirty="0"/>
              <a:t>(e.g., </a:t>
            </a:r>
            <a:r>
              <a:rPr lang="en-US" sz="3100" b="1" i="1" dirty="0"/>
              <a:t>why</a:t>
            </a:r>
            <a:r>
              <a:rPr lang="en-US" sz="3100" b="1" dirty="0"/>
              <a:t> and </a:t>
            </a:r>
            <a:r>
              <a:rPr lang="en-US" sz="3100" b="1" i="1" dirty="0"/>
              <a:t>how</a:t>
            </a:r>
            <a:r>
              <a:rPr lang="en-US" sz="3100" b="1" dirty="0"/>
              <a:t> questions)</a:t>
            </a:r>
          </a:p>
          <a:p>
            <a:pPr lvl="1"/>
            <a:r>
              <a:rPr lang="en-US" sz="3100" b="1" dirty="0" smtClean="0"/>
              <a:t>search </a:t>
            </a:r>
            <a:r>
              <a:rPr lang="en-US" sz="3100" b="1" dirty="0"/>
              <a:t>for </a:t>
            </a:r>
            <a:r>
              <a:rPr lang="en-US" sz="3100" b="1" i="1" dirty="0"/>
              <a:t>analogies </a:t>
            </a:r>
            <a:r>
              <a:rPr lang="en-US" sz="3100" b="1" dirty="0"/>
              <a:t>to make the subject matter more understandable (e.g., “Let’s think about what this might be like in your life; what are other examples of this?”)</a:t>
            </a:r>
          </a:p>
          <a:p>
            <a:pPr lvl="1"/>
            <a:r>
              <a:rPr lang="en-US" sz="3100" b="1" dirty="0" smtClean="0"/>
              <a:t>search </a:t>
            </a:r>
            <a:r>
              <a:rPr lang="en-US" sz="3100" b="1" dirty="0"/>
              <a:t>for </a:t>
            </a:r>
            <a:r>
              <a:rPr lang="en-US" sz="3100" b="1" i="1" dirty="0"/>
              <a:t>alternative</a:t>
            </a:r>
            <a:r>
              <a:rPr lang="en-US" sz="3100" b="1" dirty="0"/>
              <a:t> </a:t>
            </a:r>
            <a:r>
              <a:rPr lang="en-US" sz="3100" b="1" i="1" dirty="0"/>
              <a:t>perspectives</a:t>
            </a:r>
            <a:r>
              <a:rPr lang="en-US" sz="3100" b="1" dirty="0"/>
              <a:t> (e.g., “Are there other ways to think about this? How might other people think about this?”)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develop abstract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761038"/>
          </a:xfrm>
        </p:spPr>
        <p:txBody>
          <a:bodyPr>
            <a:normAutofit/>
          </a:bodyPr>
          <a:lstStyle/>
          <a:p>
            <a:pPr lvl="1"/>
            <a:r>
              <a:rPr lang="en-US" sz="3100" b="1" dirty="0"/>
              <a:t>ways to</a:t>
            </a:r>
            <a:r>
              <a:rPr lang="en-US" sz="3100" b="1" i="1" dirty="0"/>
              <a:t> organize </a:t>
            </a:r>
            <a:r>
              <a:rPr lang="en-US" sz="3100" b="1" dirty="0"/>
              <a:t>the topic and make connections (e.g., “I think there are three separate issues here that we should consider in order”; “Let’s try to think about what this might be connected to”)</a:t>
            </a:r>
          </a:p>
          <a:p>
            <a:pPr lvl="1"/>
            <a:r>
              <a:rPr lang="en-US" sz="3100" b="1" dirty="0"/>
              <a:t>ways to </a:t>
            </a:r>
            <a:r>
              <a:rPr lang="en-US" sz="3100" b="1" i="1" dirty="0"/>
              <a:t>evaluate</a:t>
            </a:r>
            <a:r>
              <a:rPr lang="en-US" sz="3100" b="1" dirty="0"/>
              <a:t> (e.g., “How can we decide if this is a good thing or not?”)</a:t>
            </a:r>
          </a:p>
          <a:p>
            <a:pPr lvl="1"/>
            <a:r>
              <a:rPr lang="en-US" sz="3100" b="1" dirty="0"/>
              <a:t>ways to </a:t>
            </a:r>
            <a:r>
              <a:rPr lang="en-US" sz="3100" b="1" i="1" dirty="0"/>
              <a:t>draw inferences</a:t>
            </a:r>
            <a:r>
              <a:rPr lang="en-US" sz="3100" b="1" dirty="0"/>
              <a:t> (e.g., “If this is true, then what else must be true?”)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6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5" algn="l" rtl="0">
              <a:spcBef>
                <a:spcPct val="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Auditory (hearing)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Picture 4" descr="04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682671" cy="564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104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Convergent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of thinking that focuses on coming up with the </a:t>
            </a:r>
            <a:r>
              <a:rPr lang="en-US" b="1" dirty="0">
                <a:solidFill>
                  <a:srgbClr val="0070C0"/>
                </a:solidFill>
              </a:rPr>
              <a:t>single, well-established answer </a:t>
            </a:r>
            <a:r>
              <a:rPr lang="en-US" b="1" dirty="0">
                <a:solidFill>
                  <a:srgbClr val="002060"/>
                </a:solidFill>
              </a:rPr>
              <a:t>to a </a:t>
            </a:r>
            <a:r>
              <a:rPr lang="en-US" b="1" dirty="0" smtClean="0">
                <a:solidFill>
                  <a:srgbClr val="002060"/>
                </a:solidFill>
              </a:rPr>
              <a:t>problem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Appropriate in science, maths and technology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Convergent </a:t>
            </a:r>
            <a:r>
              <a:rPr lang="en-US" b="1" dirty="0">
                <a:solidFill>
                  <a:srgbClr val="002060"/>
                </a:solidFill>
              </a:rPr>
              <a:t>thinking emphasizes speed, accuracy, and logic and focuses on recognizing the familiar, reapplying techniques, and accumulating stored </a:t>
            </a:r>
            <a:r>
              <a:rPr lang="en-US" b="1" dirty="0" smtClean="0">
                <a:solidFill>
                  <a:srgbClr val="002060"/>
                </a:solidFill>
              </a:rPr>
              <a:t>information.</a:t>
            </a:r>
            <a:endParaRPr lang="en-US" b="1" u="sng" baseline="300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Convergent Thinking</a:t>
            </a:r>
            <a:endParaRPr lang="en-US" dirty="0"/>
          </a:p>
        </p:txBody>
      </p:sp>
      <p:pic>
        <p:nvPicPr>
          <p:cNvPr id="4" name="Content Placeholder 3" descr="http://upload.wikimedia.org/wikipedia/en/thumb/7/7a/Map_of_Convergent_Thinking.jpg/220px-Map_of_Convergent_Thinkin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85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Convergent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most </a:t>
            </a:r>
            <a:r>
              <a:rPr lang="en-US" b="1" dirty="0">
                <a:solidFill>
                  <a:srgbClr val="002060"/>
                </a:solidFill>
              </a:rPr>
              <a:t>effective in situations where an answer readily exists and simply needs to be either recalled or worked out through decision making </a:t>
            </a:r>
            <a:r>
              <a:rPr lang="en-US" b="1" dirty="0" smtClean="0">
                <a:solidFill>
                  <a:srgbClr val="002060"/>
                </a:solidFill>
              </a:rPr>
              <a:t>strategies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2060"/>
                </a:solidFill>
              </a:rPr>
              <a:t>It is oriented toward deriving the single best, or most often correct answer to a question.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Multiple </a:t>
            </a:r>
            <a:r>
              <a:rPr lang="en-US" b="1" dirty="0"/>
              <a:t>choice questions requiring convergent thinking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Divergent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Thinking 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to generate creative ideas by exploring many possible solutions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More suited to artistic pursuits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Divergent thinking typically occurs in a spontaneous, free-flowing manner, where many creative ideas are generated and evaluated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56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Divergent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Multiple possible solutions are explored in a short amount of time, and unexpected connections are drawn. </a:t>
            </a:r>
            <a:endParaRPr lang="en-US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70C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Examples of divergent thinking include using </a:t>
            </a:r>
            <a:r>
              <a:rPr lang="en-US" b="1" u="sng" dirty="0">
                <a:solidFill>
                  <a:srgbClr val="0070C0"/>
                </a:solidFill>
                <a:latin typeface="Arial Black" pitchFamily="34" charset="0"/>
                <a:hlinkClick r:id="rId2" tooltip="Brainstorming"/>
              </a:rPr>
              <a:t>brainstorming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en-US" b="1" u="sng" dirty="0">
                <a:solidFill>
                  <a:srgbClr val="0070C0"/>
                </a:solidFill>
                <a:latin typeface="Arial Black" pitchFamily="34" charset="0"/>
                <a:hlinkClick r:id="rId3" tooltip="Free writing"/>
              </a:rPr>
              <a:t>free writing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 and </a:t>
            </a:r>
            <a:r>
              <a:rPr lang="en-US" b="1" u="sng" dirty="0">
                <a:solidFill>
                  <a:srgbClr val="0070C0"/>
                </a:solidFill>
                <a:latin typeface="Arial Black" pitchFamily="34" charset="0"/>
                <a:hlinkClick r:id="rId4" tooltip="Creative thinking"/>
              </a:rPr>
              <a:t>creative </a:t>
            </a:r>
            <a:r>
              <a:rPr lang="en-US" b="1" u="sng" dirty="0" smtClean="0">
                <a:solidFill>
                  <a:srgbClr val="0070C0"/>
                </a:solidFill>
                <a:latin typeface="Arial Black" pitchFamily="34" charset="0"/>
                <a:hlinkClick r:id="rId4" tooltip="Creative thinking"/>
              </a:rPr>
              <a:t>thinking</a:t>
            </a: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.</a:t>
            </a:r>
            <a:endParaRPr lang="en-US" b="1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Divergent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03838"/>
          </a:xfrm>
        </p:spPr>
        <p:txBody>
          <a:bodyPr>
            <a:normAutofit/>
          </a:bodyPr>
          <a:lstStyle/>
          <a:p>
            <a:r>
              <a:rPr lang="en-US" b="1" dirty="0"/>
              <a:t>After the process of divergent thinking has been completed, ideas and information are organized and structured using convergent thinking</a:t>
            </a:r>
            <a:r>
              <a:rPr lang="en-US" b="1" dirty="0" smtClean="0"/>
              <a:t>.</a:t>
            </a:r>
            <a:endParaRPr lang="en-US" b="1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Divergent </a:t>
            </a: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thinking is found among people with personality traits such as nonconformity, curiosity, willingness to take risks, and persistence</a:t>
            </a:r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u="sng" baseline="300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7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To promote </a:t>
            </a: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divergent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Activities which promote divergent thinking include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	-creating lists of </a:t>
            </a:r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questions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- </a:t>
            </a: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setting </a:t>
            </a:r>
            <a:r>
              <a:rPr lang="en-US" sz="32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aside time for thinking </a:t>
            </a:r>
            <a:endParaRPr lang="en-US" sz="3200" dirty="0" smtClean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	- meditation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-</a:t>
            </a: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brainstorming</a:t>
            </a:r>
            <a:r>
              <a:rPr lang="en-US" sz="3200" u="sng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	- </a:t>
            </a: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subject </a:t>
            </a:r>
            <a:r>
              <a:rPr lang="en-US" sz="32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mapping </a:t>
            </a: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en-US" sz="32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1828800" lvl="4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- keeping </a:t>
            </a:r>
            <a:r>
              <a:rPr lang="en-US" sz="3200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a </a:t>
            </a: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journal</a:t>
            </a:r>
            <a:endParaRPr lang="en-US" sz="32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1828800" lvl="4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- creating art work</a:t>
            </a:r>
            <a:endParaRPr lang="en-US" sz="32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1828800" lvl="4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</a:rPr>
              <a:t> -free writing</a:t>
            </a:r>
            <a:endParaRPr lang="en-US" sz="3200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Critical Thinking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Type of thinking that helps a person in stepping aside from his own personal belief, prejudices and opinion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sort out the facts and discover the truth at the expense of his basic belief system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Challenging (higher order and well disciplined) thought process which involves the use of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cognitive skills for arriving at unbiased and reliable judgment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Reflective </a:t>
            </a:r>
            <a:r>
              <a:rPr lang="en-US" b="1" dirty="0"/>
              <a:t>T</a:t>
            </a:r>
            <a:r>
              <a:rPr lang="en-US" b="1" dirty="0" smtClean="0"/>
              <a:t>hinking or Logical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906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Higher form of thinking aiming at solving complex problems 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In this thinking all relevant experience are reorganized to find new ways of reacting to a situation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Insightful approach is needed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Relevant facts are arranged in logical </a:t>
            </a:r>
            <a:r>
              <a:rPr lang="en-US" b="1" dirty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rgbClr val="A0106D"/>
                </a:solidFill>
                <a:latin typeface="Times New Roman" pitchFamily="18" charset="0"/>
                <a:cs typeface="Times New Roman" pitchFamily="18" charset="0"/>
              </a:rPr>
              <a:t>rder in order to get the solution</a:t>
            </a:r>
            <a:endParaRPr lang="en-US" b="1" dirty="0">
              <a:solidFill>
                <a:srgbClr val="A0106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3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Creative Thinking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Associate with one’s ability to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create something new or unusual.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Involves manipulating mental representation to solve problems in a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novel way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Ability to discover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solution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problem or to produce new ideas, invention or works of art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 is a search of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relationship and associations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describe and interpret the nature of things, events and situations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Thinking pattern of scientists or inventors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2951</Words>
  <Application>Microsoft Office PowerPoint</Application>
  <PresentationFormat>On-screen Show (4:3)</PresentationFormat>
  <Paragraphs>468</Paragraphs>
  <Slides>108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09" baseType="lpstr">
      <vt:lpstr>Trek</vt:lpstr>
      <vt:lpstr>PowerPoint Presentation</vt:lpstr>
      <vt:lpstr>STIMULATION</vt:lpstr>
      <vt:lpstr>PowerPoint Presentation</vt:lpstr>
      <vt:lpstr>Steps involved in sensation</vt:lpstr>
      <vt:lpstr>Principles of sensetion</vt:lpstr>
      <vt:lpstr>Types of sensation</vt:lpstr>
      <vt:lpstr>Visual Sence(seeing) </vt:lpstr>
      <vt:lpstr>eyes</vt:lpstr>
      <vt:lpstr>Auditory (hearing) </vt:lpstr>
      <vt:lpstr>Gustatory(taste) </vt:lpstr>
      <vt:lpstr>Olfactory(smell) </vt:lpstr>
      <vt:lpstr>Cutaneous(touch) </vt:lpstr>
      <vt:lpstr>Kinesthetic </vt:lpstr>
      <vt:lpstr>Vestibular </vt:lpstr>
      <vt:lpstr>Organic </vt:lpstr>
      <vt:lpstr>See the pictures..</vt:lpstr>
      <vt:lpstr>PowerPoint Presentation</vt:lpstr>
      <vt:lpstr>PowerPoint Presentation</vt:lpstr>
      <vt:lpstr>YAH! GOOD POSTURE…</vt:lpstr>
      <vt:lpstr>PowerPoint Presentation</vt:lpstr>
      <vt:lpstr>TRY TO COVER IT ….!!!!</vt:lpstr>
      <vt:lpstr>PowerPoint Presentation</vt:lpstr>
      <vt:lpstr>PowerPoint Presentation</vt:lpstr>
      <vt:lpstr>PowerPoint Presentation</vt:lpstr>
      <vt:lpstr>EVEN WITH SUN….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 </vt:lpstr>
      <vt:lpstr>Perception </vt:lpstr>
      <vt:lpstr>Characteristics of Perception</vt:lpstr>
      <vt:lpstr>Gestalt Psychology and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influencing perception</vt:lpstr>
      <vt:lpstr>Types of perception</vt:lpstr>
      <vt:lpstr>ILLUSION AND HALLUCINATION</vt:lpstr>
      <vt:lpstr>Perception and education</vt:lpstr>
      <vt:lpstr>ATTENTION</vt:lpstr>
      <vt:lpstr> Definitions:</vt:lpstr>
      <vt:lpstr>NATURE OF ATTENTION</vt:lpstr>
      <vt:lpstr>ATTENTION is</vt:lpstr>
      <vt:lpstr>TYPES OF ATTENTION</vt:lpstr>
      <vt:lpstr>FACTORS AFFECTING ATTENTION</vt:lpstr>
      <vt:lpstr>PowerPoint Presentation</vt:lpstr>
      <vt:lpstr>SPAN OF ATTENTION</vt:lpstr>
      <vt:lpstr>PowerPoint Presentation</vt:lpstr>
      <vt:lpstr>Concept Formation</vt:lpstr>
      <vt:lpstr>Concept  </vt:lpstr>
      <vt:lpstr>Components of a Concept</vt:lpstr>
      <vt:lpstr>Concepts????</vt:lpstr>
      <vt:lpstr>Process of Concept formation</vt:lpstr>
      <vt:lpstr>PowerPoint Presentation</vt:lpstr>
      <vt:lpstr>2. Abstraction </vt:lpstr>
      <vt:lpstr>3. Generalization </vt:lpstr>
      <vt:lpstr>4.  Naming  </vt:lpstr>
      <vt:lpstr>Elements of concept (bruner)</vt:lpstr>
      <vt:lpstr>TYPES OF Concepts </vt:lpstr>
      <vt:lpstr>TYPES OF Concepts</vt:lpstr>
      <vt:lpstr> Complex Concepts divided as:-  </vt:lpstr>
      <vt:lpstr>Educational implications</vt:lpstr>
      <vt:lpstr>Thinking </vt:lpstr>
      <vt:lpstr>Definitions</vt:lpstr>
      <vt:lpstr>Nature of Thinking</vt:lpstr>
      <vt:lpstr>Thinking is-</vt:lpstr>
      <vt:lpstr>Tools of Thinking ( Elements of Thought)</vt:lpstr>
      <vt:lpstr>Types of Thinking</vt:lpstr>
      <vt:lpstr>Conceptual or Abstract thinking</vt:lpstr>
      <vt:lpstr>Concrete thinking &amp; abstract thinking</vt:lpstr>
      <vt:lpstr>To develop abstract thinking</vt:lpstr>
      <vt:lpstr>To develop abstract thinking</vt:lpstr>
      <vt:lpstr>Convergent Thinking</vt:lpstr>
      <vt:lpstr>Convergent Thinking</vt:lpstr>
      <vt:lpstr>Convergent Thinking</vt:lpstr>
      <vt:lpstr>Divergent Thinking</vt:lpstr>
      <vt:lpstr>Divergent Thinking</vt:lpstr>
      <vt:lpstr>Divergent Thinking</vt:lpstr>
      <vt:lpstr>To promote divergent thinking</vt:lpstr>
      <vt:lpstr>Critical Thinking</vt:lpstr>
      <vt:lpstr>Reflective Thinking or Logical Thinking</vt:lpstr>
      <vt:lpstr>Creative Thinking</vt:lpstr>
      <vt:lpstr>Characteristics of Creative Thinking</vt:lpstr>
      <vt:lpstr>Stages of Creative Thinking</vt:lpstr>
      <vt:lpstr>PowerPoint Presentation</vt:lpstr>
      <vt:lpstr>Promotion of Creativity</vt:lpstr>
      <vt:lpstr>PowerPoint Presentation</vt:lpstr>
      <vt:lpstr>Problem Solving</vt:lpstr>
      <vt:lpstr>Steps in problem Solving</vt:lpstr>
      <vt:lpstr>Developing problem solving ability in the learner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sr soja</cp:lastModifiedBy>
  <cp:revision>73</cp:revision>
  <dcterms:created xsi:type="dcterms:W3CDTF">2006-08-16T00:00:00Z</dcterms:created>
  <dcterms:modified xsi:type="dcterms:W3CDTF">2019-09-30T03:40:13Z</dcterms:modified>
</cp:coreProperties>
</file>