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9" r:id="rId5"/>
    <p:sldId id="278" r:id="rId6"/>
    <p:sldId id="262" r:id="rId7"/>
    <p:sldId id="263" r:id="rId8"/>
    <p:sldId id="264" r:id="rId9"/>
    <p:sldId id="265" r:id="rId10"/>
    <p:sldId id="266" r:id="rId11"/>
    <p:sldId id="267" r:id="rId12"/>
    <p:sldId id="280" r:id="rId13"/>
    <p:sldId id="268" r:id="rId14"/>
    <p:sldId id="269" r:id="rId15"/>
    <p:sldId id="270" r:id="rId16"/>
    <p:sldId id="281" r:id="rId17"/>
    <p:sldId id="282" r:id="rId18"/>
    <p:sldId id="271" r:id="rId19"/>
    <p:sldId id="285" r:id="rId20"/>
    <p:sldId id="284" r:id="rId21"/>
    <p:sldId id="286" r:id="rId22"/>
    <p:sldId id="287" r:id="rId23"/>
    <p:sldId id="288" r:id="rId24"/>
    <p:sldId id="289" r:id="rId25"/>
    <p:sldId id="272" r:id="rId26"/>
    <p:sldId id="273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660033"/>
    <a:srgbClr val="3333FF"/>
    <a:srgbClr val="0E048A"/>
    <a:srgbClr val="00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9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71600"/>
            <a:ext cx="7772400" cy="1470025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MOTIVATION</a:t>
            </a:r>
            <a:endParaRPr lang="en-US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6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660033"/>
                </a:solidFill>
              </a:rPr>
              <a:t>Achievement </a:t>
            </a:r>
            <a:r>
              <a:rPr lang="en-US" sz="3600" b="1" u="sng" dirty="0" smtClean="0">
                <a:solidFill>
                  <a:srgbClr val="660033"/>
                </a:solidFill>
              </a:rPr>
              <a:t>Motivation and Learning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Perform well in learning</a:t>
            </a:r>
          </a:p>
          <a:p>
            <a:r>
              <a:rPr lang="en-US" sz="4000" b="1" dirty="0" smtClean="0">
                <a:solidFill>
                  <a:srgbClr val="006600"/>
                </a:solidFill>
              </a:rPr>
              <a:t>Higher the </a:t>
            </a:r>
            <a:r>
              <a:rPr lang="en-US" sz="4000" b="1" dirty="0">
                <a:solidFill>
                  <a:srgbClr val="006600"/>
                </a:solidFill>
              </a:rPr>
              <a:t>Achievement </a:t>
            </a:r>
            <a:r>
              <a:rPr lang="en-US" sz="4000" b="1" dirty="0" smtClean="0">
                <a:solidFill>
                  <a:srgbClr val="006600"/>
                </a:solidFill>
              </a:rPr>
              <a:t>Motivation, higher the learning</a:t>
            </a:r>
          </a:p>
          <a:p>
            <a:r>
              <a:rPr lang="en-US" sz="4000" b="1" dirty="0" smtClean="0">
                <a:solidFill>
                  <a:srgbClr val="006600"/>
                </a:solidFill>
              </a:rPr>
              <a:t>Hard working, high aspirational level, excellent performance, satisfaction </a:t>
            </a:r>
          </a:p>
          <a:p>
            <a:pPr marL="0" indent="0">
              <a:buNone/>
            </a:pPr>
            <a:endParaRPr lang="en-US" sz="40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74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Atkinson’s View on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Achievement motivation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6600"/>
                </a:solidFill>
              </a:rPr>
              <a:t>Achievement </a:t>
            </a:r>
            <a:r>
              <a:rPr lang="en-US" sz="3600" b="1" dirty="0" smtClean="0">
                <a:solidFill>
                  <a:srgbClr val="006600"/>
                </a:solidFill>
              </a:rPr>
              <a:t>motivation is a function of the relative strength of the hope of success and the fear of failure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006600"/>
              </a:solidFill>
            </a:endParaRPr>
          </a:p>
          <a:p>
            <a:r>
              <a:rPr lang="en-US" sz="3600" b="1" dirty="0">
                <a:solidFill>
                  <a:srgbClr val="006600"/>
                </a:solidFill>
              </a:rPr>
              <a:t>Achievement </a:t>
            </a:r>
            <a:r>
              <a:rPr lang="en-US" sz="3600" b="1" dirty="0" smtClean="0">
                <a:solidFill>
                  <a:srgbClr val="006600"/>
                </a:solidFill>
              </a:rPr>
              <a:t>motivation  determined by  motivation towards success and motivation toward avoidance of failure</a:t>
            </a:r>
          </a:p>
          <a:p>
            <a:endParaRPr lang="en-US" sz="36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34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To develop motivation 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Make sure the students are ready to learn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Active participation in learning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Encourage Individual learning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Capture the attention of students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Proper organization of learning material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Maintain mild level of anxiety</a:t>
            </a:r>
          </a:p>
          <a:p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4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To develop motivation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Follow Child centered approach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Link with the past knowledge, life situations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Provide Different and direct learning experiences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Give Immediate feed back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Use proper reinforcement  technique's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Provide Healthy classroom atmosphere and 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21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To develop motivation 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E048A"/>
                </a:solidFill>
              </a:rPr>
              <a:t>Nurture Creativity, curiosity, construction, </a:t>
            </a:r>
            <a:r>
              <a:rPr lang="en-US" b="1" dirty="0" err="1" smtClean="0">
                <a:solidFill>
                  <a:srgbClr val="0E048A"/>
                </a:solidFill>
              </a:rPr>
              <a:t>etc</a:t>
            </a:r>
            <a:r>
              <a:rPr lang="en-US" b="1" dirty="0" smtClean="0">
                <a:solidFill>
                  <a:srgbClr val="0E048A"/>
                </a:solidFill>
              </a:rPr>
              <a:t>: among students</a:t>
            </a:r>
          </a:p>
          <a:p>
            <a:r>
              <a:rPr lang="en-US" b="1" dirty="0" smtClean="0">
                <a:solidFill>
                  <a:srgbClr val="0E048A"/>
                </a:solidFill>
              </a:rPr>
              <a:t>Set attainable goals</a:t>
            </a:r>
          </a:p>
          <a:p>
            <a:r>
              <a:rPr lang="en-US" b="1" dirty="0" smtClean="0">
                <a:solidFill>
                  <a:srgbClr val="0E048A"/>
                </a:solidFill>
              </a:rPr>
              <a:t>Provide rewards and punishments</a:t>
            </a:r>
          </a:p>
          <a:p>
            <a:r>
              <a:rPr lang="en-US" b="1" dirty="0" smtClean="0">
                <a:solidFill>
                  <a:srgbClr val="0E048A"/>
                </a:solidFill>
              </a:rPr>
              <a:t>Inspire students in all possible ways to have and fulfill their life goal/ aim</a:t>
            </a:r>
          </a:p>
          <a:p>
            <a:r>
              <a:rPr lang="en-US" b="1" dirty="0" smtClean="0">
                <a:solidFill>
                  <a:srgbClr val="0E048A"/>
                </a:solidFill>
              </a:rPr>
              <a:t>Provide examples of hero's </a:t>
            </a:r>
          </a:p>
          <a:p>
            <a:r>
              <a:rPr lang="en-US" b="1" dirty="0" smtClean="0">
                <a:solidFill>
                  <a:srgbClr val="0E048A"/>
                </a:solidFill>
              </a:rPr>
              <a:t>Teacher should be motivated enough, and have job satisfaction, enthusiastic..</a:t>
            </a:r>
          </a:p>
          <a:p>
            <a:endParaRPr lang="en-US" b="1" dirty="0">
              <a:solidFill>
                <a:srgbClr val="0E04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94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Maslow’s Hierarchical Structure of Needs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:\maslow\hierarchy_of_needs_maslow_erg_clayton__understanding_people-1024x63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0" r="31817" b="4927"/>
          <a:stretch/>
        </p:blipFill>
        <p:spPr bwMode="auto">
          <a:xfrm>
            <a:off x="457200" y="1524000"/>
            <a:ext cx="7086600" cy="491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516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maslow\index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103" y="228600"/>
            <a:ext cx="3886200" cy="441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53000" y="4798996"/>
            <a:ext cx="35720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Abraham Maslow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412433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333FF"/>
                </a:solidFill>
              </a:rPr>
              <a:t>“Human has a</a:t>
            </a:r>
          </a:p>
          <a:p>
            <a:r>
              <a:rPr lang="en-US" sz="4000" b="1" dirty="0" smtClean="0">
                <a:solidFill>
                  <a:srgbClr val="3333FF"/>
                </a:solidFill>
              </a:rPr>
              <a:t> higher and </a:t>
            </a:r>
          </a:p>
          <a:p>
            <a:r>
              <a:rPr lang="en-US" sz="4000" b="1" dirty="0" smtClean="0">
                <a:solidFill>
                  <a:srgbClr val="3333FF"/>
                </a:solidFill>
              </a:rPr>
              <a:t>transcendent </a:t>
            </a:r>
          </a:p>
          <a:p>
            <a:r>
              <a:rPr lang="en-US" sz="4000" b="1" dirty="0" smtClean="0">
                <a:solidFill>
                  <a:srgbClr val="3333FF"/>
                </a:solidFill>
              </a:rPr>
              <a:t>nature.</a:t>
            </a:r>
          </a:p>
          <a:p>
            <a:r>
              <a:rPr lang="en-US" sz="4000" b="1" dirty="0" smtClean="0">
                <a:solidFill>
                  <a:srgbClr val="3333FF"/>
                </a:solidFill>
              </a:rPr>
              <a:t>Human being</a:t>
            </a:r>
          </a:p>
          <a:p>
            <a:r>
              <a:rPr lang="en-US" sz="4000" b="1" dirty="0" smtClean="0">
                <a:solidFill>
                  <a:srgbClr val="3333FF"/>
                </a:solidFill>
              </a:rPr>
              <a:t>is not a white rat”</a:t>
            </a:r>
            <a:endParaRPr lang="en-US" sz="40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81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maslow\Maslo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924800" cy="566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568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maslow\maslowhierarchyofneed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"/>
            <a:ext cx="7696200" cy="631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643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9900CC"/>
                </a:solidFill>
              </a:rPr>
              <a:t>NEED DEPRIVATION: </a:t>
            </a:r>
            <a:r>
              <a:rPr lang="en-US" sz="4000" b="1" dirty="0">
                <a:solidFill>
                  <a:srgbClr val="C00000"/>
                </a:solidFill>
              </a:rPr>
              <a:t>Deprived of some needs then motivated to do </a:t>
            </a:r>
            <a:r>
              <a:rPr lang="en-US" sz="4000" b="1" dirty="0" smtClean="0">
                <a:solidFill>
                  <a:srgbClr val="C00000"/>
                </a:solidFill>
              </a:rPr>
              <a:t>something.</a:t>
            </a:r>
          </a:p>
          <a:p>
            <a:pPr marL="0" indent="0">
              <a:buNone/>
            </a:pPr>
            <a:endParaRPr lang="en-US" sz="4000" b="1" dirty="0">
              <a:solidFill>
                <a:srgbClr val="9900CC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9900CC"/>
                </a:solidFill>
              </a:rPr>
              <a:t>NEED GRATIFICATION</a:t>
            </a:r>
            <a:r>
              <a:rPr lang="en-US" sz="4000" b="1" dirty="0">
                <a:solidFill>
                  <a:srgbClr val="C00000"/>
                </a:solidFill>
              </a:rPr>
              <a:t>: more potent need emerges after gratify the less potent needs.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671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Motivation is originated from Latin word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movere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smtClean="0"/>
              <a:t>or</a:t>
            </a:r>
            <a:r>
              <a:rPr lang="en-US" sz="3600" b="1" dirty="0" smtClean="0"/>
              <a:t>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Motum</a:t>
            </a:r>
            <a:r>
              <a:rPr lang="en-US" sz="3600" b="1" i="1" dirty="0" smtClean="0">
                <a:solidFill>
                  <a:srgbClr val="0070C0"/>
                </a:solidFill>
              </a:rPr>
              <a:t> =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motion,To</a:t>
            </a:r>
            <a:r>
              <a:rPr lang="en-US" sz="3600" b="1" i="1" dirty="0" smtClean="0">
                <a:solidFill>
                  <a:srgbClr val="0070C0"/>
                </a:solidFill>
              </a:rPr>
              <a:t> Mo</a:t>
            </a:r>
            <a:r>
              <a:rPr lang="en-US" sz="3200" b="1" i="1" dirty="0" smtClean="0">
                <a:solidFill>
                  <a:srgbClr val="0070C0"/>
                </a:solidFill>
              </a:rPr>
              <a:t>ve</a:t>
            </a:r>
            <a:endParaRPr lang="en-US" sz="32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FF"/>
                </a:solidFill>
              </a:rPr>
              <a:t>Something which moves, prompts, energize the organism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FF00FF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It is the process of arousing, directing, maintaining and controlling one’s interest in a particular activity</a:t>
            </a:r>
          </a:p>
        </p:txBody>
      </p:sp>
    </p:spTree>
    <p:extLst>
      <p:ext uri="{BB962C8B-B14F-4D97-AF65-F5344CB8AC3E}">
        <p14:creationId xmlns:p14="http://schemas.microsoft.com/office/powerpoint/2010/main" val="2175548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25963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Physiological needs</a:t>
            </a:r>
            <a:r>
              <a:rPr lang="en-US" sz="4400" b="1" dirty="0" smtClean="0"/>
              <a:t>-most potent need, least significant for self actualized person</a:t>
            </a:r>
          </a:p>
          <a:p>
            <a:r>
              <a:rPr lang="en-US" sz="4400" b="1" dirty="0" smtClean="0"/>
              <a:t>If deprived other needs disappear</a:t>
            </a:r>
          </a:p>
          <a:p>
            <a:r>
              <a:rPr lang="en-US" sz="4400" b="1" dirty="0" smtClean="0"/>
              <a:t>All capacities are focusing on this</a:t>
            </a:r>
          </a:p>
          <a:p>
            <a:r>
              <a:rPr lang="en-US" sz="4400" b="1" dirty="0" smtClean="0"/>
              <a:t>Philosophy changes</a:t>
            </a:r>
          </a:p>
        </p:txBody>
      </p:sp>
    </p:spTree>
    <p:extLst>
      <p:ext uri="{BB962C8B-B14F-4D97-AF65-F5344CB8AC3E}">
        <p14:creationId xmlns:p14="http://schemas.microsoft.com/office/powerpoint/2010/main" val="940351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382000" cy="64201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u="sng" dirty="0">
                <a:solidFill>
                  <a:srgbClr val="FF0000"/>
                </a:solidFill>
              </a:rPr>
              <a:t>The Physiological needs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9900CC"/>
                </a:solidFill>
              </a:rPr>
              <a:t> </a:t>
            </a:r>
            <a:r>
              <a:rPr lang="en-US" sz="3600" b="1" dirty="0">
                <a:solidFill>
                  <a:srgbClr val="9900CC"/>
                </a:solidFill>
              </a:rPr>
              <a:t>They form the basic foundation of Maslow’s theory. </a:t>
            </a:r>
            <a:endParaRPr lang="en-US" sz="3600" b="1" dirty="0" smtClean="0">
              <a:solidFill>
                <a:srgbClr val="9900CC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9900CC"/>
                </a:solidFill>
              </a:rPr>
              <a:t>They </a:t>
            </a:r>
            <a:r>
              <a:rPr lang="en-US" sz="3600" b="1" dirty="0">
                <a:solidFill>
                  <a:srgbClr val="9900CC"/>
                </a:solidFill>
              </a:rPr>
              <a:t>are usually in the form of hunger, thirst and sex but there  can be as  many needs  as one </a:t>
            </a:r>
            <a:r>
              <a:rPr lang="en-US" sz="3600" b="1" dirty="0" smtClean="0">
                <a:solidFill>
                  <a:srgbClr val="9900CC"/>
                </a:solidFill>
              </a:rPr>
              <a:t>wishes.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9900CC"/>
                </a:solidFill>
              </a:rPr>
              <a:t>The </a:t>
            </a:r>
            <a:r>
              <a:rPr lang="en-US" sz="3600" b="1" dirty="0">
                <a:solidFill>
                  <a:srgbClr val="9900CC"/>
                </a:solidFill>
              </a:rPr>
              <a:t>physiological needs  are the most powerful of all needs. </a:t>
            </a:r>
            <a:endParaRPr lang="en-US" sz="3600" b="1" dirty="0" smtClean="0">
              <a:solidFill>
                <a:srgbClr val="9900CC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9900CC"/>
                </a:solidFill>
              </a:rPr>
              <a:t>If </a:t>
            </a:r>
            <a:r>
              <a:rPr lang="en-US" sz="3600" b="1" dirty="0">
                <a:solidFill>
                  <a:srgbClr val="9900CC"/>
                </a:solidFill>
              </a:rPr>
              <a:t>they remain unsatisfied the organism is dominated by them and all other needs go in the background. When they are satisfied, higher needs emerge and they predominate.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68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u="sng" dirty="0">
                <a:solidFill>
                  <a:srgbClr val="FF0000"/>
                </a:solidFill>
              </a:rPr>
              <a:t>The Safety needs: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2"/>
                </a:solidFill>
              </a:rPr>
              <a:t>These </a:t>
            </a:r>
            <a:r>
              <a:rPr lang="en-US" b="1" dirty="0">
                <a:solidFill>
                  <a:schemeClr val="accent2"/>
                </a:solidFill>
              </a:rPr>
              <a:t>are basically related to the security of a person. </a:t>
            </a:r>
            <a:endParaRPr lang="en-US" b="1" dirty="0" smtClean="0">
              <a:solidFill>
                <a:schemeClr val="accent2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2"/>
                </a:solidFill>
              </a:rPr>
              <a:t>They </a:t>
            </a:r>
            <a:r>
              <a:rPr lang="en-US" b="1" dirty="0">
                <a:solidFill>
                  <a:schemeClr val="accent2"/>
                </a:solidFill>
              </a:rPr>
              <a:t>are most readily observable in the child  because of his relative helplessness and dependence on adult. </a:t>
            </a:r>
            <a:endParaRPr lang="en-US" b="1" dirty="0" smtClean="0">
              <a:solidFill>
                <a:schemeClr val="accent2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2"/>
                </a:solidFill>
              </a:rPr>
              <a:t>Parental </a:t>
            </a:r>
            <a:r>
              <a:rPr lang="en-US" b="1" dirty="0">
                <a:solidFill>
                  <a:schemeClr val="accent2"/>
                </a:solidFill>
              </a:rPr>
              <a:t>quarrels and threats of separation are particularly  harmful to the child’s  sense of security and wellbeing. </a:t>
            </a:r>
            <a:endParaRPr lang="en-US" b="1" dirty="0" smtClean="0">
              <a:solidFill>
                <a:schemeClr val="accent2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2"/>
                </a:solidFill>
              </a:rPr>
              <a:t>At </a:t>
            </a:r>
            <a:r>
              <a:rPr lang="en-US" b="1" dirty="0">
                <a:solidFill>
                  <a:schemeClr val="accent2"/>
                </a:solidFill>
              </a:rPr>
              <a:t>adult level the individual  seeks safety by establishing bank accounts, building a home and finding a job with an assurance.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86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4800" b="1" u="sng" dirty="0">
                <a:solidFill>
                  <a:srgbClr val="FF0000"/>
                </a:solidFill>
              </a:rPr>
              <a:t>Needs for love and belongingness</a:t>
            </a:r>
            <a:r>
              <a:rPr lang="en-US" sz="48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4800" b="1" dirty="0" smtClean="0">
                <a:solidFill>
                  <a:schemeClr val="accent1"/>
                </a:solidFill>
              </a:rPr>
              <a:t>When </a:t>
            </a:r>
            <a:r>
              <a:rPr lang="en-US" sz="4800" b="1" dirty="0">
                <a:solidFill>
                  <a:schemeClr val="accent1"/>
                </a:solidFill>
              </a:rPr>
              <a:t>the individual seeks friends, longs for affectionate relationships and wishes to find a place in some group,  these needs are said to be manifested.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07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553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4000" b="1" u="sng" dirty="0">
                <a:solidFill>
                  <a:srgbClr val="C00000"/>
                </a:solidFill>
              </a:rPr>
              <a:t>Esteem needs: </a:t>
            </a:r>
            <a:endParaRPr lang="en-US" sz="4000" b="1" u="sng" dirty="0" smtClean="0">
              <a:solidFill>
                <a:srgbClr val="C00000"/>
              </a:solidFill>
            </a:endParaRPr>
          </a:p>
          <a:p>
            <a:pPr algn="just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These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are represented in need for real self-respect and also a need for the esteem or recognition of others. 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There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are two types of esteem needs 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 algn="just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- 	the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desire  for strength, achievement,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confidence</a:t>
            </a:r>
          </a:p>
          <a:p>
            <a:pPr marL="457200" lvl="1" indent="0" algn="just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- the desire for reputation, prestige, importance, attention and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appreciation.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Lack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of satisfaction of these needs results in discouragement, feelings of inferiority and inadequacy.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73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3333FF"/>
                </a:solidFill>
              </a:rPr>
              <a:t>Self actualization</a:t>
            </a:r>
            <a:endParaRPr lang="en-US" b="1" i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 smtClean="0"/>
              <a:t>Fulfill one’s individual nature in all its aspects</a:t>
            </a:r>
          </a:p>
          <a:p>
            <a:r>
              <a:rPr lang="en-US" sz="4000" b="1" dirty="0" smtClean="0"/>
              <a:t>Being what one can be</a:t>
            </a:r>
          </a:p>
          <a:p>
            <a:r>
              <a:rPr lang="en-US" sz="4000" b="1" dirty="0" smtClean="0"/>
              <a:t>True to </a:t>
            </a:r>
            <a:r>
              <a:rPr lang="en-US" sz="4000" b="1" smtClean="0"/>
              <a:t>own nature</a:t>
            </a:r>
            <a:endParaRPr lang="en-US" sz="4000" b="1" dirty="0"/>
          </a:p>
          <a:p>
            <a:r>
              <a:rPr lang="en-US" sz="4000" b="1" dirty="0" smtClean="0"/>
              <a:t>Ability to fulfill the basic potentialities of human nature</a:t>
            </a:r>
          </a:p>
          <a:p>
            <a:r>
              <a:rPr lang="en-US" sz="4000" b="1" dirty="0" smtClean="0"/>
              <a:t>Reach to the life goal</a:t>
            </a:r>
          </a:p>
          <a:p>
            <a:r>
              <a:rPr lang="en-US" sz="4000" b="1" dirty="0" smtClean="0"/>
              <a:t>Realize and actualize the aim of life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718130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3333FF"/>
                </a:solidFill>
              </a:rPr>
              <a:t>Characteristics of Self actualized Persons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33"/>
                </a:solidFill>
              </a:rPr>
              <a:t>Open to experiences</a:t>
            </a:r>
          </a:p>
          <a:p>
            <a:r>
              <a:rPr lang="en-US" b="1" dirty="0" smtClean="0">
                <a:solidFill>
                  <a:srgbClr val="660033"/>
                </a:solidFill>
              </a:rPr>
              <a:t>“Vividly, selflessly, with full concentration, and total absorption”</a:t>
            </a:r>
          </a:p>
          <a:p>
            <a:r>
              <a:rPr lang="en-US" b="1" dirty="0" smtClean="0">
                <a:solidFill>
                  <a:srgbClr val="660033"/>
                </a:solidFill>
              </a:rPr>
              <a:t>Tune with themselves, to inner being</a:t>
            </a:r>
          </a:p>
          <a:p>
            <a:r>
              <a:rPr lang="en-US" b="1" dirty="0" smtClean="0">
                <a:solidFill>
                  <a:srgbClr val="660033"/>
                </a:solidFill>
              </a:rPr>
              <a:t>Spontaneous, autonomous, fresh, un-stereotyped, appreciated by others </a:t>
            </a:r>
          </a:p>
          <a:p>
            <a:r>
              <a:rPr lang="en-US" b="1" dirty="0" smtClean="0">
                <a:solidFill>
                  <a:srgbClr val="660033"/>
                </a:solidFill>
              </a:rPr>
              <a:t>Devote total effort to life goal, wanting to be good or best as they could be</a:t>
            </a:r>
            <a:endParaRPr lang="en-US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1873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Appreciate “ basic goods of life”</a:t>
            </a:r>
          </a:p>
          <a:p>
            <a:r>
              <a:rPr lang="en-US" b="1" dirty="0" smtClean="0">
                <a:solidFill>
                  <a:srgbClr val="660033"/>
                </a:solidFill>
              </a:rPr>
              <a:t>Problem centered orientation</a:t>
            </a:r>
            <a:endParaRPr lang="en-US" b="1" dirty="0">
              <a:solidFill>
                <a:srgbClr val="660033"/>
              </a:solidFill>
            </a:endParaRPr>
          </a:p>
          <a:p>
            <a:r>
              <a:rPr lang="en-US" b="1" dirty="0" smtClean="0">
                <a:solidFill>
                  <a:srgbClr val="660033"/>
                </a:solidFill>
              </a:rPr>
              <a:t>Dedicated, creative, unusual,  responsible, balanced, simple, </a:t>
            </a:r>
            <a:r>
              <a:rPr lang="en-US" b="1" dirty="0" err="1" smtClean="0">
                <a:solidFill>
                  <a:srgbClr val="660033"/>
                </a:solidFill>
              </a:rPr>
              <a:t>sence</a:t>
            </a:r>
            <a:r>
              <a:rPr lang="en-US" b="1" dirty="0" smtClean="0">
                <a:solidFill>
                  <a:srgbClr val="660033"/>
                </a:solidFill>
              </a:rPr>
              <a:t> of </a:t>
            </a:r>
            <a:r>
              <a:rPr lang="en-US" b="1" dirty="0" err="1" smtClean="0">
                <a:solidFill>
                  <a:srgbClr val="660033"/>
                </a:solidFill>
              </a:rPr>
              <a:t>humour</a:t>
            </a:r>
            <a:endParaRPr lang="en-US" b="1" dirty="0" smtClean="0">
              <a:solidFill>
                <a:srgbClr val="660033"/>
              </a:solidFill>
            </a:endParaRPr>
          </a:p>
          <a:p>
            <a:r>
              <a:rPr lang="en-US" b="1" dirty="0" smtClean="0">
                <a:solidFill>
                  <a:srgbClr val="660033"/>
                </a:solidFill>
              </a:rPr>
              <a:t>Related deeply with very few </a:t>
            </a:r>
          </a:p>
          <a:p>
            <a:r>
              <a:rPr lang="en-US" b="1" dirty="0" smtClean="0">
                <a:solidFill>
                  <a:srgbClr val="660033"/>
                </a:solidFill>
              </a:rPr>
              <a:t>They could detach and be personal </a:t>
            </a:r>
          </a:p>
          <a:p>
            <a:r>
              <a:rPr lang="en-US" b="1" dirty="0" smtClean="0">
                <a:solidFill>
                  <a:srgbClr val="660033"/>
                </a:solidFill>
              </a:rPr>
              <a:t>Demonstrate efficient perception of reality and acceptance</a:t>
            </a:r>
          </a:p>
          <a:p>
            <a:r>
              <a:rPr lang="en-US" b="1" dirty="0" smtClean="0">
                <a:solidFill>
                  <a:srgbClr val="660033"/>
                </a:solidFill>
              </a:rPr>
              <a:t>Accept themselves and others</a:t>
            </a:r>
          </a:p>
          <a:p>
            <a:r>
              <a:rPr lang="en-US" b="1" dirty="0" smtClean="0">
                <a:solidFill>
                  <a:srgbClr val="660033"/>
                </a:solidFill>
              </a:rPr>
              <a:t>Identity with mankind</a:t>
            </a:r>
          </a:p>
          <a:p>
            <a:r>
              <a:rPr lang="en-US" b="1" dirty="0" smtClean="0">
                <a:solidFill>
                  <a:srgbClr val="660033"/>
                </a:solidFill>
              </a:rPr>
              <a:t>Democratic out look</a:t>
            </a:r>
          </a:p>
          <a:p>
            <a:r>
              <a:rPr lang="en-US" b="1" dirty="0" smtClean="0">
                <a:solidFill>
                  <a:srgbClr val="660033"/>
                </a:solidFill>
              </a:rPr>
              <a:t>At times shows mysticism</a:t>
            </a:r>
          </a:p>
          <a:p>
            <a:endParaRPr lang="en-US" b="1" dirty="0" smtClean="0">
              <a:solidFill>
                <a:srgbClr val="660033"/>
              </a:solidFill>
            </a:endParaRPr>
          </a:p>
          <a:p>
            <a:endParaRPr lang="en-US" b="1" dirty="0" smtClean="0">
              <a:solidFill>
                <a:srgbClr val="660033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660033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7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/>
              <a:t>Motivation is an energy change that arouses, directs, and maintains behaviour of an organism  to act for achieving a specific goal</a:t>
            </a:r>
          </a:p>
          <a:p>
            <a:r>
              <a:rPr lang="en-US" sz="3600" b="1" dirty="0">
                <a:solidFill>
                  <a:srgbClr val="002060"/>
                </a:solidFill>
              </a:rPr>
              <a:t>It is a combination of forces which initiates , directs, and sustain behaviour towards specific goal</a:t>
            </a:r>
          </a:p>
          <a:p>
            <a:r>
              <a:rPr lang="en-US" sz="3600" b="1" dirty="0">
                <a:solidFill>
                  <a:srgbClr val="C00000"/>
                </a:solidFill>
              </a:rPr>
              <a:t>Motivation explains ‘why’ of the behaviour</a:t>
            </a:r>
          </a:p>
          <a:p>
            <a:pPr algn="just"/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3022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/>
            <a:r>
              <a:rPr lang="en-US" sz="3600" b="1" dirty="0">
                <a:solidFill>
                  <a:srgbClr val="9900CC"/>
                </a:solidFill>
              </a:rPr>
              <a:t>MOTIVE: it is an inner state of mind or an aroused feeling generated through basic needs and drives which compel an individual to respond by creating a kind of  tension or urge to </a:t>
            </a:r>
            <a:r>
              <a:rPr lang="en-US" sz="3600" b="1" dirty="0" smtClean="0">
                <a:solidFill>
                  <a:srgbClr val="9900CC"/>
                </a:solidFill>
              </a:rPr>
              <a:t>act</a:t>
            </a:r>
          </a:p>
          <a:p>
            <a:pPr marL="0" indent="0" algn="just">
              <a:buNone/>
            </a:pPr>
            <a:endParaRPr lang="en-US" sz="3600" b="1" dirty="0">
              <a:solidFill>
                <a:srgbClr val="9900CC"/>
              </a:solidFill>
            </a:endParaRPr>
          </a:p>
          <a:p>
            <a:pPr algn="just"/>
            <a:r>
              <a:rPr lang="en-US" sz="3600" b="1" dirty="0">
                <a:solidFill>
                  <a:srgbClr val="FF0000"/>
                </a:solidFill>
              </a:rPr>
              <a:t>Motive is an inclination or impulsion to action  with a direction or orientation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470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Motives – two types: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00CC"/>
                </a:solidFill>
              </a:rPr>
              <a:t>- Primary Motive</a:t>
            </a:r>
            <a:r>
              <a:rPr lang="en-US" b="1" dirty="0" smtClean="0"/>
              <a:t>: linked with primary needs (biological or physiological needs)</a:t>
            </a:r>
          </a:p>
          <a:p>
            <a:r>
              <a:rPr lang="en-US" b="1" dirty="0" smtClean="0"/>
              <a:t>Inborn and innate motives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00CC"/>
                </a:solidFill>
              </a:rPr>
              <a:t>- Secondary Motive: </a:t>
            </a:r>
            <a:r>
              <a:rPr lang="en-US" b="1" dirty="0" smtClean="0"/>
              <a:t>linked with socio-psychological needs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If motive is attached with a behaviour it is called as motivated behaviour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9900CC"/>
                </a:solidFill>
              </a:rPr>
              <a:t>Motivation is the “ENERGY” </a:t>
            </a:r>
            <a:br>
              <a:rPr lang="en-US" sz="3600" b="1" dirty="0" smtClean="0">
                <a:solidFill>
                  <a:srgbClr val="9900CC"/>
                </a:solidFill>
              </a:rPr>
            </a:br>
            <a:r>
              <a:rPr lang="en-US" sz="3600" b="1" dirty="0" smtClean="0">
                <a:solidFill>
                  <a:srgbClr val="9900CC"/>
                </a:solidFill>
              </a:rPr>
              <a:t>in Learning Process</a:t>
            </a:r>
            <a:endParaRPr lang="en-US" sz="3600" b="1" dirty="0">
              <a:solidFill>
                <a:srgbClr val="99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6600"/>
                </a:solidFill>
              </a:rPr>
              <a:t>Initiate learning activity</a:t>
            </a:r>
          </a:p>
          <a:p>
            <a:r>
              <a:rPr lang="en-US" sz="3600" b="1" dirty="0" smtClean="0">
                <a:solidFill>
                  <a:srgbClr val="006600"/>
                </a:solidFill>
              </a:rPr>
              <a:t>Activate, direct, regulate, control the behaviour of the learner</a:t>
            </a:r>
          </a:p>
          <a:p>
            <a:r>
              <a:rPr lang="en-US" sz="3600" b="1" dirty="0" smtClean="0">
                <a:solidFill>
                  <a:srgbClr val="006600"/>
                </a:solidFill>
              </a:rPr>
              <a:t>Gives sustaining effect in the process</a:t>
            </a:r>
          </a:p>
          <a:p>
            <a:r>
              <a:rPr lang="en-US" sz="3600" b="1" dirty="0" smtClean="0">
                <a:solidFill>
                  <a:srgbClr val="006600"/>
                </a:solidFill>
              </a:rPr>
              <a:t>Reduce the tension and give satisfaction in the achievement</a:t>
            </a:r>
            <a:endParaRPr lang="en-US" sz="36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8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6705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Types of Motivation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86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b="1" u="sng" dirty="0" smtClean="0">
                <a:solidFill>
                  <a:srgbClr val="FF00FF"/>
                </a:solidFill>
              </a:rPr>
              <a:t>Intrinsic motivation: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- </a:t>
            </a:r>
            <a:r>
              <a:rPr lang="en-US" b="1" dirty="0" smtClean="0">
                <a:solidFill>
                  <a:srgbClr val="660033"/>
                </a:solidFill>
              </a:rPr>
              <a:t>Natural motivation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33"/>
                </a:solidFill>
              </a:rPr>
              <a:t>	</a:t>
            </a:r>
            <a:r>
              <a:rPr lang="en-US" b="1" dirty="0" smtClean="0">
                <a:solidFill>
                  <a:srgbClr val="660033"/>
                </a:solidFill>
              </a:rPr>
              <a:t>	- A force within the individual, work 			from within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33"/>
                </a:solidFill>
              </a:rPr>
              <a:t>	</a:t>
            </a:r>
            <a:r>
              <a:rPr lang="en-US" b="1" dirty="0" smtClean="0">
                <a:solidFill>
                  <a:srgbClr val="660033"/>
                </a:solidFill>
              </a:rPr>
              <a:t>	- Activity carries its own reward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33"/>
                </a:solidFill>
              </a:rPr>
              <a:t>	</a:t>
            </a:r>
            <a:r>
              <a:rPr lang="en-US" b="1" dirty="0" smtClean="0">
                <a:solidFill>
                  <a:srgbClr val="660033"/>
                </a:solidFill>
              </a:rPr>
              <a:t>	- Individual gets happiness and 				pleasure from within the activities </a:t>
            </a:r>
            <a:r>
              <a:rPr lang="en-US" b="1" dirty="0">
                <a:solidFill>
                  <a:srgbClr val="660033"/>
                </a:solidFill>
              </a:rPr>
              <a:t>	</a:t>
            </a:r>
            <a:r>
              <a:rPr lang="en-US" b="1" dirty="0" smtClean="0">
                <a:solidFill>
                  <a:srgbClr val="660033"/>
                </a:solidFill>
              </a:rPr>
              <a:t>		- Genuine and real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33"/>
                </a:solidFill>
              </a:rPr>
              <a:t>	</a:t>
            </a:r>
            <a:r>
              <a:rPr lang="en-US" b="1" dirty="0" smtClean="0">
                <a:solidFill>
                  <a:srgbClr val="660033"/>
                </a:solidFill>
              </a:rPr>
              <a:t>	- Create spontaneous attention and 			interest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33"/>
                </a:solidFill>
              </a:rPr>
              <a:t>	</a:t>
            </a:r>
            <a:r>
              <a:rPr lang="en-US" b="1" dirty="0" smtClean="0">
                <a:solidFill>
                  <a:srgbClr val="660033"/>
                </a:solidFill>
              </a:rPr>
              <a:t>	- Sustains for a long time</a:t>
            </a:r>
            <a:endParaRPr lang="en-US" b="1" dirty="0">
              <a:solidFill>
                <a:srgbClr val="660033"/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010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300" b="1" dirty="0" smtClean="0">
                <a:solidFill>
                  <a:srgbClr val="FF0000"/>
                </a:solidFill>
              </a:rPr>
              <a:t>2)Extrinsic Motivation: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3900" b="1" dirty="0" smtClean="0">
                <a:solidFill>
                  <a:srgbClr val="660033"/>
                </a:solidFill>
              </a:rPr>
              <a:t>- Artificial Motivation/incentive 			motivation</a:t>
            </a:r>
            <a:endParaRPr lang="en-US" sz="3900" b="1" dirty="0">
              <a:solidFill>
                <a:srgbClr val="660033"/>
              </a:solidFill>
            </a:endParaRPr>
          </a:p>
          <a:p>
            <a:pPr marL="0" indent="0">
              <a:buNone/>
            </a:pPr>
            <a:r>
              <a:rPr lang="en-US" sz="3900" b="1" dirty="0">
                <a:solidFill>
                  <a:srgbClr val="660033"/>
                </a:solidFill>
              </a:rPr>
              <a:t>	</a:t>
            </a:r>
            <a:r>
              <a:rPr lang="en-US" sz="3900" b="1" dirty="0" smtClean="0">
                <a:solidFill>
                  <a:srgbClr val="660033"/>
                </a:solidFill>
              </a:rPr>
              <a:t>	- The activity carries external 			reward</a:t>
            </a:r>
          </a:p>
          <a:p>
            <a:pPr marL="0" indent="0">
              <a:buNone/>
            </a:pPr>
            <a:r>
              <a:rPr lang="en-US" sz="3900" b="1" dirty="0">
                <a:solidFill>
                  <a:srgbClr val="660033"/>
                </a:solidFill>
              </a:rPr>
              <a:t>	</a:t>
            </a:r>
            <a:r>
              <a:rPr lang="en-US" sz="3900" b="1" dirty="0" smtClean="0">
                <a:solidFill>
                  <a:srgbClr val="660033"/>
                </a:solidFill>
              </a:rPr>
              <a:t>	- Source of motivation is 				external to the activity</a:t>
            </a:r>
          </a:p>
          <a:p>
            <a:pPr marL="0" indent="0">
              <a:buNone/>
            </a:pPr>
            <a:r>
              <a:rPr lang="en-US" sz="3900" b="1" dirty="0">
                <a:solidFill>
                  <a:srgbClr val="660033"/>
                </a:solidFill>
              </a:rPr>
              <a:t>	</a:t>
            </a:r>
            <a:r>
              <a:rPr lang="en-US" sz="3900" b="1" dirty="0" smtClean="0">
                <a:solidFill>
                  <a:srgbClr val="660033"/>
                </a:solidFill>
              </a:rPr>
              <a:t>	- Has no functional relationship 			with the task</a:t>
            </a:r>
          </a:p>
          <a:p>
            <a:pPr marL="0" indent="0">
              <a:buNone/>
            </a:pPr>
            <a:r>
              <a:rPr lang="en-US" sz="3900" b="1" dirty="0">
                <a:solidFill>
                  <a:srgbClr val="660033"/>
                </a:solidFill>
              </a:rPr>
              <a:t>	</a:t>
            </a:r>
            <a:r>
              <a:rPr lang="en-US" sz="3900" b="1" dirty="0" smtClean="0">
                <a:solidFill>
                  <a:srgbClr val="660033"/>
                </a:solidFill>
              </a:rPr>
              <a:t>	</a:t>
            </a:r>
            <a:endParaRPr lang="en-US" sz="39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386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33"/>
                </a:solidFill>
              </a:rPr>
              <a:t>Achievement Motivation</a:t>
            </a:r>
            <a:endParaRPr lang="en-US" b="1" dirty="0">
              <a:solidFill>
                <a:srgbClr val="6600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9900CC"/>
                </a:solidFill>
              </a:rPr>
              <a:t>Desire to accomplish difficult task and meet standards of excellence</a:t>
            </a:r>
          </a:p>
          <a:p>
            <a:r>
              <a:rPr lang="en-US" sz="3600" b="1" dirty="0" smtClean="0">
                <a:solidFill>
                  <a:srgbClr val="9900CC"/>
                </a:solidFill>
              </a:rPr>
              <a:t>Related with competence, dominance, and pursuit of excellence</a:t>
            </a:r>
          </a:p>
          <a:p>
            <a:r>
              <a:rPr lang="en-US" sz="3600" b="1" dirty="0" smtClean="0">
                <a:solidFill>
                  <a:srgbClr val="9900CC"/>
                </a:solidFill>
              </a:rPr>
              <a:t>Motive to achieve something</a:t>
            </a:r>
          </a:p>
          <a:p>
            <a:r>
              <a:rPr lang="en-US" sz="3600" b="1" dirty="0" smtClean="0">
                <a:solidFill>
                  <a:srgbClr val="9900CC"/>
                </a:solidFill>
              </a:rPr>
              <a:t>Intense desire to perform with excellence for its own sake</a:t>
            </a:r>
            <a:endParaRPr lang="en-US" sz="3600" b="1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8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893</Words>
  <Application>Microsoft Office PowerPoint</Application>
  <PresentationFormat>On-screen Show (4:3)</PresentationFormat>
  <Paragraphs>127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MOTIVATION</vt:lpstr>
      <vt:lpstr>Motivation is originated from Latin word movere or Motum = motion,To Move</vt:lpstr>
      <vt:lpstr>PowerPoint Presentation</vt:lpstr>
      <vt:lpstr>PowerPoint Presentation</vt:lpstr>
      <vt:lpstr>PowerPoint Presentation</vt:lpstr>
      <vt:lpstr>Motivation is the “ENERGY”  in Learning Process</vt:lpstr>
      <vt:lpstr>Types of Motivation</vt:lpstr>
      <vt:lpstr>PowerPoint Presentation</vt:lpstr>
      <vt:lpstr>Achievement Motivation</vt:lpstr>
      <vt:lpstr>Achievement Motivation and Learning</vt:lpstr>
      <vt:lpstr>Atkinson’s View on  Achievement motivation </vt:lpstr>
      <vt:lpstr>To develop motivation :</vt:lpstr>
      <vt:lpstr>To develop motivation :</vt:lpstr>
      <vt:lpstr>To develop motivation :</vt:lpstr>
      <vt:lpstr>Maslow’s Hierarchical Structure of Needs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 actualization</vt:lpstr>
      <vt:lpstr>Characteristics of Self actualized Persons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Sr.Soja</dc:creator>
  <cp:lastModifiedBy>sr soja</cp:lastModifiedBy>
  <cp:revision>40</cp:revision>
  <dcterms:created xsi:type="dcterms:W3CDTF">2006-08-16T00:00:00Z</dcterms:created>
  <dcterms:modified xsi:type="dcterms:W3CDTF">2017-10-31T04:22:56Z</dcterms:modified>
</cp:coreProperties>
</file>