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5" r:id="rId9"/>
    <p:sldId id="263" r:id="rId10"/>
    <p:sldId id="286" r:id="rId11"/>
    <p:sldId id="264" r:id="rId12"/>
    <p:sldId id="287" r:id="rId13"/>
    <p:sldId id="265" r:id="rId14"/>
    <p:sldId id="288" r:id="rId15"/>
    <p:sldId id="266" r:id="rId16"/>
    <p:sldId id="267" r:id="rId17"/>
    <p:sldId id="268" r:id="rId18"/>
    <p:sldId id="26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F7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4000">
              <a:srgbClr val="9AF7FC"/>
            </a:gs>
            <a:gs pos="68000">
              <a:srgbClr val="21D6E0">
                <a:alpha val="29000"/>
                <a:lumMod val="32000"/>
                <a:lumOff val="68000"/>
              </a:srgbClr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sinessballs.com/howardgardnermultipleintelligences.htm#vark learning styles mode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wlink.com/~donclark/hrd/styles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3429000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VAK Learning Style 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>
                <a:solidFill>
                  <a:srgbClr val="FF0000"/>
                </a:solidFill>
              </a:rPr>
              <a:t>Visual, Auditory, Kinesthetic Learning Style)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978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Have the learners </a:t>
            </a:r>
            <a:r>
              <a:rPr lang="en-US" b="1" dirty="0">
                <a:solidFill>
                  <a:srgbClr val="FF0000"/>
                </a:solidFill>
              </a:rPr>
              <a:t>verbalize the questions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Develop an </a:t>
            </a:r>
            <a:r>
              <a:rPr lang="en-US" b="1" dirty="0">
                <a:solidFill>
                  <a:srgbClr val="FF0000"/>
                </a:solidFill>
              </a:rPr>
              <a:t>internal dialogue between yourself and the learners.</a:t>
            </a:r>
          </a:p>
          <a:p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391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533400"/>
            <a:ext cx="7467600" cy="6019800"/>
          </a:xfrm>
        </p:spPr>
        <p:txBody>
          <a:bodyPr>
            <a:normAutofit/>
          </a:bodyPr>
          <a:lstStyle/>
          <a:p>
            <a:r>
              <a:rPr lang="en-US" b="1" dirty="0"/>
              <a:t>Visual Learning Style </a:t>
            </a:r>
            <a:endParaRPr lang="en-US" b="1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>
                <a:solidFill>
                  <a:srgbClr val="FF0000"/>
                </a:solidFill>
              </a:rPr>
              <a:t>learn through seeing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b="1" dirty="0" smtClean="0"/>
              <a:t> </a:t>
            </a:r>
            <a:r>
              <a:rPr lang="en-US" dirty="0"/>
              <a:t>involves the use of seen or observed things including pictures, diagrams, demonstrations, displays, handouts, films, flip-chart etc. </a:t>
            </a:r>
            <a:endParaRPr lang="en-US" dirty="0" smtClean="0"/>
          </a:p>
          <a:p>
            <a:r>
              <a:rPr lang="en-US" dirty="0" smtClean="0"/>
              <a:t>Visual </a:t>
            </a:r>
            <a:r>
              <a:rPr lang="en-US" dirty="0"/>
              <a:t>learners have two sub-channels—linguistic and spatial. </a:t>
            </a:r>
            <a:endParaRPr lang="en-US" dirty="0" smtClean="0"/>
          </a:p>
          <a:p>
            <a:r>
              <a:rPr lang="en-US" dirty="0" smtClean="0"/>
              <a:t>Learners </a:t>
            </a:r>
            <a:r>
              <a:rPr lang="en-US" dirty="0"/>
              <a:t>who are </a:t>
            </a:r>
            <a:r>
              <a:rPr lang="en-US" b="1" dirty="0">
                <a:solidFill>
                  <a:srgbClr val="FF0000"/>
                </a:solidFill>
              </a:rPr>
              <a:t>visual-linguistic</a:t>
            </a:r>
            <a:r>
              <a:rPr lang="en-US" dirty="0"/>
              <a:t> like to learn through written language, such as reading and writing tasks. </a:t>
            </a:r>
          </a:p>
        </p:txBody>
      </p:sp>
    </p:spTree>
    <p:extLst>
      <p:ext uri="{BB962C8B-B14F-4D97-AF65-F5344CB8AC3E}">
        <p14:creationId xmlns:p14="http://schemas.microsoft.com/office/powerpoint/2010/main" val="930417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609600"/>
            <a:ext cx="7620000" cy="5943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They </a:t>
            </a:r>
            <a:r>
              <a:rPr lang="en-US" b="1" dirty="0">
                <a:solidFill>
                  <a:srgbClr val="FF0000"/>
                </a:solidFill>
              </a:rPr>
              <a:t>remember what has been written down</a:t>
            </a:r>
            <a:r>
              <a:rPr lang="en-US" dirty="0"/>
              <a:t>, even if they do not read it more than once.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like to write down directions and pay better attention to lectures </a:t>
            </a:r>
            <a:r>
              <a:rPr lang="en-US" b="1" dirty="0">
                <a:solidFill>
                  <a:srgbClr val="FF0000"/>
                </a:solidFill>
              </a:rPr>
              <a:t>if they watch them. 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Learners </a:t>
            </a:r>
            <a:r>
              <a:rPr lang="en-US" dirty="0"/>
              <a:t>who are </a:t>
            </a:r>
            <a:r>
              <a:rPr lang="en-US" b="1" dirty="0">
                <a:solidFill>
                  <a:srgbClr val="FF0000"/>
                </a:solidFill>
              </a:rPr>
              <a:t>visual-spatial</a:t>
            </a:r>
            <a:r>
              <a:rPr lang="en-US" dirty="0"/>
              <a:t> usually have difficulty with the written language and do better with charts, demonstrations, videos, and other visual materials.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easily visualize faces and places by using their imagination and seldom get lost in new surroundings. </a:t>
            </a:r>
          </a:p>
        </p:txBody>
      </p:sp>
    </p:spTree>
    <p:extLst>
      <p:ext uri="{BB962C8B-B14F-4D97-AF65-F5344CB8AC3E}">
        <p14:creationId xmlns:p14="http://schemas.microsoft.com/office/powerpoint/2010/main" val="3025151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457200"/>
            <a:ext cx="7696200" cy="6019800"/>
          </a:xfrm>
        </p:spPr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en-US" dirty="0"/>
              <a:t>To integrate this style into the learning environment: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Use </a:t>
            </a:r>
            <a:r>
              <a:rPr lang="en-US" dirty="0"/>
              <a:t>graphs, charts, illustrations, or other </a:t>
            </a:r>
            <a:r>
              <a:rPr lang="en-US" b="1" dirty="0">
                <a:solidFill>
                  <a:srgbClr val="FF0000"/>
                </a:solidFill>
              </a:rPr>
              <a:t>visual aids.</a:t>
            </a:r>
          </a:p>
          <a:p>
            <a:pPr lvl="0"/>
            <a:r>
              <a:rPr lang="en-US" dirty="0"/>
              <a:t>Include outlines, concept maps, agendas, handouts, etc. for </a:t>
            </a:r>
            <a:r>
              <a:rPr lang="en-US" b="1" dirty="0">
                <a:solidFill>
                  <a:srgbClr val="FF0000"/>
                </a:solidFill>
              </a:rPr>
              <a:t>reading and taking notes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Include plenty of content in handouts to </a:t>
            </a:r>
            <a:r>
              <a:rPr lang="en-US" b="1" dirty="0">
                <a:solidFill>
                  <a:srgbClr val="FF0000"/>
                </a:solidFill>
              </a:rPr>
              <a:t>reread after the learning session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Leave </a:t>
            </a:r>
            <a:r>
              <a:rPr lang="en-US" b="1" dirty="0">
                <a:solidFill>
                  <a:srgbClr val="FF0000"/>
                </a:solidFill>
              </a:rPr>
              <a:t>white space in handouts for note-taking.</a:t>
            </a:r>
          </a:p>
          <a:p>
            <a:pPr lvl="0"/>
            <a:r>
              <a:rPr lang="en-US" dirty="0"/>
              <a:t>Invite questions to help them stay alert in auditory environments.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493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85800"/>
            <a:ext cx="7498080" cy="57912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Post </a:t>
            </a:r>
            <a:r>
              <a:rPr lang="en-US" b="1" dirty="0">
                <a:solidFill>
                  <a:srgbClr val="FF0000"/>
                </a:solidFill>
              </a:rPr>
              <a:t>flip charts </a:t>
            </a:r>
            <a:r>
              <a:rPr lang="en-US" dirty="0"/>
              <a:t>to show what will come and what has been presented.</a:t>
            </a:r>
          </a:p>
          <a:p>
            <a:pPr lvl="0"/>
            <a:r>
              <a:rPr lang="en-US" b="1" dirty="0">
                <a:solidFill>
                  <a:srgbClr val="FF0000"/>
                </a:solidFill>
              </a:rPr>
              <a:t>Emphasize key points to cue </a:t>
            </a:r>
            <a:r>
              <a:rPr lang="en-US" dirty="0"/>
              <a:t>when to takes notes.</a:t>
            </a:r>
          </a:p>
          <a:p>
            <a:pPr lvl="0"/>
            <a:r>
              <a:rPr lang="en-US" b="1" dirty="0" smtClean="0">
                <a:solidFill>
                  <a:srgbClr val="FF0000"/>
                </a:solidFill>
              </a:rPr>
              <a:t>Supplement </a:t>
            </a:r>
            <a:r>
              <a:rPr lang="en-US" b="1" dirty="0">
                <a:solidFill>
                  <a:srgbClr val="FF0000"/>
                </a:solidFill>
              </a:rPr>
              <a:t>textual information </a:t>
            </a:r>
            <a:r>
              <a:rPr lang="en-US" dirty="0"/>
              <a:t>with illustrations whenever possible.</a:t>
            </a:r>
          </a:p>
          <a:p>
            <a:pPr lvl="0"/>
            <a:r>
              <a:rPr lang="en-US" dirty="0"/>
              <a:t>Have them </a:t>
            </a:r>
            <a:r>
              <a:rPr lang="en-US" b="1" dirty="0">
                <a:solidFill>
                  <a:srgbClr val="FF0000"/>
                </a:solidFill>
              </a:rPr>
              <a:t>draw pictures in the margins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Have the learners envision the topic or have them </a:t>
            </a:r>
            <a:r>
              <a:rPr lang="en-US" b="1" dirty="0">
                <a:solidFill>
                  <a:srgbClr val="FF0000"/>
                </a:solidFill>
              </a:rPr>
              <a:t>act out the subject matter.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3825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381000"/>
            <a:ext cx="7239000" cy="58213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word ‘kinesthetic’ describes the sense of using </a:t>
            </a:r>
            <a:r>
              <a:rPr lang="en-US" b="1" dirty="0">
                <a:solidFill>
                  <a:srgbClr val="FF0000"/>
                </a:solidFill>
              </a:rPr>
              <a:t>muscular movement or physical sense. 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(</a:t>
            </a:r>
            <a:r>
              <a:rPr lang="en-US" dirty="0"/>
              <a:t>Kinesthesia the word derived from Greek word ‘</a:t>
            </a:r>
            <a:r>
              <a:rPr lang="en-US" dirty="0" err="1"/>
              <a:t>kineo</a:t>
            </a:r>
            <a:r>
              <a:rPr lang="en-US" dirty="0"/>
              <a:t>’= move, ‘aesthesis’=</a:t>
            </a:r>
            <a:r>
              <a:rPr lang="en-US" dirty="0" smtClean="0"/>
              <a:t>sensation)</a:t>
            </a:r>
          </a:p>
          <a:p>
            <a:pPr marL="82296" indent="0">
              <a:buNone/>
            </a:pPr>
            <a:r>
              <a:rPr lang="en-US" b="1" dirty="0" smtClean="0"/>
              <a:t>Kinesthetic </a:t>
            </a:r>
            <a:r>
              <a:rPr lang="en-US" b="1" dirty="0"/>
              <a:t>learning style </a:t>
            </a:r>
            <a:endParaRPr lang="en-US" b="1" dirty="0" smtClean="0"/>
          </a:p>
          <a:p>
            <a:r>
              <a:rPr lang="en-US" b="1" dirty="0" smtClean="0"/>
              <a:t>(</a:t>
            </a:r>
            <a:r>
              <a:rPr lang="en-US" i="1" dirty="0"/>
              <a:t>learn through moving, doing, and touching</a:t>
            </a:r>
            <a:r>
              <a:rPr lang="en-US" b="1" dirty="0"/>
              <a:t>)</a:t>
            </a:r>
            <a:r>
              <a:rPr lang="en-US" dirty="0"/>
              <a:t> therefore describes a learning style which involves the </a:t>
            </a:r>
            <a:r>
              <a:rPr lang="en-US" b="1" dirty="0">
                <a:solidFill>
                  <a:srgbClr val="FF0000"/>
                </a:solidFill>
              </a:rPr>
              <a:t>stimulation of nerves in the body muscles, joints and tendons</a:t>
            </a:r>
            <a:r>
              <a:rPr lang="en-US" dirty="0"/>
              <a:t>. This related to the </a:t>
            </a:r>
            <a:r>
              <a:rPr lang="en-US" b="1" dirty="0">
                <a:solidFill>
                  <a:srgbClr val="FF0000"/>
                </a:solidFill>
              </a:rPr>
              <a:t>touching, feeling, holding, doing sensations or hand-on experiences. 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Kinesthetic </a:t>
            </a:r>
            <a:r>
              <a:rPr lang="en-US" dirty="0"/>
              <a:t>learners do best while touching and moving.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433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609600"/>
            <a:ext cx="7315200" cy="55165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It also has two sub-channels: 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kinesthetic </a:t>
            </a:r>
            <a:r>
              <a:rPr lang="en-US" b="1" dirty="0">
                <a:solidFill>
                  <a:srgbClr val="FF0000"/>
                </a:solidFill>
              </a:rPr>
              <a:t>(movement) and tactile (touch). 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They </a:t>
            </a:r>
            <a:r>
              <a:rPr lang="en-US" dirty="0"/>
              <a:t>tend to lose concentration if there is little or no external stimulation or movement. 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listening to lectures they may want to take notes for the sake of moving their hands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When reading, they like to scan the material first, and then focus in on the details (get the big picture first).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typically use color high lighters and take notes by drawing pictures, diagrams, or doodling. </a:t>
            </a:r>
          </a:p>
        </p:txBody>
      </p:sp>
    </p:spTree>
    <p:extLst>
      <p:ext uri="{BB962C8B-B14F-4D97-AF65-F5344CB8AC3E}">
        <p14:creationId xmlns:p14="http://schemas.microsoft.com/office/powerpoint/2010/main" val="2227933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457200"/>
            <a:ext cx="7498080" cy="6172200"/>
          </a:xfrm>
        </p:spPr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en-US" dirty="0"/>
              <a:t>To integrate this style into the learning environment:</a:t>
            </a:r>
          </a:p>
          <a:p>
            <a:pPr marL="82296" lvl="0" indent="0">
              <a:buNone/>
            </a:pPr>
            <a:endParaRPr lang="en-US" dirty="0" smtClean="0"/>
          </a:p>
          <a:p>
            <a:pPr lvl="0"/>
            <a:r>
              <a:rPr lang="en-US" dirty="0" smtClean="0"/>
              <a:t>Use </a:t>
            </a:r>
            <a:r>
              <a:rPr lang="en-US" dirty="0"/>
              <a:t>activities that </a:t>
            </a:r>
            <a:r>
              <a:rPr lang="en-US" b="1" dirty="0">
                <a:solidFill>
                  <a:srgbClr val="FF0000"/>
                </a:solidFill>
              </a:rPr>
              <a:t>get the learners up and moving.</a:t>
            </a:r>
          </a:p>
          <a:p>
            <a:pPr lvl="0"/>
            <a:r>
              <a:rPr lang="en-US" b="1" dirty="0">
                <a:solidFill>
                  <a:srgbClr val="FF0000"/>
                </a:solidFill>
              </a:rPr>
              <a:t>Play music</a:t>
            </a:r>
            <a:r>
              <a:rPr lang="en-US" dirty="0"/>
              <a:t>, when appropriate, during activities.</a:t>
            </a:r>
          </a:p>
          <a:p>
            <a:pPr lvl="0"/>
            <a:r>
              <a:rPr lang="en-US" dirty="0"/>
              <a:t>Use </a:t>
            </a:r>
            <a:r>
              <a:rPr lang="en-US" b="1" dirty="0">
                <a:solidFill>
                  <a:srgbClr val="FF0000"/>
                </a:solidFill>
              </a:rPr>
              <a:t>colored markers to emphasize key points on flip charts or white boards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Give </a:t>
            </a:r>
            <a:r>
              <a:rPr lang="en-US" b="1" dirty="0">
                <a:solidFill>
                  <a:srgbClr val="FF0000"/>
                </a:solidFill>
              </a:rPr>
              <a:t>frequent stretch breaks (brain breaks).</a:t>
            </a:r>
          </a:p>
          <a:p>
            <a:pPr lvl="0"/>
            <a:r>
              <a:rPr lang="en-US" dirty="0"/>
              <a:t>Provide toys such as </a:t>
            </a:r>
            <a:r>
              <a:rPr lang="en-US" dirty="0" err="1"/>
              <a:t>Koosh</a:t>
            </a:r>
            <a:r>
              <a:rPr lang="en-US" dirty="0"/>
              <a:t> balls and Play-Dough to give them something to do with their hands.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1842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685800"/>
            <a:ext cx="7391400" cy="56388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To highlight a point, provide </a:t>
            </a:r>
            <a:r>
              <a:rPr lang="en-US" b="1" dirty="0">
                <a:solidFill>
                  <a:srgbClr val="FF0000"/>
                </a:solidFill>
              </a:rPr>
              <a:t>gum, candy, scents, </a:t>
            </a:r>
            <a:r>
              <a:rPr lang="en-US" dirty="0"/>
              <a:t>etc. which provides a cross link of scent (aroma) to the topic at hand (scent can be a powerful cue).</a:t>
            </a:r>
          </a:p>
          <a:p>
            <a:pPr lvl="0"/>
            <a:r>
              <a:rPr lang="en-US" dirty="0"/>
              <a:t>Provide </a:t>
            </a:r>
            <a:r>
              <a:rPr lang="en-US" b="1" dirty="0">
                <a:solidFill>
                  <a:srgbClr val="FF0000"/>
                </a:solidFill>
              </a:rPr>
              <a:t>high lighters</a:t>
            </a:r>
            <a:r>
              <a:rPr lang="en-US" dirty="0"/>
              <a:t>, colored pens and/or pencils.</a:t>
            </a:r>
          </a:p>
          <a:p>
            <a:pPr lvl="0"/>
            <a:r>
              <a:rPr lang="en-US" b="1" dirty="0">
                <a:solidFill>
                  <a:srgbClr val="FF0000"/>
                </a:solidFill>
              </a:rPr>
              <a:t>Guide learners through a visualization </a:t>
            </a:r>
            <a:r>
              <a:rPr lang="en-US" dirty="0"/>
              <a:t>of complex tasks.</a:t>
            </a:r>
          </a:p>
          <a:p>
            <a:pPr lvl="0"/>
            <a:r>
              <a:rPr lang="en-US" dirty="0"/>
              <a:t>Have them </a:t>
            </a:r>
            <a:r>
              <a:rPr lang="en-US" b="1" dirty="0">
                <a:solidFill>
                  <a:srgbClr val="FF0000"/>
                </a:solidFill>
              </a:rPr>
              <a:t>transfer information from the text to another medium such as a keyboard or a tablet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017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533400"/>
            <a:ext cx="7620000" cy="6172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The VAK learning style uses the three main sensory receivers: </a:t>
            </a:r>
            <a:r>
              <a:rPr lang="en-US" b="1" dirty="0">
                <a:solidFill>
                  <a:srgbClr val="FF0000"/>
                </a:solidFill>
              </a:rPr>
              <a:t>Visual, Auditory, and Kinesthetic (movement) </a:t>
            </a:r>
            <a:r>
              <a:rPr lang="en-US" b="1" dirty="0"/>
              <a:t>to determine the dominant learning style.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It </a:t>
            </a:r>
            <a:r>
              <a:rPr lang="en-US" b="1" dirty="0"/>
              <a:t>is sometimes known as VAKT (Visual, Auditory, Kinesthetic, &amp; Tactile</a:t>
            </a:r>
            <a:r>
              <a:rPr lang="en-US" b="1" dirty="0" smtClean="0"/>
              <a:t>).</a:t>
            </a:r>
          </a:p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b="1" dirty="0"/>
              <a:t>It is based </a:t>
            </a:r>
            <a:r>
              <a:rPr lang="en-US" b="1" dirty="0">
                <a:solidFill>
                  <a:srgbClr val="FF0000"/>
                </a:solidFill>
              </a:rPr>
              <a:t>on modalities</a:t>
            </a:r>
            <a:r>
              <a:rPr lang="en-US" b="1" dirty="0"/>
              <a:t>—channels by which human expression can take place and is composed of a combination of </a:t>
            </a:r>
            <a:r>
              <a:rPr lang="en-US" b="1" dirty="0">
                <a:solidFill>
                  <a:srgbClr val="FF0000"/>
                </a:solidFill>
              </a:rPr>
              <a:t>perception and memory.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36327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"/>
            <a:ext cx="7620000" cy="63547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The model is also extended to </a:t>
            </a:r>
            <a:r>
              <a:rPr lang="en-US" b="1" dirty="0">
                <a:solidFill>
                  <a:srgbClr val="7030A0"/>
                </a:solidFill>
                <a:hlinkClick r:id="rId2"/>
              </a:rPr>
              <a:t>VARK (Visual-Auditory-Reading-Kinesthetic) or VACT (Visual-Auditory-Kinesthetic-Tactile)</a:t>
            </a:r>
            <a:r>
              <a:rPr lang="en-US" b="1" dirty="0">
                <a:solidFill>
                  <a:srgbClr val="7030A0"/>
                </a:solidFill>
              </a:rPr>
              <a:t>. </a:t>
            </a:r>
          </a:p>
          <a:p>
            <a:pPr marL="0" indent="0">
              <a:buNone/>
            </a:pPr>
            <a:r>
              <a:rPr lang="en-US" b="1" dirty="0"/>
              <a:t> The original VAK concepts were first developed by psychologists and teaching specialists for children such as Fernald, Keller, Orton, </a:t>
            </a:r>
            <a:r>
              <a:rPr lang="en-US" b="1" dirty="0" err="1"/>
              <a:t>Gillintissori</a:t>
            </a:r>
            <a:r>
              <a:rPr lang="en-US" b="1" dirty="0"/>
              <a:t>, starting in </a:t>
            </a:r>
            <a:r>
              <a:rPr lang="en-US" b="1" dirty="0">
                <a:solidFill>
                  <a:srgbClr val="FF0000"/>
                </a:solidFill>
              </a:rPr>
              <a:t>1920’s.</a:t>
            </a:r>
          </a:p>
          <a:p>
            <a:pPr marL="0" indent="0">
              <a:buNone/>
            </a:pPr>
            <a:r>
              <a:rPr lang="en-US" b="1" dirty="0" smtClean="0"/>
              <a:t>VAK theory </a:t>
            </a:r>
            <a:r>
              <a:rPr lang="en-US" b="1" dirty="0"/>
              <a:t>is now a favorite of the accelerated learning community because its principles and benefits extended to all types of learning and development far beyond its applicatio</a:t>
            </a:r>
            <a:r>
              <a:rPr lang="en-US" dirty="0"/>
              <a:t>ns</a:t>
            </a:r>
          </a:p>
        </p:txBody>
      </p:sp>
    </p:spTree>
    <p:extLst>
      <p:ext uri="{BB962C8B-B14F-4D97-AF65-F5344CB8AC3E}">
        <p14:creationId xmlns:p14="http://schemas.microsoft.com/office/powerpoint/2010/main" val="457449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28600"/>
            <a:ext cx="7543800" cy="6629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VAK </a:t>
            </a:r>
            <a:r>
              <a:rPr lang="en-US" b="1" dirty="0"/>
              <a:t>is derived from the accelerated learning world and seems to be about the </a:t>
            </a:r>
            <a:r>
              <a:rPr lang="en-US" b="1" dirty="0">
                <a:solidFill>
                  <a:srgbClr val="FF0000"/>
                </a:solidFill>
              </a:rPr>
              <a:t>most popular model</a:t>
            </a:r>
            <a:r>
              <a:rPr lang="en-US" b="1" dirty="0"/>
              <a:t> nowadays due to its simplicity.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While </a:t>
            </a:r>
            <a:r>
              <a:rPr lang="en-US" b="1" dirty="0"/>
              <a:t>the research has shown a connection with modalities and learning styles (University of Pennsylvania, 2009), the research has </a:t>
            </a:r>
            <a:r>
              <a:rPr lang="en-US" b="1" dirty="0">
                <a:hlinkClick r:id="rId2"/>
              </a:rPr>
              <a:t>so far been unable to prove</a:t>
            </a:r>
            <a:r>
              <a:rPr lang="en-US" b="1" dirty="0"/>
              <a:t> the using one's learning style provides the best means for learning a task or subject. This is probably because it is </a:t>
            </a:r>
            <a:r>
              <a:rPr lang="en-US" b="1" dirty="0">
                <a:solidFill>
                  <a:srgbClr val="FF0000"/>
                </a:solidFill>
              </a:rPr>
              <a:t>more of a preference, rather than a style.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825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381000"/>
            <a:ext cx="7620000" cy="64770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Learners use </a:t>
            </a:r>
            <a:r>
              <a:rPr lang="en-US" b="1" dirty="0">
                <a:solidFill>
                  <a:srgbClr val="FF0000"/>
                </a:solidFill>
              </a:rPr>
              <a:t>all three modalities to receive and learn </a:t>
            </a:r>
            <a:r>
              <a:rPr lang="en-US" b="1" dirty="0"/>
              <a:t>new information and experiences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 </a:t>
            </a:r>
            <a:r>
              <a:rPr lang="en-US" b="1" dirty="0"/>
              <a:t>However, according to the </a:t>
            </a:r>
            <a:r>
              <a:rPr lang="en-US" b="1" dirty="0">
                <a:solidFill>
                  <a:srgbClr val="FF0000"/>
                </a:solidFill>
              </a:rPr>
              <a:t>VAK or modality theory</a:t>
            </a:r>
            <a:r>
              <a:rPr lang="en-US" b="1" dirty="0"/>
              <a:t>, one or two of these receiving styles is normally dominant. </a:t>
            </a:r>
            <a:endParaRPr lang="en-US" b="1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This </a:t>
            </a:r>
            <a:r>
              <a:rPr lang="en-US" b="1" dirty="0">
                <a:solidFill>
                  <a:srgbClr val="FF0000"/>
                </a:solidFill>
              </a:rPr>
              <a:t>dominant style defines the best way for a person to learn new information by filtering what is to be learned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b="1" dirty="0" smtClean="0"/>
              <a:t> </a:t>
            </a:r>
            <a:r>
              <a:rPr lang="en-US" b="1" dirty="0">
                <a:solidFill>
                  <a:srgbClr val="FF0000"/>
                </a:solidFill>
              </a:rPr>
              <a:t>This style may not always to be the same for some tasks</a:t>
            </a:r>
            <a:r>
              <a:rPr lang="en-US" b="1" dirty="0"/>
              <a:t>. The learner may prefer one style of learning for one task, and a combination of others for a different task.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467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3265170"/>
              </p:ext>
            </p:extLst>
          </p:nvPr>
        </p:nvGraphicFramePr>
        <p:xfrm>
          <a:off x="1295397" y="1600200"/>
          <a:ext cx="6400802" cy="4348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00401"/>
                <a:gridCol w="3200401"/>
              </a:tblGrid>
              <a:tr h="105245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en-US" sz="2800">
                          <a:effectLst/>
                        </a:rPr>
                        <a:t>Learning Style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en-US" sz="2800">
                          <a:effectLst/>
                        </a:rPr>
                        <a:t>Description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  <a:tr h="108114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en-US" sz="2800">
                          <a:effectLst/>
                        </a:rPr>
                        <a:t>Visual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en-US" sz="2800">
                          <a:effectLst/>
                        </a:rPr>
                        <a:t>seeing and reading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  <a:tr h="105245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en-US" sz="2800">
                          <a:effectLst/>
                        </a:rPr>
                        <a:t>Auditory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en-US" sz="2800">
                          <a:effectLst/>
                        </a:rPr>
                        <a:t>listening and speaking 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  <a:tr h="108114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en-US" sz="2800">
                          <a:effectLst/>
                        </a:rPr>
                        <a:t>Kinesthetic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en-US" sz="2800" dirty="0">
                          <a:effectLst/>
                        </a:rPr>
                        <a:t>touching and doing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106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533400"/>
            <a:ext cx="7696200" cy="61722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Auditory Learning </a:t>
            </a:r>
            <a:r>
              <a:rPr lang="en-US" b="1" dirty="0" smtClean="0"/>
              <a:t>Styles:</a:t>
            </a:r>
          </a:p>
          <a:p>
            <a:r>
              <a:rPr lang="en-US" b="1" dirty="0" smtClean="0"/>
              <a:t> </a:t>
            </a:r>
            <a:r>
              <a:rPr lang="en-US" b="1" dirty="0">
                <a:solidFill>
                  <a:srgbClr val="FF0000"/>
                </a:solidFill>
              </a:rPr>
              <a:t>(</a:t>
            </a:r>
            <a:r>
              <a:rPr lang="en-US" b="1" i="1" dirty="0">
                <a:solidFill>
                  <a:srgbClr val="FF0000"/>
                </a:solidFill>
              </a:rPr>
              <a:t>learn through listening</a:t>
            </a:r>
            <a:r>
              <a:rPr lang="en-US" b="1" dirty="0"/>
              <a:t>) </a:t>
            </a:r>
            <a:endParaRPr lang="en-US" b="1" dirty="0" smtClean="0"/>
          </a:p>
          <a:p>
            <a:r>
              <a:rPr lang="en-US" b="1" dirty="0" smtClean="0"/>
              <a:t>involves </a:t>
            </a:r>
            <a:r>
              <a:rPr lang="en-US" b="1" dirty="0"/>
              <a:t>the transfer of information through </a:t>
            </a:r>
            <a:r>
              <a:rPr lang="en-US" b="1" dirty="0">
                <a:solidFill>
                  <a:srgbClr val="FF0000"/>
                </a:solidFill>
              </a:rPr>
              <a:t>listening, to spoken word, of self or others, of sounds and noises. 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/>
              <a:t>Auditory </a:t>
            </a:r>
            <a:r>
              <a:rPr lang="en-US" b="1" dirty="0"/>
              <a:t>learners often talk to themselves. </a:t>
            </a:r>
            <a:endParaRPr lang="en-US" b="1" dirty="0" smtClean="0"/>
          </a:p>
          <a:p>
            <a:r>
              <a:rPr lang="en-US" b="1" dirty="0" smtClean="0"/>
              <a:t>They </a:t>
            </a:r>
            <a:r>
              <a:rPr lang="en-US" b="1" dirty="0"/>
              <a:t>also may </a:t>
            </a:r>
            <a:r>
              <a:rPr lang="en-US" b="1" dirty="0">
                <a:solidFill>
                  <a:srgbClr val="FF0000"/>
                </a:solidFill>
              </a:rPr>
              <a:t>move their lips and read out loud. 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/>
              <a:t>They </a:t>
            </a:r>
            <a:r>
              <a:rPr lang="en-US" b="1" dirty="0"/>
              <a:t>may have difficulty with reading and writing tasks. </a:t>
            </a:r>
            <a:endParaRPr lang="en-US" b="1" dirty="0" smtClean="0"/>
          </a:p>
          <a:p>
            <a:r>
              <a:rPr lang="en-US" b="1" dirty="0" smtClean="0"/>
              <a:t>They </a:t>
            </a:r>
            <a:r>
              <a:rPr lang="en-US" b="1" dirty="0"/>
              <a:t>often do better talking to a colleague or a tape recorder and hearing what was said. </a:t>
            </a:r>
          </a:p>
        </p:txBody>
      </p:sp>
    </p:spTree>
    <p:extLst>
      <p:ext uri="{BB962C8B-B14F-4D97-AF65-F5344CB8AC3E}">
        <p14:creationId xmlns:p14="http://schemas.microsoft.com/office/powerpoint/2010/main" val="2280485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85800"/>
            <a:ext cx="7498080" cy="5562600"/>
          </a:xfrm>
        </p:spPr>
        <p:txBody>
          <a:bodyPr/>
          <a:lstStyle/>
          <a:p>
            <a:pPr marL="82296" indent="0">
              <a:buNone/>
            </a:pPr>
            <a:r>
              <a:rPr lang="en-US" b="1" dirty="0"/>
              <a:t>To integrate this style into the learning environment:</a:t>
            </a:r>
          </a:p>
          <a:p>
            <a:pPr lvl="0"/>
            <a:r>
              <a:rPr lang="en-US" b="1" dirty="0" smtClean="0"/>
              <a:t>Begin </a:t>
            </a:r>
            <a:r>
              <a:rPr lang="en-US" b="1" dirty="0"/>
              <a:t>new material with a </a:t>
            </a:r>
            <a:r>
              <a:rPr lang="en-US" b="1" dirty="0">
                <a:solidFill>
                  <a:srgbClr val="FF0000"/>
                </a:solidFill>
              </a:rPr>
              <a:t>brief explanation of what is coming</a:t>
            </a:r>
            <a:r>
              <a:rPr lang="en-US" b="1" dirty="0"/>
              <a:t>. Conclude with a </a:t>
            </a:r>
            <a:r>
              <a:rPr lang="en-US" b="1" dirty="0">
                <a:solidFill>
                  <a:srgbClr val="FF0000"/>
                </a:solidFill>
              </a:rPr>
              <a:t>summary</a:t>
            </a:r>
            <a:r>
              <a:rPr lang="en-US" b="1" dirty="0"/>
              <a:t> of what has been covered. This is the old adage of “tell them what they are going to </a:t>
            </a:r>
            <a:r>
              <a:rPr lang="en-US" b="1" dirty="0" smtClean="0"/>
              <a:t>learn</a:t>
            </a:r>
            <a:r>
              <a:rPr lang="en-US" b="1" dirty="0"/>
              <a:t>, teach them, and tell them what they have learned.”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708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533400"/>
            <a:ext cx="7924800" cy="60198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Use the </a:t>
            </a:r>
            <a:r>
              <a:rPr lang="en-US" b="1" dirty="0">
                <a:solidFill>
                  <a:srgbClr val="FF0000"/>
                </a:solidFill>
              </a:rPr>
              <a:t>Socratic method of lecturing by questioning learners </a:t>
            </a:r>
            <a:r>
              <a:rPr lang="en-US" dirty="0"/>
              <a:t>to draw as much information from them as possible and then fill in the gaps with you own expertise.</a:t>
            </a:r>
          </a:p>
          <a:p>
            <a:pPr lvl="0"/>
            <a:r>
              <a:rPr lang="en-US" dirty="0"/>
              <a:t>Include </a:t>
            </a:r>
            <a:r>
              <a:rPr lang="en-US" b="1" dirty="0">
                <a:solidFill>
                  <a:srgbClr val="FF0000"/>
                </a:solidFill>
              </a:rPr>
              <a:t>auditory activities</a:t>
            </a:r>
            <a:r>
              <a:rPr lang="en-US" dirty="0"/>
              <a:t>, such as brainstorming, buzz </a:t>
            </a:r>
            <a:r>
              <a:rPr lang="en-US" dirty="0" smtClean="0"/>
              <a:t>groups </a:t>
            </a:r>
            <a:r>
              <a:rPr lang="en-US" dirty="0" err="1" smtClean="0"/>
              <a:t>etc</a:t>
            </a:r>
            <a:r>
              <a:rPr lang="en-US" dirty="0" smtClean="0"/>
              <a:t>:</a:t>
            </a:r>
          </a:p>
          <a:p>
            <a:pPr lvl="0"/>
            <a:r>
              <a:rPr lang="en-US" dirty="0" smtClean="0"/>
              <a:t>Leave </a:t>
            </a:r>
            <a:r>
              <a:rPr lang="en-US" dirty="0"/>
              <a:t>plenty of time to </a:t>
            </a:r>
            <a:r>
              <a:rPr lang="en-US" b="1" dirty="0">
                <a:solidFill>
                  <a:srgbClr val="FF0000"/>
                </a:solidFill>
              </a:rPr>
              <a:t>debrief activities</a:t>
            </a:r>
            <a:r>
              <a:rPr lang="en-US" b="1" dirty="0"/>
              <a:t>. </a:t>
            </a:r>
            <a:r>
              <a:rPr lang="en-US" dirty="0"/>
              <a:t>This allows them to make connections of what they </a:t>
            </a:r>
            <a:r>
              <a:rPr lang="en-US" dirty="0" smtClean="0"/>
              <a:t>learned </a:t>
            </a:r>
            <a:r>
              <a:rPr lang="en-US" dirty="0"/>
              <a:t>and how it applies to their situation.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7943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905</Words>
  <Application>Microsoft Office PowerPoint</Application>
  <PresentationFormat>On-screen Show (4:3)</PresentationFormat>
  <Paragraphs>78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Solstice</vt:lpstr>
      <vt:lpstr>VAK Learning Style  (Visual, Auditory, Kinesthetic Learning Style)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 Learning Style  (Visual, Auditory, Kinesthetic Learning Style)</dc:title>
  <dc:creator>sr soja</dc:creator>
  <cp:lastModifiedBy>sr soja</cp:lastModifiedBy>
  <cp:revision>15</cp:revision>
  <dcterms:created xsi:type="dcterms:W3CDTF">2006-08-16T00:00:00Z</dcterms:created>
  <dcterms:modified xsi:type="dcterms:W3CDTF">2018-11-13T07:46:52Z</dcterms:modified>
</cp:coreProperties>
</file>