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0" r:id="rId5"/>
    <p:sldId id="273" r:id="rId6"/>
    <p:sldId id="272" r:id="rId7"/>
    <p:sldId id="259" r:id="rId8"/>
    <p:sldId id="260" r:id="rId9"/>
    <p:sldId id="261" r:id="rId10"/>
    <p:sldId id="271" r:id="rId11"/>
    <p:sldId id="262" r:id="rId12"/>
    <p:sldId id="263" r:id="rId13"/>
    <p:sldId id="265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993300"/>
    <a:srgbClr val="CC00CC"/>
    <a:srgbClr val="CE3E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88684-DCBE-4CE3-ACDB-7C62563933D6}" type="datetimeFigureOut">
              <a:rPr lang="en-US" smtClean="0"/>
              <a:pPr/>
              <a:t>4/26/2014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FD989-25D0-4EE3-A4FD-8980F63819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88684-DCBE-4CE3-ACDB-7C62563933D6}" type="datetimeFigureOut">
              <a:rPr lang="en-US" smtClean="0"/>
              <a:pPr/>
              <a:t>4/26/2014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FD989-25D0-4EE3-A4FD-8980F63819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88684-DCBE-4CE3-ACDB-7C62563933D6}" type="datetimeFigureOut">
              <a:rPr lang="en-US" smtClean="0"/>
              <a:pPr/>
              <a:t>4/26/2014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FD989-25D0-4EE3-A4FD-8980F63819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88684-DCBE-4CE3-ACDB-7C62563933D6}" type="datetimeFigureOut">
              <a:rPr lang="en-US" smtClean="0"/>
              <a:pPr/>
              <a:t>4/26/2014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FD989-25D0-4EE3-A4FD-8980F63819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88684-DCBE-4CE3-ACDB-7C62563933D6}" type="datetimeFigureOut">
              <a:rPr lang="en-US" smtClean="0"/>
              <a:pPr/>
              <a:t>4/26/2014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FD989-25D0-4EE3-A4FD-8980F63819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88684-DCBE-4CE3-ACDB-7C62563933D6}" type="datetimeFigureOut">
              <a:rPr lang="en-US" smtClean="0"/>
              <a:pPr/>
              <a:t>4/26/2014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FD989-25D0-4EE3-A4FD-8980F63819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88684-DCBE-4CE3-ACDB-7C62563933D6}" type="datetimeFigureOut">
              <a:rPr lang="en-US" smtClean="0"/>
              <a:pPr/>
              <a:t>4/26/2014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FD989-25D0-4EE3-A4FD-8980F63819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88684-DCBE-4CE3-ACDB-7C62563933D6}" type="datetimeFigureOut">
              <a:rPr lang="en-US" smtClean="0"/>
              <a:pPr/>
              <a:t>4/26/2014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FD989-25D0-4EE3-A4FD-8980F63819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88684-DCBE-4CE3-ACDB-7C62563933D6}" type="datetimeFigureOut">
              <a:rPr lang="en-US" smtClean="0"/>
              <a:pPr/>
              <a:t>4/26/2014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FD989-25D0-4EE3-A4FD-8980F63819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88684-DCBE-4CE3-ACDB-7C62563933D6}" type="datetimeFigureOut">
              <a:rPr lang="en-US" smtClean="0"/>
              <a:pPr/>
              <a:t>4/26/2014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FD989-25D0-4EE3-A4FD-8980F63819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88684-DCBE-4CE3-ACDB-7C62563933D6}" type="datetimeFigureOut">
              <a:rPr lang="en-US" smtClean="0"/>
              <a:pPr/>
              <a:t>4/26/2014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FD989-25D0-4EE3-A4FD-8980F63819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A88684-DCBE-4CE3-ACDB-7C62563933D6}" type="datetimeFigureOut">
              <a:rPr lang="en-US" smtClean="0"/>
              <a:pPr/>
              <a:t>4/26/2014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4FD989-25D0-4EE3-A4FD-8980F638192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0"/>
            <a:ext cx="5715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http://1.bp.blogspot.com/__wJgxiWxDeE/TFIIx1y1mVI/AAAAAAAAMGI/ehwo1aDzsbg/s1600/DSC_009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7244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609600"/>
            <a:ext cx="7772400" cy="1470025"/>
          </a:xfrm>
        </p:spPr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  <a:latin typeface="Algerian" pitchFamily="82" charset="0"/>
              </a:rPr>
              <a:t>DITERMINANTS OF INDIVIDUAL DIFFERENCE</a:t>
            </a:r>
            <a:endParaRPr lang="en-US" b="1" dirty="0">
              <a:solidFill>
                <a:srgbClr val="0070C0"/>
              </a:solidFill>
              <a:latin typeface="Algerian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590800"/>
            <a:ext cx="5486400" cy="1752600"/>
          </a:xfrm>
        </p:spPr>
        <p:txBody>
          <a:bodyPr>
            <a:noAutofit/>
          </a:bodyPr>
          <a:lstStyle/>
          <a:p>
            <a:r>
              <a:rPr lang="en-US" sz="5400" dirty="0" smtClean="0">
                <a:solidFill>
                  <a:srgbClr val="C00000"/>
                </a:solidFill>
                <a:latin typeface="Bauhaus 93" pitchFamily="82" charset="0"/>
              </a:rPr>
              <a:t>HEREDITY</a:t>
            </a:r>
          </a:p>
          <a:p>
            <a:r>
              <a:rPr lang="en-US" sz="5400" dirty="0" smtClean="0">
                <a:solidFill>
                  <a:srgbClr val="C00000"/>
                </a:solidFill>
                <a:latin typeface="Bauhaus 93" pitchFamily="82" charset="0"/>
              </a:rPr>
              <a:t>AND </a:t>
            </a:r>
          </a:p>
          <a:p>
            <a:r>
              <a:rPr lang="en-US" sz="5400" dirty="0" smtClean="0">
                <a:solidFill>
                  <a:srgbClr val="C00000"/>
                </a:solidFill>
                <a:latin typeface="Bauhaus 93" pitchFamily="82" charset="0"/>
              </a:rPr>
              <a:t>ENVIRONMENT</a:t>
            </a:r>
            <a:endParaRPr lang="en-US" sz="5400" dirty="0">
              <a:solidFill>
                <a:srgbClr val="C00000"/>
              </a:solidFill>
              <a:latin typeface="Bauhaus 93" pitchFamily="8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0" y="274638"/>
            <a:ext cx="3657600" cy="24685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GENES-</a:t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> CODED WITH THE GENETIC INFORMATION 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304800" y="3821112"/>
            <a:ext cx="4041775" cy="30368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000" b="1" dirty="0" smtClean="0">
                <a:solidFill>
                  <a:srgbClr val="7030A0"/>
                </a:solidFill>
              </a:rPr>
              <a:t>RECESSIVE </a:t>
            </a:r>
          </a:p>
          <a:p>
            <a:pPr>
              <a:buNone/>
            </a:pPr>
            <a:r>
              <a:rPr lang="en-US" sz="4000" b="1" dirty="0" smtClean="0">
                <a:solidFill>
                  <a:srgbClr val="7030A0"/>
                </a:solidFill>
              </a:rPr>
              <a:t>AND </a:t>
            </a:r>
          </a:p>
          <a:p>
            <a:pPr>
              <a:buNone/>
            </a:pPr>
            <a:r>
              <a:rPr lang="en-US" sz="4000" b="1" dirty="0" smtClean="0">
                <a:solidFill>
                  <a:srgbClr val="7030A0"/>
                </a:solidFill>
              </a:rPr>
              <a:t>DOMINANT GENES</a:t>
            </a:r>
            <a:endParaRPr lang="en-US" sz="4000" b="1" dirty="0">
              <a:solidFill>
                <a:srgbClr val="7030A0"/>
              </a:solidFill>
            </a:endParaRPr>
          </a:p>
        </p:txBody>
      </p:sp>
      <p:pic>
        <p:nvPicPr>
          <p:cNvPr id="28676" name="Picture 4" descr="http://plushbeds.com/blog/wp-content/uploads/2012/09/istock_photo_of_sleeping_newborn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48175" y="3124200"/>
            <a:ext cx="4695825" cy="3733800"/>
          </a:xfrm>
          <a:prstGeom prst="rect">
            <a:avLst/>
          </a:prstGeom>
          <a:noFill/>
        </p:spPr>
      </p:pic>
      <p:pic>
        <p:nvPicPr>
          <p:cNvPr id="28674" name="Picture 2" descr="http://www.kualalumpurpost.net/wp-content/uploads/2013/01/new-born-bab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619750" cy="3743325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6" descr="http://image.yaymicro.com/rz_1210x1210/0/7fc/family-tree--relatives-7fc0d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71600"/>
            <a:ext cx="3743325" cy="4724400"/>
          </a:xfrm>
          <a:prstGeom prst="rect">
            <a:avLst/>
          </a:prstGeom>
          <a:noFill/>
        </p:spPr>
      </p:pic>
      <p:pic>
        <p:nvPicPr>
          <p:cNvPr id="8196" name="Picture 4" descr="http://t1.gstatic.com/images?q=tbn:ANd9GcRP6d0uIGcXi17j3KYq063XqvVYVDDAgO95fjAYFVs9IgGSbPQy8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1524000"/>
            <a:ext cx="3162300" cy="47244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WHERE R MY ROOTS????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1400" y="1676400"/>
            <a:ext cx="2057400" cy="3733800"/>
          </a:xfrm>
        </p:spPr>
        <p:txBody>
          <a:bodyPr/>
          <a:lstStyle/>
          <a:p>
            <a:pPr>
              <a:buNone/>
            </a:pPr>
            <a:r>
              <a:rPr lang="en-US" b="1" i="1" dirty="0" smtClean="0">
                <a:solidFill>
                  <a:srgbClr val="0000FF"/>
                </a:solidFill>
              </a:rPr>
              <a:t>FIND OUT </a:t>
            </a:r>
          </a:p>
          <a:p>
            <a:pPr>
              <a:buNone/>
            </a:pPr>
            <a:r>
              <a:rPr lang="en-US" b="1" i="1" dirty="0" smtClean="0">
                <a:solidFill>
                  <a:srgbClr val="0000FF"/>
                </a:solidFill>
              </a:rPr>
              <a:t>YOUR</a:t>
            </a:r>
          </a:p>
          <a:p>
            <a:pPr>
              <a:buNone/>
            </a:pPr>
            <a:r>
              <a:rPr lang="en-US" b="1" i="1" dirty="0" smtClean="0">
                <a:solidFill>
                  <a:srgbClr val="0000FF"/>
                </a:solidFill>
              </a:rPr>
              <a:t>FAMILY </a:t>
            </a:r>
          </a:p>
          <a:p>
            <a:pPr>
              <a:buNone/>
            </a:pPr>
            <a:r>
              <a:rPr lang="en-US" b="1" i="1" dirty="0" smtClean="0">
                <a:solidFill>
                  <a:srgbClr val="0000FF"/>
                </a:solidFill>
              </a:rPr>
              <a:t>TREE…</a:t>
            </a:r>
            <a:endParaRPr lang="en-US" b="1" i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C00CC"/>
                </a:solidFill>
                <a:latin typeface="Algerian" pitchFamily="82" charset="0"/>
              </a:rPr>
              <a:t>YES, LIFE IS A GIFT FROM GOD</a:t>
            </a:r>
            <a:endParaRPr lang="en-US" b="1" dirty="0">
              <a:solidFill>
                <a:srgbClr val="CC00CC"/>
              </a:solidFill>
              <a:latin typeface="Algerian" pitchFamily="82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228600" y="5562600"/>
            <a:ext cx="8915400" cy="1020762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>
                <a:solidFill>
                  <a:srgbClr val="993300"/>
                </a:solidFill>
                <a:latin typeface="Comic Sans MS" pitchFamily="66" charset="0"/>
              </a:rPr>
              <a:t>HOW WE MAKE OUR LIFE IS OUR GIFT TO GOD</a:t>
            </a:r>
            <a:endParaRPr lang="en-US" sz="3200" dirty="0">
              <a:solidFill>
                <a:srgbClr val="993300"/>
              </a:solidFill>
              <a:latin typeface="Comic Sans MS" pitchFamily="66" charset="0"/>
            </a:endParaRPr>
          </a:p>
        </p:txBody>
      </p:sp>
      <p:pic>
        <p:nvPicPr>
          <p:cNvPr id="7172" name="Picture 4" descr="http://www.grannynannies.com/img/New_Moms_L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1524000"/>
            <a:ext cx="4800600" cy="38862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5867400" cy="42672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THANKS TO PARENTS….. </a:t>
            </a:r>
            <a:br>
              <a:rPr lang="en-US" b="1" dirty="0" smtClean="0">
                <a:solidFill>
                  <a:srgbClr val="0000FF"/>
                </a:solidFill>
              </a:rPr>
            </a:br>
            <a:r>
              <a:rPr lang="en-US" b="1" dirty="0" smtClean="0">
                <a:solidFill>
                  <a:srgbClr val="0000FF"/>
                </a:solidFill>
              </a:rPr>
              <a:t>…….&amp;….FOR ALL….</a:t>
            </a:r>
            <a:br>
              <a:rPr lang="en-US" b="1" dirty="0" smtClean="0">
                <a:solidFill>
                  <a:srgbClr val="0000FF"/>
                </a:solidFill>
              </a:rPr>
            </a:br>
            <a:r>
              <a:rPr lang="en-US" b="1" dirty="0" smtClean="0">
                <a:solidFill>
                  <a:srgbClr val="0000FF"/>
                </a:solidFill>
              </a:rPr>
              <a:t> …..MADE ME …..</a:t>
            </a:r>
            <a:endParaRPr lang="en-US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mages.wikia.com/harrypotter/images/2/2b/Lord_Valensus%27_family_tre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181600" cy="66294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latin typeface="Arial Black" pitchFamily="34" charset="0"/>
              </a:rPr>
              <a:t>HERIDITY</a:t>
            </a:r>
            <a:endParaRPr lang="en-US" sz="5400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i="1" dirty="0">
                <a:solidFill>
                  <a:srgbClr val="00B050"/>
                </a:solidFill>
              </a:rPr>
              <a:t>Heredity is the passing of </a:t>
            </a:r>
            <a:r>
              <a:rPr lang="en-US" b="1" i="1" dirty="0" smtClean="0">
                <a:solidFill>
                  <a:srgbClr val="00B050"/>
                </a:solidFill>
              </a:rPr>
              <a:t>traits to </a:t>
            </a:r>
            <a:r>
              <a:rPr lang="en-US" b="1" i="1" dirty="0">
                <a:solidFill>
                  <a:srgbClr val="00B050"/>
                </a:solidFill>
              </a:rPr>
              <a:t>offspring from its parents or ancestor. </a:t>
            </a:r>
            <a:endParaRPr lang="en-US" b="1" i="1" dirty="0" smtClean="0">
              <a:solidFill>
                <a:srgbClr val="00B050"/>
              </a:solidFill>
            </a:endParaRPr>
          </a:p>
          <a:p>
            <a:r>
              <a:rPr lang="en-US" b="1" i="1" dirty="0" smtClean="0">
                <a:solidFill>
                  <a:srgbClr val="00B050"/>
                </a:solidFill>
              </a:rPr>
              <a:t>This </a:t>
            </a:r>
            <a:r>
              <a:rPr lang="en-US" b="1" i="1" dirty="0">
                <a:solidFill>
                  <a:srgbClr val="00B050"/>
                </a:solidFill>
              </a:rPr>
              <a:t>is the process by which an offspring </a:t>
            </a:r>
            <a:r>
              <a:rPr lang="en-US" b="1" i="1" dirty="0" smtClean="0">
                <a:solidFill>
                  <a:srgbClr val="00B050"/>
                </a:solidFill>
              </a:rPr>
              <a:t>cell</a:t>
            </a:r>
            <a:r>
              <a:rPr lang="en-US" b="1" i="1" dirty="0">
                <a:solidFill>
                  <a:srgbClr val="00B050"/>
                </a:solidFill>
              </a:rPr>
              <a:t> or </a:t>
            </a:r>
            <a:r>
              <a:rPr lang="en-US" b="1" i="1" dirty="0" smtClean="0">
                <a:solidFill>
                  <a:srgbClr val="00B050"/>
                </a:solidFill>
              </a:rPr>
              <a:t>organism acquires </a:t>
            </a:r>
            <a:r>
              <a:rPr lang="en-US" b="1" i="1" dirty="0">
                <a:solidFill>
                  <a:srgbClr val="00B050"/>
                </a:solidFill>
              </a:rPr>
              <a:t>or becomes predisposed to the characteristics of its parent cell or organism. </a:t>
            </a:r>
            <a:endParaRPr lang="en-US" b="1" i="1" dirty="0" smtClean="0">
              <a:solidFill>
                <a:srgbClr val="00B050"/>
              </a:solidFill>
            </a:endParaRPr>
          </a:p>
          <a:p>
            <a:r>
              <a:rPr lang="en-US" b="1" i="1" dirty="0" smtClean="0">
                <a:solidFill>
                  <a:srgbClr val="00B050"/>
                </a:solidFill>
              </a:rPr>
              <a:t>Through </a:t>
            </a:r>
            <a:r>
              <a:rPr lang="en-US" b="1" i="1" dirty="0">
                <a:solidFill>
                  <a:srgbClr val="00B050"/>
                </a:solidFill>
              </a:rPr>
              <a:t>heredity, variations exhibited by individuals can accumulate and cause </a:t>
            </a:r>
            <a:r>
              <a:rPr lang="en-US" b="1" i="1" dirty="0" smtClean="0">
                <a:solidFill>
                  <a:srgbClr val="00B050"/>
                </a:solidFill>
              </a:rPr>
              <a:t>some species</a:t>
            </a:r>
            <a:r>
              <a:rPr lang="en-US" b="1" i="1" dirty="0">
                <a:solidFill>
                  <a:srgbClr val="00B050"/>
                </a:solidFill>
              </a:rPr>
              <a:t> to </a:t>
            </a:r>
            <a:r>
              <a:rPr lang="en-US" b="1" i="1" dirty="0" smtClean="0">
                <a:solidFill>
                  <a:srgbClr val="00B050"/>
                </a:solidFill>
              </a:rPr>
              <a:t>evolve. </a:t>
            </a:r>
            <a:endParaRPr lang="en-US" b="1" i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http://t3.gstatic.com/images?q=tbn:ANd9GcST-1xHak_hUBJRlPEZroq0ZSFVWN2d-XX8EnfIHH2xotMltdY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19200"/>
            <a:ext cx="4876800" cy="54102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8458200" cy="762000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rgbClr val="7030A0"/>
                </a:solidFill>
                <a:latin typeface="Arial Rounded MT Bold" pitchFamily="34" charset="0"/>
              </a:rPr>
              <a:t/>
            </a:r>
            <a:br>
              <a:rPr lang="en-US" sz="3600" b="1" dirty="0" smtClean="0">
                <a:solidFill>
                  <a:srgbClr val="7030A0"/>
                </a:solidFill>
                <a:latin typeface="Arial Rounded MT Bold" pitchFamily="34" charset="0"/>
              </a:rPr>
            </a:br>
            <a:r>
              <a:rPr lang="en-US" sz="4000" b="1" dirty="0" smtClean="0">
                <a:solidFill>
                  <a:srgbClr val="7030A0"/>
                </a:solidFill>
                <a:latin typeface="Arial Rounded MT Bold" pitchFamily="34" charset="0"/>
              </a:rPr>
              <a:t>HOW AND WHEN   OF HEREDITY </a:t>
            </a:r>
            <a:endParaRPr lang="en-US" sz="4000" b="1" dirty="0">
              <a:solidFill>
                <a:srgbClr val="7030A0"/>
              </a:solidFill>
              <a:latin typeface="Arial Rounded MT Bold" pitchFamily="34" charset="0"/>
            </a:endParaRPr>
          </a:p>
        </p:txBody>
      </p:sp>
      <p:pic>
        <p:nvPicPr>
          <p:cNvPr id="12290" name="Picture 2" descr="http://www.classbrain.com/artfamily/uploads/conception-l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1219200"/>
            <a:ext cx="4648200" cy="5638800"/>
          </a:xfrm>
          <a:prstGeom prst="rect">
            <a:avLst/>
          </a:prstGeom>
          <a:noFill/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thefertilebody.com/Content/Images/UploadedImages/a931e8de-3798-4332-8055-ea5b041dc0b0/ShopItemImage/concept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3434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CONCEPTION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  <a:latin typeface="Arial Black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5029200" y="1600200"/>
            <a:ext cx="3657600" cy="4525963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MATING WITH MALE AND FEMALE</a:t>
            </a:r>
          </a:p>
          <a:p>
            <a:pPr>
              <a:buNone/>
            </a:pPr>
            <a:endParaRPr lang="en-US" dirty="0" smtClean="0"/>
          </a:p>
          <a:p>
            <a:r>
              <a:rPr lang="en-US" b="1" dirty="0" smtClean="0">
                <a:solidFill>
                  <a:srgbClr val="0070C0"/>
                </a:solidFill>
              </a:rPr>
              <a:t>SPERM </a:t>
            </a:r>
            <a:r>
              <a:rPr lang="en-US" dirty="0" smtClean="0"/>
              <a:t>X </a:t>
            </a:r>
            <a:r>
              <a:rPr lang="en-US" b="1" dirty="0" smtClean="0">
                <a:solidFill>
                  <a:srgbClr val="7030A0"/>
                </a:solidFill>
              </a:rPr>
              <a:t>EGG </a:t>
            </a:r>
            <a:r>
              <a:rPr lang="en-US" dirty="0" smtClean="0"/>
              <a:t>= </a:t>
            </a:r>
            <a:r>
              <a:rPr lang="en-US" b="1" dirty="0" smtClean="0">
                <a:solidFill>
                  <a:srgbClr val="00B050"/>
                </a:solidFill>
              </a:rPr>
              <a:t>FERTILIZATION</a:t>
            </a:r>
            <a:endParaRPr lang="en-US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9 MONTHS IN MOTHERS WOMB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4" name="Picture 6" descr="http://www.thevisualmd.com/newsletter/conception_tri3_editorial/images/editorial_image_trimester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28800" y="1371600"/>
            <a:ext cx="4707676" cy="5181600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static.ddmcdn.com/gif/how-long-conception-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4876800" y="1295400"/>
            <a:ext cx="3733800" cy="5181600"/>
          </a:xfrm>
          <a:prstGeom prst="rect">
            <a:avLst/>
          </a:prstGeom>
          <a:noFill/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228600" y="1143000"/>
            <a:ext cx="4572000" cy="5410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	</a:t>
            </a:r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</a:rPr>
              <a:t>FERTILIZATION 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		</a:t>
            </a:r>
            <a:r>
              <a:rPr lang="en-US" sz="3600" b="1" dirty="0" smtClean="0">
                <a:solidFill>
                  <a:schemeClr val="accent3">
                    <a:lumMod val="50000"/>
                  </a:schemeClr>
                </a:solidFill>
              </a:rPr>
              <a:t>ZYGOT </a:t>
            </a:r>
          </a:p>
          <a:p>
            <a:pPr>
              <a:buNone/>
            </a:pPr>
            <a:endParaRPr lang="en-US" dirty="0" smtClean="0"/>
          </a:p>
          <a:p>
            <a:pPr lvl="1">
              <a:buNone/>
            </a:pPr>
            <a:endParaRPr lang="en-US" sz="3200" b="1" dirty="0" smtClean="0">
              <a:solidFill>
                <a:srgbClr val="7030A0"/>
              </a:solidFill>
            </a:endParaRPr>
          </a:p>
          <a:p>
            <a:pPr lvl="1">
              <a:buNone/>
            </a:pPr>
            <a:endParaRPr lang="en-US" sz="3200" b="1" dirty="0" smtClean="0">
              <a:solidFill>
                <a:srgbClr val="7030A0"/>
              </a:solidFill>
            </a:endParaRPr>
          </a:p>
          <a:p>
            <a:pPr lvl="1">
              <a:buNone/>
            </a:pPr>
            <a:r>
              <a:rPr lang="en-US" sz="3200" b="1" dirty="0" smtClean="0">
                <a:solidFill>
                  <a:srgbClr val="7030A0"/>
                </a:solidFill>
              </a:rPr>
              <a:t>BEGINS A NEW LIFE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1676400" y="4114800"/>
            <a:ext cx="484632" cy="1219200"/>
          </a:xfrm>
          <a:prstGeom prst="downArrow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1676400" y="1905000"/>
            <a:ext cx="484632" cy="1219200"/>
          </a:xfrm>
          <a:prstGeom prst="downArrow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1" dur="2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</a:rPr>
              <a:t>WHAT HAPPENS IN FERTILIZATION</a:t>
            </a:r>
            <a:endParaRPr lang="en-US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7800" y="2362200"/>
            <a:ext cx="3429000" cy="3763963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GENETIC MATERIAL IS TRANSFERRED FROM PARENTS TO OFFSPRING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11266" name="Picture 2" descr="http://t2.gstatic.com/images?q=tbn:ANd9GcTSf50xykFUthZbwfA1XPILKyl_QM5Whndfegc1dttRC1Owhz4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447800"/>
            <a:ext cx="3810000" cy="51054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t2.gstatic.com/images?q=tbn:ANd9GcRrviyT2M1Tqa5MeQKbjuaPuzzQQMLXSbztd3QRZI1s1zeJ2o-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05000"/>
            <a:ext cx="5848350" cy="48006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CE3EB3"/>
                </a:solidFill>
              </a:rPr>
              <a:t>CHROMOSOMES ARE THE GENETIC MATERIAL</a:t>
            </a:r>
            <a:endParaRPr lang="en-US" sz="3200" b="1" dirty="0">
              <a:solidFill>
                <a:srgbClr val="CE3EB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7400" y="1295400"/>
            <a:ext cx="3048000" cy="51054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b="1" dirty="0" smtClean="0">
                <a:solidFill>
                  <a:srgbClr val="0070C0"/>
                </a:solidFill>
              </a:rPr>
              <a:t>CELL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dirty="0" smtClean="0">
                <a:solidFill>
                  <a:srgbClr val="C00000"/>
                </a:solidFill>
              </a:rPr>
              <a:t>NUCLEUS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CHROMOSOMES (46)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4600" b="1" dirty="0" smtClean="0">
                <a:solidFill>
                  <a:srgbClr val="FF0000"/>
                </a:solidFill>
              </a:rPr>
              <a:t>23(FATHER) </a:t>
            </a:r>
            <a:r>
              <a:rPr lang="en-US" sz="4600" b="1" dirty="0" smtClean="0"/>
              <a:t>+ </a:t>
            </a:r>
            <a:r>
              <a:rPr lang="en-US" sz="4600" b="1" dirty="0" smtClean="0">
                <a:solidFill>
                  <a:srgbClr val="FF0000"/>
                </a:solidFill>
              </a:rPr>
              <a:t>23(MOTHER) </a:t>
            </a:r>
            <a:r>
              <a:rPr lang="en-US" sz="4600" b="1" dirty="0" smtClean="0"/>
              <a:t>= </a:t>
            </a:r>
            <a:r>
              <a:rPr lang="en-US" sz="4600" b="1" dirty="0" smtClean="0">
                <a:solidFill>
                  <a:srgbClr val="0070C0"/>
                </a:solidFill>
              </a:rPr>
              <a:t>46(CHILD)</a:t>
            </a:r>
            <a:endParaRPr lang="en-US" sz="4600" b="1" dirty="0">
              <a:solidFill>
                <a:srgbClr val="0070C0"/>
              </a:solidFill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6781800" y="1371600"/>
            <a:ext cx="484632" cy="685800"/>
          </a:xfrm>
          <a:prstGeom prst="downArrow">
            <a:avLst/>
          </a:prstGeom>
          <a:gradFill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7315200" y="2362200"/>
            <a:ext cx="484632" cy="685800"/>
          </a:xfrm>
          <a:prstGeom prst="downArrow">
            <a:avLst/>
          </a:prstGeom>
          <a:gradFill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4" name="Picture 4" descr="http://3.bp.blogspot.com/-RGPZq2526CM/Tf4trG4MNLI/AAAAAAAADko/ApIyFMvLt50/s1600/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838200"/>
            <a:ext cx="5867400" cy="6019800"/>
          </a:xfrm>
          <a:prstGeom prst="rect">
            <a:avLst/>
          </a:prstGeom>
          <a:noFill/>
        </p:spPr>
      </p:pic>
      <p:pic>
        <p:nvPicPr>
          <p:cNvPr id="10246" name="Picture 6" descr="http://genegeek.ca/wp-content/uploads/2010/12/chromosome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914400"/>
            <a:ext cx="5867400" cy="5943600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610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solidFill>
                  <a:srgbClr val="C00000"/>
                </a:solidFill>
              </a:rPr>
              <a:t>23(FATHER) + 23(MOTHER) =46(CHILD)</a:t>
            </a:r>
            <a:br>
              <a:rPr lang="en-US" b="1" dirty="0" smtClean="0">
                <a:solidFill>
                  <a:srgbClr val="C00000"/>
                </a:solidFill>
              </a:rPr>
            </a:b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9218" name="Picture 2" descr="https://youngbloodbiology.wikispaces.com/file/view/chromosome1.jpg/111553413/chromosome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3000"/>
            <a:ext cx="6324600" cy="5715000"/>
          </a:xfrm>
          <a:prstGeom prst="rect">
            <a:avLst/>
          </a:prstGeom>
          <a:noFill/>
        </p:spPr>
      </p:pic>
      <p:pic>
        <p:nvPicPr>
          <p:cNvPr id="9220" name="Picture 4" descr="http://deceitofevolution.files.wordpress.com/2011/04/dna-structure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2200" y="914400"/>
            <a:ext cx="2514600" cy="5791200"/>
          </a:xfrm>
          <a:prstGeom prst="rect">
            <a:avLst/>
          </a:prstGeom>
          <a:noFill/>
        </p:spPr>
      </p:pic>
      <p:pic>
        <p:nvPicPr>
          <p:cNvPr id="9222" name="Picture 6" descr="http://ghr.nlm.nih.gov/handbook/illustrations/geneinchromosom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71600" y="1524000"/>
            <a:ext cx="6324600" cy="50292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102</Words>
  <Application>Microsoft Office PowerPoint</Application>
  <PresentationFormat>On-screen Show (4:3)</PresentationFormat>
  <Paragraphs>49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DITERMINANTS OF INDIVIDUAL DIFFERENCE</vt:lpstr>
      <vt:lpstr>HERIDITY</vt:lpstr>
      <vt:lpstr> HOW AND WHEN   OF HEREDITY </vt:lpstr>
      <vt:lpstr>CONCEPTION</vt:lpstr>
      <vt:lpstr>9 MONTHS IN MOTHERS WOMB</vt:lpstr>
      <vt:lpstr>PowerPoint Presentation</vt:lpstr>
      <vt:lpstr>WHAT HAPPENS IN FERTILIZATION</vt:lpstr>
      <vt:lpstr>CHROMOSOMES ARE THE GENETIC MATERIAL</vt:lpstr>
      <vt:lpstr>23(FATHER) + 23(MOTHER) =46(CHILD) </vt:lpstr>
      <vt:lpstr>GENES-  CODED WITH THE GENETIC INFORMATION </vt:lpstr>
      <vt:lpstr>WHERE R MY ROOTS????</vt:lpstr>
      <vt:lpstr>YES, LIFE IS A GIFT FROM GOD</vt:lpstr>
      <vt:lpstr>THANKS TO PARENTS…..  …….&amp;….FOR ALL….  …..MADE ME …..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CAUSES FOR INDIVIDUAL DIFFERENCE</dc:title>
  <dc:creator>SERVER</dc:creator>
  <cp:lastModifiedBy>ismail - [2010]</cp:lastModifiedBy>
  <cp:revision>12</cp:revision>
  <dcterms:created xsi:type="dcterms:W3CDTF">2013-05-14T04:41:20Z</dcterms:created>
  <dcterms:modified xsi:type="dcterms:W3CDTF">2014-04-26T13:46:58Z</dcterms:modified>
</cp:coreProperties>
</file>