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73" r:id="rId5"/>
    <p:sldId id="274" r:id="rId6"/>
    <p:sldId id="257" r:id="rId7"/>
    <p:sldId id="271" r:id="rId8"/>
    <p:sldId id="275" r:id="rId9"/>
    <p:sldId id="276" r:id="rId10"/>
    <p:sldId id="258" r:id="rId11"/>
    <p:sldId id="259" r:id="rId12"/>
    <p:sldId id="260" r:id="rId13"/>
    <p:sldId id="261" r:id="rId14"/>
    <p:sldId id="264" r:id="rId15"/>
    <p:sldId id="265" r:id="rId16"/>
    <p:sldId id="266" r:id="rId17"/>
    <p:sldId id="267" r:id="rId18"/>
    <p:sldId id="268" r:id="rId19"/>
    <p:sldId id="277" r:id="rId20"/>
    <p:sldId id="279" r:id="rId21"/>
    <p:sldId id="280" r:id="rId22"/>
    <p:sldId id="281" r:id="rId23"/>
    <p:sldId id="282" r:id="rId24"/>
    <p:sldId id="283" r:id="rId25"/>
    <p:sldId id="284" r:id="rId26"/>
    <p:sldId id="270" r:id="rId27"/>
    <p:sldId id="272" r:id="rId28"/>
    <p:sldId id="285" r:id="rId29"/>
    <p:sldId id="286" r:id="rId30"/>
    <p:sldId id="288" r:id="rId31"/>
    <p:sldId id="289" r:id="rId32"/>
    <p:sldId id="290" r:id="rId33"/>
    <p:sldId id="291" r:id="rId34"/>
    <p:sldId id="292" r:id="rId35"/>
    <p:sldId id="293" r:id="rId36"/>
    <p:sldId id="297" r:id="rId37"/>
    <p:sldId id="294"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1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1B9D53-3769-47AD-87BF-751E4C382CE1}" type="datetimeFigureOut">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ABF22-25A3-46D2-8267-00865CB37C74}" type="slidenum">
              <a:rPr lang="en-US" smtClean="0"/>
              <a:t>‹#›</a:t>
            </a:fld>
            <a:endParaRPr lang="en-US" dirty="0"/>
          </a:p>
        </p:txBody>
      </p:sp>
    </p:spTree>
    <p:extLst>
      <p:ext uri="{BB962C8B-B14F-4D97-AF65-F5344CB8AC3E}">
        <p14:creationId xmlns:p14="http://schemas.microsoft.com/office/powerpoint/2010/main" val="138775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B9D53-3769-47AD-87BF-751E4C382CE1}" type="datetimeFigureOut">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ABF22-25A3-46D2-8267-00865CB37C74}" type="slidenum">
              <a:rPr lang="en-US" smtClean="0"/>
              <a:t>‹#›</a:t>
            </a:fld>
            <a:endParaRPr lang="en-US" dirty="0"/>
          </a:p>
        </p:txBody>
      </p:sp>
    </p:spTree>
    <p:extLst>
      <p:ext uri="{BB962C8B-B14F-4D97-AF65-F5344CB8AC3E}">
        <p14:creationId xmlns:p14="http://schemas.microsoft.com/office/powerpoint/2010/main" val="355022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B9D53-3769-47AD-87BF-751E4C382CE1}" type="datetimeFigureOut">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ABF22-25A3-46D2-8267-00865CB37C74}" type="slidenum">
              <a:rPr lang="en-US" smtClean="0"/>
              <a:t>‹#›</a:t>
            </a:fld>
            <a:endParaRPr lang="en-US" dirty="0"/>
          </a:p>
        </p:txBody>
      </p:sp>
    </p:spTree>
    <p:extLst>
      <p:ext uri="{BB962C8B-B14F-4D97-AF65-F5344CB8AC3E}">
        <p14:creationId xmlns:p14="http://schemas.microsoft.com/office/powerpoint/2010/main" val="333216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B9D53-3769-47AD-87BF-751E4C382CE1}" type="datetimeFigureOut">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ABF22-25A3-46D2-8267-00865CB37C74}" type="slidenum">
              <a:rPr lang="en-US" smtClean="0"/>
              <a:t>‹#›</a:t>
            </a:fld>
            <a:endParaRPr lang="en-US" dirty="0"/>
          </a:p>
        </p:txBody>
      </p:sp>
    </p:spTree>
    <p:extLst>
      <p:ext uri="{BB962C8B-B14F-4D97-AF65-F5344CB8AC3E}">
        <p14:creationId xmlns:p14="http://schemas.microsoft.com/office/powerpoint/2010/main" val="90328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1B9D53-3769-47AD-87BF-751E4C382CE1}" type="datetimeFigureOut">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ABF22-25A3-46D2-8267-00865CB37C74}" type="slidenum">
              <a:rPr lang="en-US" smtClean="0"/>
              <a:t>‹#›</a:t>
            </a:fld>
            <a:endParaRPr lang="en-US" dirty="0"/>
          </a:p>
        </p:txBody>
      </p:sp>
    </p:spTree>
    <p:extLst>
      <p:ext uri="{BB962C8B-B14F-4D97-AF65-F5344CB8AC3E}">
        <p14:creationId xmlns:p14="http://schemas.microsoft.com/office/powerpoint/2010/main" val="229892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1B9D53-3769-47AD-87BF-751E4C382CE1}" type="datetimeFigureOut">
              <a:rPr lang="en-US" smtClean="0"/>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AABF22-25A3-46D2-8267-00865CB37C74}" type="slidenum">
              <a:rPr lang="en-US" smtClean="0"/>
              <a:t>‹#›</a:t>
            </a:fld>
            <a:endParaRPr lang="en-US" dirty="0"/>
          </a:p>
        </p:txBody>
      </p:sp>
    </p:spTree>
    <p:extLst>
      <p:ext uri="{BB962C8B-B14F-4D97-AF65-F5344CB8AC3E}">
        <p14:creationId xmlns:p14="http://schemas.microsoft.com/office/powerpoint/2010/main" val="223785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1B9D53-3769-47AD-87BF-751E4C382CE1}" type="datetimeFigureOut">
              <a:rPr lang="en-US" smtClean="0"/>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AABF22-25A3-46D2-8267-00865CB37C74}" type="slidenum">
              <a:rPr lang="en-US" smtClean="0"/>
              <a:t>‹#›</a:t>
            </a:fld>
            <a:endParaRPr lang="en-US" dirty="0"/>
          </a:p>
        </p:txBody>
      </p:sp>
    </p:spTree>
    <p:extLst>
      <p:ext uri="{BB962C8B-B14F-4D97-AF65-F5344CB8AC3E}">
        <p14:creationId xmlns:p14="http://schemas.microsoft.com/office/powerpoint/2010/main" val="219808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1B9D53-3769-47AD-87BF-751E4C382CE1}" type="datetimeFigureOut">
              <a:rPr lang="en-US" smtClean="0"/>
              <a:t>12/22/2021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AABF22-25A3-46D2-8267-00865CB37C74}" type="slidenum">
              <a:rPr lang="en-US" smtClean="0"/>
              <a:t>‹#›</a:t>
            </a:fld>
            <a:endParaRPr lang="en-US" dirty="0"/>
          </a:p>
        </p:txBody>
      </p:sp>
    </p:spTree>
    <p:extLst>
      <p:ext uri="{BB962C8B-B14F-4D97-AF65-F5344CB8AC3E}">
        <p14:creationId xmlns:p14="http://schemas.microsoft.com/office/powerpoint/2010/main" val="138906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B9D53-3769-47AD-87BF-751E4C382CE1}" type="datetimeFigureOut">
              <a:rPr lang="en-US" smtClean="0"/>
              <a:t>12/22/2021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AABF22-25A3-46D2-8267-00865CB37C74}" type="slidenum">
              <a:rPr lang="en-US" smtClean="0"/>
              <a:t>‹#›</a:t>
            </a:fld>
            <a:endParaRPr lang="en-US" dirty="0"/>
          </a:p>
        </p:txBody>
      </p:sp>
    </p:spTree>
    <p:extLst>
      <p:ext uri="{BB962C8B-B14F-4D97-AF65-F5344CB8AC3E}">
        <p14:creationId xmlns:p14="http://schemas.microsoft.com/office/powerpoint/2010/main" val="113603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1B9D53-3769-47AD-87BF-751E4C382CE1}" type="datetimeFigureOut">
              <a:rPr lang="en-US" smtClean="0"/>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AABF22-25A3-46D2-8267-00865CB37C74}" type="slidenum">
              <a:rPr lang="en-US" smtClean="0"/>
              <a:t>‹#›</a:t>
            </a:fld>
            <a:endParaRPr lang="en-US" dirty="0"/>
          </a:p>
        </p:txBody>
      </p:sp>
    </p:spTree>
    <p:extLst>
      <p:ext uri="{BB962C8B-B14F-4D97-AF65-F5344CB8AC3E}">
        <p14:creationId xmlns:p14="http://schemas.microsoft.com/office/powerpoint/2010/main" val="229876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1B9D53-3769-47AD-87BF-751E4C382CE1}" type="datetimeFigureOut">
              <a:rPr lang="en-US" smtClean="0"/>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AABF22-25A3-46D2-8267-00865CB37C74}" type="slidenum">
              <a:rPr lang="en-US" smtClean="0"/>
              <a:t>‹#›</a:t>
            </a:fld>
            <a:endParaRPr lang="en-US" dirty="0"/>
          </a:p>
        </p:txBody>
      </p:sp>
    </p:spTree>
    <p:extLst>
      <p:ext uri="{BB962C8B-B14F-4D97-AF65-F5344CB8AC3E}">
        <p14:creationId xmlns:p14="http://schemas.microsoft.com/office/powerpoint/2010/main" val="64330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B9D53-3769-47AD-87BF-751E4C382CE1}" type="datetimeFigureOut">
              <a:rPr lang="en-US" smtClean="0"/>
              <a:t>12/22/2021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ABF22-25A3-46D2-8267-00865CB37C74}" type="slidenum">
              <a:rPr lang="en-US" smtClean="0"/>
              <a:t>‹#›</a:t>
            </a:fld>
            <a:endParaRPr lang="en-US" dirty="0"/>
          </a:p>
        </p:txBody>
      </p:sp>
    </p:spTree>
    <p:extLst>
      <p:ext uri="{BB962C8B-B14F-4D97-AF65-F5344CB8AC3E}">
        <p14:creationId xmlns:p14="http://schemas.microsoft.com/office/powerpoint/2010/main" val="2114408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5578"/>
            <a:ext cx="9144000" cy="1097280"/>
          </a:xfrm>
        </p:spPr>
        <p:txBody>
          <a:bodyPr>
            <a:normAutofit/>
          </a:bodyPr>
          <a:lstStyle/>
          <a:p>
            <a:r>
              <a:rPr lang="en-US" dirty="0" smtClean="0"/>
              <a:t>Module 5 - values</a:t>
            </a:r>
            <a:endParaRPr lang="en-US" dirty="0"/>
          </a:p>
        </p:txBody>
      </p:sp>
      <p:sp>
        <p:nvSpPr>
          <p:cNvPr id="3" name="Subtitle 2"/>
          <p:cNvSpPr>
            <a:spLocks noGrp="1"/>
          </p:cNvSpPr>
          <p:nvPr>
            <p:ph type="subTitle" idx="1"/>
          </p:nvPr>
        </p:nvSpPr>
        <p:spPr>
          <a:xfrm>
            <a:off x="1524000" y="1776549"/>
            <a:ext cx="9144000" cy="4258491"/>
          </a:xfrm>
        </p:spPr>
        <p:txBody>
          <a:bodyPr>
            <a:normAutofit lnSpcReduction="10000"/>
          </a:bodyPr>
          <a:lstStyle/>
          <a:p>
            <a:r>
              <a:rPr lang="en-US" dirty="0" smtClean="0"/>
              <a:t>      Meaning</a:t>
            </a:r>
          </a:p>
          <a:p>
            <a:pPr marL="342900" indent="-342900">
              <a:buFont typeface="Arial" panose="020B0604020202020204" pitchFamily="34" charset="0"/>
              <a:buChar char="•"/>
            </a:pPr>
            <a:r>
              <a:rPr lang="en-US" dirty="0" smtClean="0"/>
              <a:t>Value </a:t>
            </a:r>
            <a:r>
              <a:rPr lang="en-US" dirty="0"/>
              <a:t>comes from the Latin word ‘</a:t>
            </a:r>
            <a:r>
              <a:rPr lang="en-US" dirty="0" err="1"/>
              <a:t>valere</a:t>
            </a:r>
            <a:r>
              <a:rPr lang="en-US" dirty="0"/>
              <a:t>’ which means ‘to be of worth or to </a:t>
            </a:r>
            <a:r>
              <a:rPr lang="en-US" dirty="0" smtClean="0"/>
              <a:t>be </a:t>
            </a:r>
            <a:r>
              <a:rPr lang="en-US" dirty="0"/>
              <a:t>strong.’ </a:t>
            </a:r>
          </a:p>
          <a:p>
            <a:pPr marL="342900" indent="-342900">
              <a:buFont typeface="Arial" panose="020B0604020202020204" pitchFamily="34" charset="0"/>
              <a:buChar char="•"/>
            </a:pPr>
            <a:r>
              <a:rPr lang="en-US" dirty="0" smtClean="0"/>
              <a:t>A </a:t>
            </a:r>
            <a:r>
              <a:rPr lang="en-US" dirty="0"/>
              <a:t>value is what an individual desires, likes or prefers. </a:t>
            </a:r>
            <a:endParaRPr lang="en-US" dirty="0" smtClean="0"/>
          </a:p>
          <a:p>
            <a:pPr marL="342900" indent="-342900" algn="just">
              <a:buFont typeface="Arial" panose="020B0604020202020204" pitchFamily="34" charset="0"/>
              <a:buChar char="•"/>
            </a:pPr>
            <a:r>
              <a:rPr lang="en-US" dirty="0" smtClean="0"/>
              <a:t>Moral ideas, general conceptions or orientations towards the world.</a:t>
            </a:r>
          </a:p>
          <a:p>
            <a:pPr marL="342900" indent="-342900" algn="just">
              <a:buFont typeface="Arial" panose="020B0604020202020204" pitchFamily="34" charset="0"/>
              <a:buChar char="•"/>
            </a:pPr>
            <a:r>
              <a:rPr lang="en-US" dirty="0" smtClean="0"/>
              <a:t>According to M. </a:t>
            </a:r>
            <a:r>
              <a:rPr lang="en-US" dirty="0" err="1" smtClean="0"/>
              <a:t>Haralambos</a:t>
            </a:r>
            <a:r>
              <a:rPr lang="en-US" dirty="0" smtClean="0"/>
              <a:t> (2000), “a value is a belief that something is good and desirable”. </a:t>
            </a:r>
          </a:p>
          <a:p>
            <a:pPr marL="342900" indent="-342900" algn="just">
              <a:buFont typeface="Arial" panose="020B0604020202020204" pitchFamily="34" charset="0"/>
              <a:buChar char="•"/>
            </a:pPr>
            <a:r>
              <a:rPr lang="en-US" dirty="0" smtClean="0"/>
              <a:t>For R.K. </a:t>
            </a:r>
            <a:r>
              <a:rPr lang="en-US" dirty="0" err="1" smtClean="0"/>
              <a:t>Mukerjee</a:t>
            </a:r>
            <a:r>
              <a:rPr lang="en-US" dirty="0" smtClean="0"/>
              <a:t> (1949 “values are socially approved desires and goals that are internalized through the process of conditioning, learning or socialization and that become subjective preferences, standards and aspirations”. </a:t>
            </a:r>
            <a:endParaRPr lang="en-US" dirty="0"/>
          </a:p>
        </p:txBody>
      </p:sp>
    </p:spTree>
    <p:extLst>
      <p:ext uri="{BB962C8B-B14F-4D97-AF65-F5344CB8AC3E}">
        <p14:creationId xmlns:p14="http://schemas.microsoft.com/office/powerpoint/2010/main" val="212675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Role </a:t>
            </a:r>
            <a:r>
              <a:rPr lang="en-US" b="1" dirty="0"/>
              <a:t>of values in </a:t>
            </a:r>
            <a:r>
              <a:rPr lang="en-US" b="1" dirty="0" smtClean="0"/>
              <a:t>life</a:t>
            </a:r>
            <a:r>
              <a:rPr lang="en-US" b="1" dirty="0"/>
              <a:t/>
            </a:r>
            <a:br>
              <a:rPr lang="en-US" b="1" dirty="0"/>
            </a:br>
            <a:endParaRPr lang="en-US" b="1" dirty="0"/>
          </a:p>
        </p:txBody>
      </p:sp>
      <p:sp>
        <p:nvSpPr>
          <p:cNvPr id="3" name="Content Placeholder 2"/>
          <p:cNvSpPr>
            <a:spLocks noGrp="1"/>
          </p:cNvSpPr>
          <p:nvPr>
            <p:ph idx="1"/>
          </p:nvPr>
        </p:nvSpPr>
        <p:spPr/>
        <p:txBody>
          <a:bodyPr/>
          <a:lstStyle/>
          <a:p>
            <a:r>
              <a:rPr lang="en-US" dirty="0" smtClean="0"/>
              <a:t>Values </a:t>
            </a:r>
            <a:r>
              <a:rPr lang="en-US" dirty="0"/>
              <a:t>reflect our sense of right and wrong. </a:t>
            </a:r>
            <a:endParaRPr lang="en-US" dirty="0" smtClean="0"/>
          </a:p>
          <a:p>
            <a:r>
              <a:rPr lang="en-US" dirty="0" smtClean="0"/>
              <a:t>They </a:t>
            </a:r>
            <a:r>
              <a:rPr lang="en-US" dirty="0"/>
              <a:t>help us grow and develop. </a:t>
            </a:r>
            <a:endParaRPr lang="en-US" dirty="0" smtClean="0"/>
          </a:p>
          <a:p>
            <a:r>
              <a:rPr lang="en-US" dirty="0" smtClean="0"/>
              <a:t>They </a:t>
            </a:r>
            <a:r>
              <a:rPr lang="en-US" dirty="0"/>
              <a:t>help us create the future we want. </a:t>
            </a:r>
            <a:endParaRPr lang="en-US" dirty="0" smtClean="0"/>
          </a:p>
          <a:p>
            <a:r>
              <a:rPr lang="en-US" dirty="0" smtClean="0"/>
              <a:t>  </a:t>
            </a:r>
            <a:r>
              <a:rPr lang="en-US" dirty="0"/>
              <a:t>Individual values reflect how we live our life and what we consider important for our own self-interests</a:t>
            </a:r>
            <a:r>
              <a:rPr lang="en-US" dirty="0" smtClean="0"/>
              <a:t>.</a:t>
            </a:r>
          </a:p>
          <a:p>
            <a:endParaRPr lang="en-US" dirty="0"/>
          </a:p>
        </p:txBody>
      </p:sp>
    </p:spTree>
    <p:extLst>
      <p:ext uri="{BB962C8B-B14F-4D97-AF65-F5344CB8AC3E}">
        <p14:creationId xmlns:p14="http://schemas.microsoft.com/office/powerpoint/2010/main" val="108145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Personal </a:t>
            </a:r>
            <a:r>
              <a:rPr lang="en-US" b="1" dirty="0"/>
              <a:t>values </a:t>
            </a:r>
          </a:p>
        </p:txBody>
      </p:sp>
      <p:sp>
        <p:nvSpPr>
          <p:cNvPr id="3" name="Content Placeholder 2"/>
          <p:cNvSpPr>
            <a:spLocks noGrp="1"/>
          </p:cNvSpPr>
          <p:nvPr>
            <p:ph idx="1"/>
          </p:nvPr>
        </p:nvSpPr>
        <p:spPr/>
        <p:txBody>
          <a:bodyPr/>
          <a:lstStyle/>
          <a:p>
            <a:r>
              <a:rPr lang="en-US" dirty="0"/>
              <a:t>B</a:t>
            </a:r>
            <a:r>
              <a:rPr lang="en-US" dirty="0" smtClean="0"/>
              <a:t>eliefs </a:t>
            </a:r>
            <a:r>
              <a:rPr lang="en-US" dirty="0"/>
              <a:t>we hold most dear. </a:t>
            </a:r>
            <a:endParaRPr lang="en-US" dirty="0" smtClean="0"/>
          </a:p>
          <a:p>
            <a:r>
              <a:rPr lang="en-US" dirty="0"/>
              <a:t>D</a:t>
            </a:r>
            <a:r>
              <a:rPr lang="en-US" dirty="0" smtClean="0"/>
              <a:t>esirable </a:t>
            </a:r>
            <a:r>
              <a:rPr lang="en-US" dirty="0"/>
              <a:t>goals that motivate our actions and guide us through our lives. </a:t>
            </a:r>
            <a:endParaRPr lang="en-US" dirty="0" smtClean="0"/>
          </a:p>
          <a:p>
            <a:r>
              <a:rPr lang="en-US" dirty="0" smtClean="0"/>
              <a:t>Values </a:t>
            </a:r>
            <a:r>
              <a:rPr lang="en-US" dirty="0"/>
              <a:t>often weave into our personalities and define who we are. </a:t>
            </a:r>
            <a:endParaRPr lang="en-US" dirty="0" smtClean="0"/>
          </a:p>
          <a:p>
            <a:r>
              <a:rPr lang="en-US" dirty="0"/>
              <a:t>I</a:t>
            </a:r>
            <a:r>
              <a:rPr lang="en-US" dirty="0" smtClean="0"/>
              <a:t>nfluence </a:t>
            </a:r>
            <a:r>
              <a:rPr lang="en-US" dirty="0"/>
              <a:t>our decisions and actions. </a:t>
            </a:r>
            <a:endParaRPr lang="en-US" dirty="0" smtClean="0"/>
          </a:p>
          <a:p>
            <a:r>
              <a:rPr lang="en-US" dirty="0"/>
              <a:t>D</a:t>
            </a:r>
            <a:r>
              <a:rPr lang="en-US" dirty="0" smtClean="0"/>
              <a:t>iffer </a:t>
            </a:r>
            <a:r>
              <a:rPr lang="en-US" dirty="0"/>
              <a:t>from person to person and are often affected by one’s culture, upbringing and life </a:t>
            </a:r>
            <a:r>
              <a:rPr lang="en-US" dirty="0" smtClean="0"/>
              <a:t>experiences.</a:t>
            </a:r>
          </a:p>
          <a:p>
            <a:r>
              <a:rPr lang="en-US" dirty="0" smtClean="0"/>
              <a:t>Reflect </a:t>
            </a:r>
            <a:r>
              <a:rPr lang="en-US" dirty="0"/>
              <a:t>on </a:t>
            </a:r>
            <a:r>
              <a:rPr lang="en-US" dirty="0" smtClean="0"/>
              <a:t>personality </a:t>
            </a:r>
            <a:r>
              <a:rPr lang="en-US" dirty="0"/>
              <a:t>and </a:t>
            </a:r>
            <a:r>
              <a:rPr lang="en-US" dirty="0" smtClean="0"/>
              <a:t>behaviors</a:t>
            </a:r>
          </a:p>
          <a:p>
            <a:r>
              <a:rPr lang="en-US" dirty="0" smtClean="0"/>
              <a:t>Expressed </a:t>
            </a:r>
            <a:r>
              <a:rPr lang="en-US" dirty="0"/>
              <a:t>through actions, words and behaviors. </a:t>
            </a:r>
          </a:p>
        </p:txBody>
      </p:sp>
    </p:spTree>
    <p:extLst>
      <p:ext uri="{BB962C8B-B14F-4D97-AF65-F5344CB8AC3E}">
        <p14:creationId xmlns:p14="http://schemas.microsoft.com/office/powerpoint/2010/main" val="220131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ROLE OF VALUES IN PERSONAL LIFE </a:t>
            </a:r>
            <a:endParaRPr lang="en-US" dirty="0"/>
          </a:p>
        </p:txBody>
      </p:sp>
      <p:sp>
        <p:nvSpPr>
          <p:cNvPr id="3" name="Content Placeholder 2"/>
          <p:cNvSpPr>
            <a:spLocks noGrp="1"/>
          </p:cNvSpPr>
          <p:nvPr>
            <p:ph idx="1"/>
          </p:nvPr>
        </p:nvSpPr>
        <p:spPr/>
        <p:txBody>
          <a:bodyPr/>
          <a:lstStyle/>
          <a:p>
            <a:r>
              <a:rPr lang="en-US" dirty="0"/>
              <a:t> </a:t>
            </a:r>
            <a:r>
              <a:rPr lang="en-US" dirty="0" smtClean="0"/>
              <a:t>Help </a:t>
            </a:r>
            <a:r>
              <a:rPr lang="en-US" dirty="0"/>
              <a:t>you lead a more authentic and fulfilling </a:t>
            </a:r>
            <a:r>
              <a:rPr lang="en-US" dirty="0" smtClean="0"/>
              <a:t>life.</a:t>
            </a:r>
          </a:p>
          <a:p>
            <a:r>
              <a:rPr lang="en-US" sz="2400" dirty="0"/>
              <a:t>I</a:t>
            </a:r>
            <a:r>
              <a:rPr lang="en-US" sz="2400" dirty="0" smtClean="0"/>
              <a:t>ncreases self-awareness</a:t>
            </a:r>
          </a:p>
          <a:p>
            <a:r>
              <a:rPr lang="en-US" sz="2400" dirty="0" smtClean="0"/>
              <a:t>Influences our outcomes</a:t>
            </a:r>
          </a:p>
          <a:p>
            <a:r>
              <a:rPr lang="en-US" sz="2400" dirty="0" smtClean="0"/>
              <a:t>Improves quality of life</a:t>
            </a:r>
          </a:p>
          <a:p>
            <a:r>
              <a:rPr lang="en-US" sz="2400" dirty="0"/>
              <a:t> </a:t>
            </a:r>
            <a:r>
              <a:rPr lang="en-US" sz="2400" dirty="0" smtClean="0"/>
              <a:t> helps  gain self-respect</a:t>
            </a:r>
          </a:p>
          <a:p>
            <a:r>
              <a:rPr lang="en-US" sz="2400" dirty="0" smtClean="0"/>
              <a:t>helps  be clear about your expectations</a:t>
            </a:r>
          </a:p>
          <a:p>
            <a:r>
              <a:rPr lang="en-US" sz="2400" dirty="0" smtClean="0"/>
              <a:t>helps  in decision-making</a:t>
            </a:r>
          </a:p>
          <a:p>
            <a:r>
              <a:rPr lang="en-US" sz="2400" dirty="0" smtClean="0"/>
              <a:t>helps  stay motivated, focused and engaged</a:t>
            </a:r>
          </a:p>
          <a:p>
            <a:r>
              <a:rPr lang="en-US" sz="2400" dirty="0" smtClean="0"/>
              <a:t>Helps  enjoy your life</a:t>
            </a:r>
          </a:p>
          <a:p>
            <a:endParaRPr lang="en-US" sz="2400" dirty="0" smtClean="0"/>
          </a:p>
        </p:txBody>
      </p:sp>
    </p:spTree>
    <p:extLst>
      <p:ext uri="{BB962C8B-B14F-4D97-AF65-F5344CB8AC3E}">
        <p14:creationId xmlns:p14="http://schemas.microsoft.com/office/powerpoint/2010/main" val="2498488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IN SOCIAL LIFE</a:t>
            </a:r>
            <a:endParaRPr lang="en-US" b="1" dirty="0"/>
          </a:p>
        </p:txBody>
      </p:sp>
      <p:sp>
        <p:nvSpPr>
          <p:cNvPr id="3" name="Content Placeholder 2"/>
          <p:cNvSpPr>
            <a:spLocks noGrp="1"/>
          </p:cNvSpPr>
          <p:nvPr>
            <p:ph idx="1"/>
          </p:nvPr>
        </p:nvSpPr>
        <p:spPr/>
        <p:txBody>
          <a:bodyPr>
            <a:normAutofit lnSpcReduction="10000"/>
          </a:bodyPr>
          <a:lstStyle/>
          <a:p>
            <a:r>
              <a:rPr lang="en-US" dirty="0"/>
              <a:t>Help to </a:t>
            </a:r>
            <a:r>
              <a:rPr lang="en-US" dirty="0" smtClean="0"/>
              <a:t>progress</a:t>
            </a:r>
          </a:p>
          <a:p>
            <a:r>
              <a:rPr lang="en-US" dirty="0"/>
              <a:t>manage the common actions of individuals in a </a:t>
            </a:r>
            <a:r>
              <a:rPr lang="en-US" dirty="0" smtClean="0"/>
              <a:t>society</a:t>
            </a:r>
          </a:p>
          <a:p>
            <a:r>
              <a:rPr lang="en-US" dirty="0"/>
              <a:t>Expand the identity of a society and </a:t>
            </a:r>
            <a:r>
              <a:rPr lang="en-US" dirty="0" smtClean="0"/>
              <a:t>culture</a:t>
            </a:r>
          </a:p>
          <a:p>
            <a:r>
              <a:rPr lang="en-US" dirty="0"/>
              <a:t>Provide tools for </a:t>
            </a:r>
            <a:r>
              <a:rPr lang="en-US" dirty="0" smtClean="0"/>
              <a:t>self-realization</a:t>
            </a:r>
          </a:p>
          <a:p>
            <a:r>
              <a:rPr lang="en-US" dirty="0"/>
              <a:t>make society and people work </a:t>
            </a:r>
            <a:r>
              <a:rPr lang="en-US" dirty="0" smtClean="0"/>
              <a:t>better</a:t>
            </a:r>
          </a:p>
          <a:p>
            <a:r>
              <a:rPr lang="en-US" dirty="0"/>
              <a:t>Change human </a:t>
            </a:r>
            <a:r>
              <a:rPr lang="en-US" dirty="0" smtClean="0"/>
              <a:t>behavior</a:t>
            </a:r>
          </a:p>
          <a:p>
            <a:r>
              <a:rPr lang="en-US" dirty="0"/>
              <a:t>bring something positive to the common </a:t>
            </a:r>
            <a:r>
              <a:rPr lang="en-US" dirty="0" smtClean="0"/>
              <a:t>welfare</a:t>
            </a:r>
          </a:p>
          <a:p>
            <a:r>
              <a:rPr lang="en-US" dirty="0"/>
              <a:t>Provide personal </a:t>
            </a:r>
            <a:r>
              <a:rPr lang="en-US" dirty="0" smtClean="0"/>
              <a:t>satisfaction</a:t>
            </a:r>
          </a:p>
          <a:p>
            <a:r>
              <a:rPr lang="en-US" dirty="0"/>
              <a:t>Facilitate socialization</a:t>
            </a:r>
          </a:p>
        </p:txBody>
      </p:sp>
    </p:spTree>
    <p:extLst>
      <p:ext uri="{BB962C8B-B14F-4D97-AF65-F5344CB8AC3E}">
        <p14:creationId xmlns:p14="http://schemas.microsoft.com/office/powerpoint/2010/main" val="2985779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Aspects of values</a:t>
            </a:r>
            <a:endParaRPr lang="en-US" b="1" dirty="0"/>
          </a:p>
        </p:txBody>
      </p:sp>
      <p:sp>
        <p:nvSpPr>
          <p:cNvPr id="3" name="Content Placeholder 2"/>
          <p:cNvSpPr>
            <a:spLocks noGrp="1"/>
          </p:cNvSpPr>
          <p:nvPr>
            <p:ph idx="1"/>
          </p:nvPr>
        </p:nvSpPr>
        <p:spPr/>
        <p:txBody>
          <a:bodyPr>
            <a:normAutofit lnSpcReduction="10000"/>
          </a:bodyPr>
          <a:lstStyle/>
          <a:p>
            <a:r>
              <a:rPr lang="en-US" b="1" dirty="0"/>
              <a:t>Moral values</a:t>
            </a:r>
          </a:p>
          <a:p>
            <a:endParaRPr lang="en-US" dirty="0" smtClean="0"/>
          </a:p>
          <a:p>
            <a:r>
              <a:rPr lang="en-US" dirty="0" smtClean="0"/>
              <a:t>Moral </a:t>
            </a:r>
            <a:r>
              <a:rPr lang="en-US" dirty="0"/>
              <a:t>values ​​serve to make decisions that are framed within ethics. Morality tells us how to act in specific situations, and allows us to respond to the </a:t>
            </a:r>
            <a:r>
              <a:rPr lang="en-US" dirty="0" smtClean="0"/>
              <a:t>question "what </a:t>
            </a:r>
            <a:r>
              <a:rPr lang="en-US" dirty="0"/>
              <a:t>should we do</a:t>
            </a:r>
            <a:r>
              <a:rPr lang="en-US" dirty="0" smtClean="0"/>
              <a:t>?“ in </a:t>
            </a:r>
            <a:r>
              <a:rPr lang="en-US" dirty="0"/>
              <a:t>the face of each situation.</a:t>
            </a:r>
          </a:p>
          <a:p>
            <a:endParaRPr lang="en-US" dirty="0"/>
          </a:p>
          <a:p>
            <a:r>
              <a:rPr lang="en-US" dirty="0"/>
              <a:t>Moral values ​​seek the happiness </a:t>
            </a:r>
            <a:r>
              <a:rPr lang="en-US" dirty="0" smtClean="0"/>
              <a:t>and </a:t>
            </a:r>
            <a:r>
              <a:rPr lang="en-US" dirty="0"/>
              <a:t>self-realization through kindness, honesty and other human virtues, with preponderance of freedom directed by reason.</a:t>
            </a:r>
          </a:p>
        </p:txBody>
      </p:sp>
    </p:spTree>
    <p:extLst>
      <p:ext uri="{BB962C8B-B14F-4D97-AF65-F5344CB8AC3E}">
        <p14:creationId xmlns:p14="http://schemas.microsoft.com/office/powerpoint/2010/main" val="89865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a:t>Ethical values</a:t>
            </a:r>
          </a:p>
          <a:p>
            <a:r>
              <a:rPr lang="en-US" dirty="0"/>
              <a:t>Ethics takes actions in function of the moral beliefs of the individual. Basically they are the same moral values, but if you will, in a more pragmatic field.</a:t>
            </a:r>
          </a:p>
          <a:p>
            <a:endParaRPr lang="en-US" dirty="0"/>
          </a:p>
          <a:p>
            <a:r>
              <a:rPr lang="en-US" dirty="0"/>
              <a:t>Moral values ​​act in a more philosophical field, more internal of the person </a:t>
            </a:r>
            <a:r>
              <a:rPr lang="en-US" dirty="0" smtClean="0"/>
              <a:t>, </a:t>
            </a:r>
            <a:r>
              <a:rPr lang="en-US" dirty="0"/>
              <a:t>the decisions and actions taken as a result of their reflection, determine their ethical values.</a:t>
            </a:r>
          </a:p>
          <a:p>
            <a:endParaRPr lang="en-US" dirty="0"/>
          </a:p>
          <a:p>
            <a:r>
              <a:rPr lang="en-US" dirty="0" smtClean="0"/>
              <a:t> </a:t>
            </a:r>
            <a:r>
              <a:rPr lang="en-US" dirty="0"/>
              <a:t>A</a:t>
            </a:r>
            <a:r>
              <a:rPr lang="en-US" dirty="0" smtClean="0"/>
              <a:t>ll </a:t>
            </a:r>
            <a:r>
              <a:rPr lang="en-US" dirty="0"/>
              <a:t>universal, human or personal values ​​</a:t>
            </a:r>
            <a:r>
              <a:rPr lang="en-US" dirty="0" smtClean="0"/>
              <a:t>are ethical </a:t>
            </a:r>
            <a:r>
              <a:rPr lang="en-US" dirty="0"/>
              <a:t>values, since they have a strong moral burden.</a:t>
            </a:r>
          </a:p>
        </p:txBody>
      </p:sp>
    </p:spTree>
    <p:extLst>
      <p:ext uri="{BB962C8B-B14F-4D97-AF65-F5344CB8AC3E}">
        <p14:creationId xmlns:p14="http://schemas.microsoft.com/office/powerpoint/2010/main" val="81545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0"/>
            <a:ext cx="10515600" cy="5628323"/>
          </a:xfrm>
        </p:spPr>
        <p:txBody>
          <a:bodyPr>
            <a:normAutofit/>
          </a:bodyPr>
          <a:lstStyle/>
          <a:p>
            <a:r>
              <a:rPr lang="en-US" b="1" dirty="0"/>
              <a:t>Aesthetic values</a:t>
            </a:r>
          </a:p>
          <a:p>
            <a:r>
              <a:rPr lang="en-US" dirty="0"/>
              <a:t>They have the ultimate purpose of beauty, and to get it involved other aspects such as harmony and balance. It refers to physical properties that produce aesthetic enjoyment</a:t>
            </a:r>
            <a:r>
              <a:rPr lang="en-US" dirty="0" smtClean="0"/>
              <a:t>.</a:t>
            </a:r>
          </a:p>
          <a:p>
            <a:r>
              <a:rPr lang="en-US" b="1" dirty="0"/>
              <a:t>Spiritual and religious values</a:t>
            </a:r>
          </a:p>
          <a:p>
            <a:r>
              <a:rPr lang="en-US" dirty="0" smtClean="0"/>
              <a:t>beliefs </a:t>
            </a:r>
            <a:r>
              <a:rPr lang="en-US" dirty="0"/>
              <a:t>that are given by </a:t>
            </a:r>
            <a:r>
              <a:rPr lang="en-US" dirty="0" smtClean="0"/>
              <a:t>faith</a:t>
            </a:r>
            <a:endParaRPr lang="en-US" dirty="0"/>
          </a:p>
          <a:p>
            <a:r>
              <a:rPr lang="en-US" dirty="0" smtClean="0"/>
              <a:t>associated </a:t>
            </a:r>
            <a:r>
              <a:rPr lang="en-US" dirty="0"/>
              <a:t>with immaterial and intangible </a:t>
            </a:r>
            <a:r>
              <a:rPr lang="en-US" dirty="0" smtClean="0"/>
              <a:t>aspects </a:t>
            </a:r>
          </a:p>
          <a:p>
            <a:r>
              <a:rPr lang="en-US" dirty="0" smtClean="0"/>
              <a:t>govern </a:t>
            </a:r>
            <a:r>
              <a:rPr lang="en-US" dirty="0"/>
              <a:t>the behavior of the human being in the other aspects of his life. Here we find basically Faith and Holiness.</a:t>
            </a:r>
          </a:p>
        </p:txBody>
      </p:sp>
    </p:spTree>
    <p:extLst>
      <p:ext uri="{BB962C8B-B14F-4D97-AF65-F5344CB8AC3E}">
        <p14:creationId xmlns:p14="http://schemas.microsoft.com/office/powerpoint/2010/main" val="343079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4479"/>
            <a:ext cx="10515600" cy="4622483"/>
          </a:xfrm>
        </p:spPr>
        <p:txBody>
          <a:bodyPr>
            <a:normAutofit/>
          </a:bodyPr>
          <a:lstStyle/>
          <a:p>
            <a:endParaRPr lang="en-US" b="1" dirty="0" smtClean="0"/>
          </a:p>
          <a:p>
            <a:r>
              <a:rPr lang="en-US" b="1" dirty="0" smtClean="0"/>
              <a:t>Material </a:t>
            </a:r>
            <a:r>
              <a:rPr lang="en-US" b="1" dirty="0"/>
              <a:t>Values</a:t>
            </a:r>
          </a:p>
          <a:p>
            <a:r>
              <a:rPr lang="en-US" dirty="0" smtClean="0"/>
              <a:t>values </a:t>
            </a:r>
            <a:r>
              <a:rPr lang="en-US" dirty="0"/>
              <a:t>​​are related to material goods that cover basic needs such as clothing, food, health and leisure</a:t>
            </a:r>
            <a:r>
              <a:rPr lang="en-US" dirty="0" smtClean="0"/>
              <a:t>.</a:t>
            </a:r>
          </a:p>
          <a:p>
            <a:r>
              <a:rPr lang="en-US" b="1" dirty="0"/>
              <a:t>Economic values</a:t>
            </a:r>
          </a:p>
          <a:p>
            <a:r>
              <a:rPr lang="en-US" dirty="0" smtClean="0"/>
              <a:t>economic </a:t>
            </a:r>
            <a:r>
              <a:rPr lang="en-US" dirty="0"/>
              <a:t>value, </a:t>
            </a:r>
            <a:r>
              <a:rPr lang="en-US" dirty="0" smtClean="0"/>
              <a:t>usually </a:t>
            </a:r>
            <a:r>
              <a:rPr lang="en-US" dirty="0"/>
              <a:t>refers to the material, commercial or monetary value of some good or physical object.</a:t>
            </a:r>
          </a:p>
          <a:p>
            <a:endParaRPr lang="en-US" dirty="0"/>
          </a:p>
          <a:p>
            <a:endParaRPr lang="en-US" dirty="0"/>
          </a:p>
        </p:txBody>
      </p:sp>
    </p:spTree>
    <p:extLst>
      <p:ext uri="{BB962C8B-B14F-4D97-AF65-F5344CB8AC3E}">
        <p14:creationId xmlns:p14="http://schemas.microsoft.com/office/powerpoint/2010/main" val="2869911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Value and principle</a:t>
            </a:r>
            <a:endParaRPr lang="en-US" b="1" dirty="0"/>
          </a:p>
        </p:txBody>
      </p:sp>
      <p:sp>
        <p:nvSpPr>
          <p:cNvPr id="3" name="Content Placeholder 2"/>
          <p:cNvSpPr>
            <a:spLocks noGrp="1"/>
          </p:cNvSpPr>
          <p:nvPr>
            <p:ph idx="1"/>
          </p:nvPr>
        </p:nvSpPr>
        <p:spPr/>
        <p:txBody>
          <a:bodyPr>
            <a:normAutofit/>
          </a:bodyPr>
          <a:lstStyle/>
          <a:p>
            <a:r>
              <a:rPr lang="en-US" dirty="0"/>
              <a:t>Values are qualities or standards that govern the behavior of a person and principles are rules or beliefs that govern our actions. </a:t>
            </a:r>
            <a:endParaRPr lang="en-US" dirty="0" smtClean="0"/>
          </a:p>
          <a:p>
            <a:r>
              <a:rPr lang="en-US" dirty="0" smtClean="0"/>
              <a:t>difference </a:t>
            </a:r>
            <a:r>
              <a:rPr lang="en-US" dirty="0"/>
              <a:t>between values and principles is that principles are based on a person’s values. </a:t>
            </a:r>
            <a:endParaRPr lang="en-US" dirty="0" smtClean="0"/>
          </a:p>
          <a:p>
            <a:r>
              <a:rPr lang="en-US" dirty="0" smtClean="0"/>
              <a:t>values act </a:t>
            </a:r>
            <a:r>
              <a:rPr lang="en-US" dirty="0"/>
              <a:t>as the foundation for principles. </a:t>
            </a:r>
            <a:endParaRPr lang="en-US" dirty="0" smtClean="0"/>
          </a:p>
          <a:p>
            <a:r>
              <a:rPr lang="en-US" dirty="0" smtClean="0"/>
              <a:t>principles </a:t>
            </a:r>
            <a:r>
              <a:rPr lang="en-US" dirty="0"/>
              <a:t>are sometimes equivalent to rules, they can be quite stern and unyielding</a:t>
            </a:r>
            <a:r>
              <a:rPr lang="en-US" dirty="0" smtClean="0"/>
              <a:t>.</a:t>
            </a:r>
          </a:p>
          <a:p>
            <a:r>
              <a:rPr lang="en-US" dirty="0"/>
              <a:t>For example, if a person values nonviolence, he’ll never get into fights with others or behave aggressively. </a:t>
            </a:r>
          </a:p>
        </p:txBody>
      </p:sp>
    </p:spTree>
    <p:extLst>
      <p:ext uri="{BB962C8B-B14F-4D97-AF65-F5344CB8AC3E}">
        <p14:creationId xmlns:p14="http://schemas.microsoft.com/office/powerpoint/2010/main" val="3076795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Customs and traditions</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word </a:t>
            </a:r>
            <a:r>
              <a:rPr lang="en-US" b="1" dirty="0"/>
              <a:t>tradition</a:t>
            </a:r>
            <a:r>
              <a:rPr lang="en-US" dirty="0"/>
              <a:t> </a:t>
            </a:r>
            <a:r>
              <a:rPr lang="en-US" dirty="0" smtClean="0"/>
              <a:t>derives </a:t>
            </a:r>
            <a:r>
              <a:rPr lang="en-US" dirty="0"/>
              <a:t>from the Latin </a:t>
            </a:r>
            <a:r>
              <a:rPr lang="en-US" dirty="0" err="1"/>
              <a:t>tradere</a:t>
            </a:r>
            <a:r>
              <a:rPr lang="en-US" dirty="0"/>
              <a:t> literally meaning to transmit, to hand over, to give for safekeeping</a:t>
            </a:r>
            <a:r>
              <a:rPr lang="en-US" dirty="0" smtClean="0"/>
              <a:t>.</a:t>
            </a:r>
          </a:p>
          <a:p>
            <a:r>
              <a:rPr lang="en-US" dirty="0"/>
              <a:t>A tradition is a way of behaving, thinking or doing something that has been followed by people in a particular community, society, family, etc. for a long time.</a:t>
            </a:r>
            <a:endParaRPr lang="en-US" dirty="0" smtClean="0"/>
          </a:p>
          <a:p>
            <a:r>
              <a:rPr lang="en-US" dirty="0" smtClean="0"/>
              <a:t> Traditions may be </a:t>
            </a:r>
            <a:r>
              <a:rPr lang="en-US" dirty="0"/>
              <a:t>adapted to suit the needs of the day, and the changes can become accepted as a part of the ancient </a:t>
            </a:r>
            <a:r>
              <a:rPr lang="en-US" dirty="0" smtClean="0"/>
              <a:t>tradition. </a:t>
            </a:r>
          </a:p>
          <a:p>
            <a:r>
              <a:rPr lang="en-US" dirty="0" smtClean="0"/>
              <a:t>Tradition </a:t>
            </a:r>
            <a:r>
              <a:rPr lang="en-US" dirty="0"/>
              <a:t>changes slowly, with changes from one generation to the next being seen as </a:t>
            </a:r>
            <a:r>
              <a:rPr lang="en-US" dirty="0" smtClean="0"/>
              <a:t>significant.</a:t>
            </a:r>
            <a:endParaRPr lang="en-US" dirty="0"/>
          </a:p>
        </p:txBody>
      </p:sp>
    </p:spTree>
    <p:extLst>
      <p:ext uri="{BB962C8B-B14F-4D97-AF65-F5344CB8AC3E}">
        <p14:creationId xmlns:p14="http://schemas.microsoft.com/office/powerpoint/2010/main" val="343399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Common Human </a:t>
            </a:r>
            <a:r>
              <a:rPr lang="en-US" b="1" dirty="0"/>
              <a:t>values </a:t>
            </a:r>
            <a:br>
              <a:rPr lang="en-US" b="1" dirty="0"/>
            </a:br>
            <a:endParaRPr lang="en-US" b="1" dirty="0"/>
          </a:p>
        </p:txBody>
      </p:sp>
      <p:sp>
        <p:nvSpPr>
          <p:cNvPr id="3" name="Content Placeholder 2"/>
          <p:cNvSpPr>
            <a:spLocks noGrp="1"/>
          </p:cNvSpPr>
          <p:nvPr>
            <p:ph idx="1"/>
          </p:nvPr>
        </p:nvSpPr>
        <p:spPr/>
        <p:txBody>
          <a:bodyPr/>
          <a:lstStyle/>
          <a:p>
            <a:endParaRPr lang="en-US" dirty="0" smtClean="0"/>
          </a:p>
          <a:p>
            <a:r>
              <a:rPr lang="en-US" dirty="0" smtClean="0"/>
              <a:t>Brotherhood</a:t>
            </a:r>
            <a:r>
              <a:rPr lang="en-US" dirty="0"/>
              <a:t>, friendship, empathy, compassion, and love.</a:t>
            </a:r>
          </a:p>
          <a:p>
            <a:r>
              <a:rPr lang="en-US" dirty="0"/>
              <a:t>Openness, listening, welcoming, acceptance, recognition, and appreciation.</a:t>
            </a:r>
          </a:p>
          <a:p>
            <a:r>
              <a:rPr lang="en-US" dirty="0"/>
              <a:t>Honesty, fairness, loyalty, sharing, and solidarity.</a:t>
            </a:r>
          </a:p>
          <a:p>
            <a:r>
              <a:rPr lang="en-US" dirty="0"/>
              <a:t>Civility, respect, </a:t>
            </a:r>
            <a:r>
              <a:rPr lang="en-US" dirty="0" smtClean="0"/>
              <a:t>and </a:t>
            </a:r>
            <a:r>
              <a:rPr lang="en-US" dirty="0"/>
              <a:t>consideration.</a:t>
            </a:r>
          </a:p>
        </p:txBody>
      </p:sp>
    </p:spTree>
    <p:extLst>
      <p:ext uri="{BB962C8B-B14F-4D97-AF65-F5344CB8AC3E}">
        <p14:creationId xmlns:p14="http://schemas.microsoft.com/office/powerpoint/2010/main" val="575691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7829"/>
            <a:ext cx="10515600" cy="5589134"/>
          </a:xfrm>
        </p:spPr>
        <p:txBody>
          <a:bodyPr/>
          <a:lstStyle/>
          <a:p>
            <a:r>
              <a:rPr lang="en-US" dirty="0"/>
              <a:t>A custom is a usage or practice common to many or a particular place or group of people. </a:t>
            </a:r>
            <a:endParaRPr lang="en-US" dirty="0" smtClean="0"/>
          </a:p>
          <a:p>
            <a:r>
              <a:rPr lang="en-US" dirty="0"/>
              <a:t>T</a:t>
            </a:r>
            <a:r>
              <a:rPr lang="en-US" dirty="0" smtClean="0"/>
              <a:t>he </a:t>
            </a:r>
            <a:r>
              <a:rPr lang="en-US" dirty="0"/>
              <a:t>commonly accepted way of behaving or doing something in a particular society, place or time</a:t>
            </a:r>
            <a:r>
              <a:rPr lang="en-US" dirty="0" smtClean="0"/>
              <a:t>.</a:t>
            </a:r>
          </a:p>
          <a:p>
            <a:r>
              <a:rPr lang="en-US" b="1" dirty="0" smtClean="0"/>
              <a:t>EXAMPLE</a:t>
            </a:r>
          </a:p>
          <a:p>
            <a:endParaRPr lang="en-US" dirty="0" smtClean="0"/>
          </a:p>
          <a:p>
            <a:r>
              <a:rPr lang="en-US" dirty="0"/>
              <a:t>In some countries you take your shoes off before entering the house.</a:t>
            </a:r>
          </a:p>
          <a:p>
            <a:r>
              <a:rPr lang="en-US" dirty="0"/>
              <a:t>In some places they sit on the floor and eat.</a:t>
            </a:r>
          </a:p>
        </p:txBody>
      </p:sp>
    </p:spTree>
    <p:extLst>
      <p:ext uri="{BB962C8B-B14F-4D97-AF65-F5344CB8AC3E}">
        <p14:creationId xmlns:p14="http://schemas.microsoft.com/office/powerpoint/2010/main" val="177792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ce Between Custom and Tradition - infograph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2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86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a:t>
            </a:r>
            <a:r>
              <a:rPr lang="en-US" dirty="0"/>
              <a:t>between Customs and </a:t>
            </a:r>
            <a:r>
              <a:rPr lang="en-US" dirty="0" smtClean="0"/>
              <a:t>Traditions</a:t>
            </a:r>
            <a:endParaRPr lang="en-US" dirty="0"/>
          </a:p>
        </p:txBody>
      </p:sp>
      <p:sp>
        <p:nvSpPr>
          <p:cNvPr id="3" name="Content Placeholder 2"/>
          <p:cNvSpPr>
            <a:spLocks noGrp="1"/>
          </p:cNvSpPr>
          <p:nvPr>
            <p:ph idx="1"/>
          </p:nvPr>
        </p:nvSpPr>
        <p:spPr>
          <a:xfrm>
            <a:off x="1008017" y="1690688"/>
            <a:ext cx="10515600" cy="4351338"/>
          </a:xfrm>
        </p:spPr>
        <p:txBody>
          <a:bodyPr>
            <a:normAutofit/>
          </a:bodyPr>
          <a:lstStyle/>
          <a:p>
            <a:r>
              <a:rPr lang="en-US" dirty="0"/>
              <a:t>D</a:t>
            </a:r>
            <a:r>
              <a:rPr lang="en-US" dirty="0" smtClean="0"/>
              <a:t>ifference </a:t>
            </a:r>
            <a:r>
              <a:rPr lang="en-US" dirty="0"/>
              <a:t>between a custom and a tradition seems to be the length of time and observance by a larger section of the society.</a:t>
            </a:r>
          </a:p>
          <a:p>
            <a:endParaRPr lang="en-US" dirty="0"/>
          </a:p>
          <a:p>
            <a:r>
              <a:rPr lang="en-US" dirty="0" smtClean="0"/>
              <a:t> </a:t>
            </a:r>
            <a:r>
              <a:rPr lang="en-US" dirty="0"/>
              <a:t>A tradition is a practice that has been passed down over generations and observed by most people of a society or culture while custom could be short lived and even observed at a family or individual level.</a:t>
            </a:r>
          </a:p>
          <a:p>
            <a:endParaRPr lang="en-US" dirty="0"/>
          </a:p>
          <a:p>
            <a:r>
              <a:rPr lang="en-US" dirty="0"/>
              <a:t>A</a:t>
            </a:r>
            <a:r>
              <a:rPr lang="en-US" dirty="0" smtClean="0"/>
              <a:t>ll </a:t>
            </a:r>
            <a:r>
              <a:rPr lang="en-US" dirty="0"/>
              <a:t>traditions could qualify as customs, not all customs can be referred to as traditions. </a:t>
            </a:r>
          </a:p>
          <a:p>
            <a:endParaRPr lang="en-US" dirty="0"/>
          </a:p>
        </p:txBody>
      </p:sp>
    </p:spTree>
    <p:extLst>
      <p:ext uri="{BB962C8B-B14F-4D97-AF65-F5344CB8AC3E}">
        <p14:creationId xmlns:p14="http://schemas.microsoft.com/office/powerpoint/2010/main" val="413797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LAWS AND RULES</a:t>
            </a:r>
            <a:endParaRPr lang="en-US" dirty="0"/>
          </a:p>
        </p:txBody>
      </p:sp>
      <p:sp>
        <p:nvSpPr>
          <p:cNvPr id="3" name="Content Placeholder 2"/>
          <p:cNvSpPr>
            <a:spLocks noGrp="1"/>
          </p:cNvSpPr>
          <p:nvPr>
            <p:ph idx="1"/>
          </p:nvPr>
        </p:nvSpPr>
        <p:spPr/>
        <p:txBody>
          <a:bodyPr/>
          <a:lstStyle/>
          <a:p>
            <a:endParaRPr lang="en-US" dirty="0" smtClean="0"/>
          </a:p>
          <a:p>
            <a:r>
              <a:rPr lang="en-US" dirty="0" smtClean="0"/>
              <a:t>For </a:t>
            </a:r>
            <a:r>
              <a:rPr lang="en-US" dirty="0"/>
              <a:t>people to live together in this world in harmony, there must be certain rules and laws to regulate and justify proper </a:t>
            </a:r>
            <a:r>
              <a:rPr lang="en-US" dirty="0" smtClean="0"/>
              <a:t>behavior </a:t>
            </a:r>
            <a:r>
              <a:rPr lang="en-US" dirty="0"/>
              <a:t>and functioning</a:t>
            </a:r>
            <a:r>
              <a:rPr lang="en-US" dirty="0" smtClean="0"/>
              <a:t>.</a:t>
            </a:r>
          </a:p>
          <a:p>
            <a:r>
              <a:rPr lang="en-US" dirty="0"/>
              <a:t>A rule is a set of guidelines to regulate a practice or procedure of any activity.	</a:t>
            </a:r>
            <a:endParaRPr lang="en-US" dirty="0" smtClean="0"/>
          </a:p>
          <a:p>
            <a:r>
              <a:rPr lang="en-US" dirty="0" smtClean="0"/>
              <a:t>A </a:t>
            </a:r>
            <a:r>
              <a:rPr lang="en-US" dirty="0"/>
              <a:t>law is a system of rules that help govern the members or citizens of a country or </a:t>
            </a:r>
            <a:r>
              <a:rPr lang="en-US" dirty="0" smtClean="0"/>
              <a:t>community.</a:t>
            </a:r>
          </a:p>
          <a:p>
            <a:endParaRPr lang="en-US" dirty="0"/>
          </a:p>
        </p:txBody>
      </p:sp>
    </p:spTree>
    <p:extLst>
      <p:ext uri="{BB962C8B-B14F-4D97-AF65-F5344CB8AC3E}">
        <p14:creationId xmlns:p14="http://schemas.microsoft.com/office/powerpoint/2010/main" val="207484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4766"/>
            <a:ext cx="10515600" cy="5602197"/>
          </a:xfrm>
        </p:spPr>
        <p:txBody>
          <a:bodyPr/>
          <a:lstStyle/>
          <a:p>
            <a:r>
              <a:rPr lang="en-US" dirty="0"/>
              <a:t>Rules are applicable for any kind of society, institution, association or any activity.	</a:t>
            </a:r>
            <a:endParaRPr lang="en-US" dirty="0" smtClean="0"/>
          </a:p>
          <a:p>
            <a:r>
              <a:rPr lang="en-US" dirty="0" smtClean="0"/>
              <a:t>Laws </a:t>
            </a:r>
            <a:r>
              <a:rPr lang="en-US" dirty="0"/>
              <a:t>are generally applicable for an entire country or community</a:t>
            </a:r>
            <a:r>
              <a:rPr lang="en-US" dirty="0" smtClean="0"/>
              <a:t>.</a:t>
            </a:r>
          </a:p>
          <a:p>
            <a:r>
              <a:rPr lang="en-US" dirty="0"/>
              <a:t>Rules can be made by a secretary of the association, headmistress of an educational institution, etc.	</a:t>
            </a:r>
            <a:endParaRPr lang="en-US" dirty="0" smtClean="0"/>
          </a:p>
          <a:p>
            <a:r>
              <a:rPr lang="en-US" dirty="0" smtClean="0"/>
              <a:t>Laws </a:t>
            </a:r>
            <a:r>
              <a:rPr lang="en-US" dirty="0"/>
              <a:t>can be made only by the Legislature of India (or any other legislative body in their respective country</a:t>
            </a:r>
            <a:r>
              <a:rPr lang="en-US" dirty="0" smtClean="0"/>
              <a:t>)</a:t>
            </a:r>
          </a:p>
          <a:p>
            <a:r>
              <a:rPr lang="en-US" dirty="0"/>
              <a:t>Not following the rules can often lead to mild consequences such as the payment of an amount as fine, suspension, etc.	</a:t>
            </a:r>
            <a:endParaRPr lang="en-US" dirty="0" smtClean="0"/>
          </a:p>
          <a:p>
            <a:r>
              <a:rPr lang="en-US" dirty="0" smtClean="0"/>
              <a:t>Not </a:t>
            </a:r>
            <a:r>
              <a:rPr lang="en-US" dirty="0"/>
              <a:t>adhering to laws can lead to strict and severe consequences such as imprisonment.</a:t>
            </a:r>
          </a:p>
          <a:p>
            <a:endParaRPr lang="en-US" dirty="0"/>
          </a:p>
        </p:txBody>
      </p:sp>
    </p:spTree>
    <p:extLst>
      <p:ext uri="{BB962C8B-B14F-4D97-AF65-F5344CB8AC3E}">
        <p14:creationId xmlns:p14="http://schemas.microsoft.com/office/powerpoint/2010/main" val="3232282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Examples</a:t>
            </a:r>
            <a:endParaRPr lang="en-US" dirty="0"/>
          </a:p>
        </p:txBody>
      </p:sp>
      <p:sp>
        <p:nvSpPr>
          <p:cNvPr id="3" name="Content Placeholder 2"/>
          <p:cNvSpPr>
            <a:spLocks noGrp="1"/>
          </p:cNvSpPr>
          <p:nvPr>
            <p:ph idx="1"/>
          </p:nvPr>
        </p:nvSpPr>
        <p:spPr/>
        <p:txBody>
          <a:bodyPr>
            <a:normAutofit lnSpcReduction="10000"/>
          </a:bodyPr>
          <a:lstStyle/>
          <a:p>
            <a:r>
              <a:rPr lang="en-US" b="1" dirty="0"/>
              <a:t>Certain rules </a:t>
            </a:r>
            <a:r>
              <a:rPr lang="en-US" dirty="0"/>
              <a:t>that are frequently found in academic institutions are: –</a:t>
            </a:r>
          </a:p>
          <a:p>
            <a:endParaRPr lang="en-US" dirty="0"/>
          </a:p>
          <a:p>
            <a:r>
              <a:rPr lang="en-US" dirty="0"/>
              <a:t>Mobile phones or any other electronic gadgets are not allowed.</a:t>
            </a:r>
          </a:p>
          <a:p>
            <a:r>
              <a:rPr lang="en-US" dirty="0"/>
              <a:t>Students are expected to follow the decorum of the institution.</a:t>
            </a:r>
          </a:p>
          <a:p>
            <a:r>
              <a:rPr lang="en-US" dirty="0"/>
              <a:t>Wear uniform </a:t>
            </a:r>
            <a:r>
              <a:rPr lang="en-US" dirty="0" smtClean="0"/>
              <a:t>daily</a:t>
            </a:r>
          </a:p>
          <a:p>
            <a:r>
              <a:rPr lang="en-US" b="1" dirty="0" smtClean="0"/>
              <a:t>laws</a:t>
            </a:r>
          </a:p>
          <a:p>
            <a:r>
              <a:rPr lang="en-US" dirty="0"/>
              <a:t>. Marriage laws</a:t>
            </a:r>
          </a:p>
          <a:p>
            <a:r>
              <a:rPr lang="en-US" dirty="0"/>
              <a:t>Citizenship laws</a:t>
            </a:r>
          </a:p>
          <a:p>
            <a:r>
              <a:rPr lang="en-US" dirty="0"/>
              <a:t>Land laws</a:t>
            </a:r>
          </a:p>
        </p:txBody>
      </p:sp>
    </p:spTree>
    <p:extLst>
      <p:ext uri="{BB962C8B-B14F-4D97-AF65-F5344CB8AC3E}">
        <p14:creationId xmlns:p14="http://schemas.microsoft.com/office/powerpoint/2010/main" val="2179058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7"/>
            <a:ext cx="10515600" cy="1325563"/>
          </a:xfrm>
        </p:spPr>
        <p:txBody>
          <a:bodyPr/>
          <a:lstStyle/>
          <a:p>
            <a:r>
              <a:rPr lang="en-US" b="1" dirty="0" smtClean="0"/>
              <a:t>                      SOURCES OF VALUES   </a:t>
            </a:r>
            <a:endParaRPr lang="en-US" b="1" dirty="0"/>
          </a:p>
        </p:txBody>
      </p:sp>
      <p:sp>
        <p:nvSpPr>
          <p:cNvPr id="3" name="Content Placeholder 2"/>
          <p:cNvSpPr>
            <a:spLocks noGrp="1"/>
          </p:cNvSpPr>
          <p:nvPr>
            <p:ph idx="1"/>
          </p:nvPr>
        </p:nvSpPr>
        <p:spPr/>
        <p:txBody>
          <a:bodyPr/>
          <a:lstStyle/>
          <a:p>
            <a:r>
              <a:rPr lang="en-US" dirty="0"/>
              <a:t>A significant portion of the values we hold is established in our early years from parents, teachers, friends, and others</a:t>
            </a:r>
            <a:r>
              <a:rPr lang="en-US" dirty="0" smtClean="0"/>
              <a:t>.</a:t>
            </a:r>
          </a:p>
          <a:p>
            <a:r>
              <a:rPr lang="en-US" b="1" dirty="0"/>
              <a:t>Family:</a:t>
            </a:r>
            <a:r>
              <a:rPr lang="en-US" dirty="0"/>
              <a:t> Family is a great source of values. A child </a:t>
            </a:r>
            <a:r>
              <a:rPr lang="en-US" dirty="0" smtClean="0"/>
              <a:t>learn  </a:t>
            </a:r>
            <a:r>
              <a:rPr lang="en-US" dirty="0"/>
              <a:t>first value from his family.</a:t>
            </a:r>
          </a:p>
          <a:p>
            <a:r>
              <a:rPr lang="en-US" b="1" dirty="0"/>
              <a:t>Friends &amp; peers</a:t>
            </a:r>
            <a:r>
              <a:rPr lang="en-US" dirty="0"/>
              <a:t>: Friends and peers play a vital role in achieving values.</a:t>
            </a:r>
          </a:p>
          <a:p>
            <a:r>
              <a:rPr lang="en-US" b="1" dirty="0"/>
              <a:t>Community or society</a:t>
            </a:r>
            <a:r>
              <a:rPr lang="en-US" dirty="0"/>
              <a:t>: As a part of society, a person </a:t>
            </a:r>
            <a:r>
              <a:rPr lang="en-US" dirty="0" smtClean="0"/>
              <a:t>learn  </a:t>
            </a:r>
            <a:r>
              <a:rPr lang="en-US" dirty="0"/>
              <a:t>values from society or different groups of society.</a:t>
            </a:r>
          </a:p>
        </p:txBody>
      </p:sp>
    </p:spTree>
    <p:extLst>
      <p:ext uri="{BB962C8B-B14F-4D97-AF65-F5344CB8AC3E}">
        <p14:creationId xmlns:p14="http://schemas.microsoft.com/office/powerpoint/2010/main" val="4214601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lstStyle/>
          <a:p>
            <a:r>
              <a:rPr lang="en-US" b="1" dirty="0"/>
              <a:t>School:</a:t>
            </a:r>
            <a:r>
              <a:rPr lang="en-US" dirty="0"/>
              <a:t> As a learner, school and teachers also play a very important role in introducing values.</a:t>
            </a:r>
          </a:p>
          <a:p>
            <a:r>
              <a:rPr lang="en-US" b="1" dirty="0"/>
              <a:t>Media</a:t>
            </a:r>
            <a:r>
              <a:rPr lang="en-US" dirty="0"/>
              <a:t>: Media such as – Print media, Electronic media also play the role of increasing values in the mind of people.</a:t>
            </a:r>
          </a:p>
          <a:p>
            <a:r>
              <a:rPr lang="en-US" b="1" dirty="0"/>
              <a:t>Relatives</a:t>
            </a:r>
            <a:r>
              <a:rPr lang="en-US" dirty="0"/>
              <a:t>: Relative also helps to create values in the minds of people.</a:t>
            </a:r>
          </a:p>
          <a:p>
            <a:r>
              <a:rPr lang="en-US" b="1" dirty="0"/>
              <a:t>Organization</a:t>
            </a:r>
            <a:r>
              <a:rPr lang="en-US" dirty="0"/>
              <a:t>: Different organizations and institutions also play a vital role in creating value</a:t>
            </a:r>
            <a:r>
              <a:rPr lang="en-US" dirty="0" smtClean="0"/>
              <a:t>.</a:t>
            </a:r>
          </a:p>
          <a:p>
            <a:r>
              <a:rPr lang="en-US" dirty="0"/>
              <a:t>Religion.</a:t>
            </a:r>
          </a:p>
          <a:p>
            <a:r>
              <a:rPr lang="en-US" dirty="0"/>
              <a:t>History.</a:t>
            </a:r>
          </a:p>
          <a:p>
            <a:r>
              <a:rPr lang="en-US" dirty="0"/>
              <a:t>Books.</a:t>
            </a:r>
          </a:p>
          <a:p>
            <a:r>
              <a:rPr lang="en-US" dirty="0"/>
              <a:t>Others.</a:t>
            </a:r>
          </a:p>
        </p:txBody>
      </p:sp>
    </p:spTree>
    <p:extLst>
      <p:ext uri="{BB962C8B-B14F-4D97-AF65-F5344CB8AC3E}">
        <p14:creationId xmlns:p14="http://schemas.microsoft.com/office/powerpoint/2010/main" val="2471693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implications of values</a:t>
            </a:r>
            <a:endParaRPr lang="en-US" dirty="0"/>
          </a:p>
        </p:txBody>
      </p:sp>
      <p:sp>
        <p:nvSpPr>
          <p:cNvPr id="3" name="Content Placeholder 2"/>
          <p:cNvSpPr>
            <a:spLocks noGrp="1"/>
          </p:cNvSpPr>
          <p:nvPr>
            <p:ph idx="1"/>
          </p:nvPr>
        </p:nvSpPr>
        <p:spPr/>
        <p:txBody>
          <a:bodyPr>
            <a:normAutofit lnSpcReduction="10000"/>
          </a:bodyPr>
          <a:lstStyle/>
          <a:p>
            <a:r>
              <a:rPr lang="en-US" dirty="0" smtClean="0"/>
              <a:t>Helps </a:t>
            </a:r>
            <a:r>
              <a:rPr lang="en-US" dirty="0"/>
              <a:t>the students to become more and more responsible and sensible</a:t>
            </a:r>
            <a:r>
              <a:rPr lang="en-US" dirty="0" smtClean="0"/>
              <a:t>.</a:t>
            </a:r>
          </a:p>
          <a:p>
            <a:r>
              <a:rPr lang="en-US" dirty="0" smtClean="0"/>
              <a:t> Helps </a:t>
            </a:r>
            <a:r>
              <a:rPr lang="en-US" dirty="0"/>
              <a:t>them to understand the perspective of life in a better way and lead a successful life as a responsible citizen. </a:t>
            </a:r>
            <a:endParaRPr lang="en-US" dirty="0" smtClean="0"/>
          </a:p>
          <a:p>
            <a:r>
              <a:rPr lang="en-US" dirty="0"/>
              <a:t>H</a:t>
            </a:r>
            <a:r>
              <a:rPr lang="en-US" dirty="0" smtClean="0"/>
              <a:t>elps </a:t>
            </a:r>
            <a:r>
              <a:rPr lang="en-US" dirty="0"/>
              <a:t>students to develop a strong relationship with family and friends</a:t>
            </a:r>
            <a:r>
              <a:rPr lang="en-US" dirty="0" smtClean="0"/>
              <a:t>.</a:t>
            </a:r>
          </a:p>
          <a:p>
            <a:r>
              <a:rPr lang="en-US" dirty="0" smtClean="0"/>
              <a:t>Development </a:t>
            </a:r>
            <a:r>
              <a:rPr lang="en-US" dirty="0"/>
              <a:t>of children's personality in its physical, mental, emotional and spiritual aspects</a:t>
            </a:r>
            <a:r>
              <a:rPr lang="en-US" dirty="0" smtClean="0"/>
              <a:t>.</a:t>
            </a:r>
          </a:p>
          <a:p>
            <a:r>
              <a:rPr lang="en-US"/>
              <a:t>Values education can show which morals are "bad" morals and which are "good".</a:t>
            </a:r>
            <a:endParaRPr lang="en-US" dirty="0"/>
          </a:p>
        </p:txBody>
      </p:sp>
    </p:spTree>
    <p:extLst>
      <p:ext uri="{BB962C8B-B14F-4D97-AF65-F5344CB8AC3E}">
        <p14:creationId xmlns:p14="http://schemas.microsoft.com/office/powerpoint/2010/main" val="2254124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Value </a:t>
            </a:r>
            <a:r>
              <a:rPr lang="en-US" dirty="0"/>
              <a:t>conflict </a:t>
            </a:r>
          </a:p>
        </p:txBody>
      </p:sp>
      <p:sp>
        <p:nvSpPr>
          <p:cNvPr id="3" name="Content Placeholder 2"/>
          <p:cNvSpPr>
            <a:spLocks noGrp="1"/>
          </p:cNvSpPr>
          <p:nvPr>
            <p:ph idx="1"/>
          </p:nvPr>
        </p:nvSpPr>
        <p:spPr/>
        <p:txBody>
          <a:bodyPr/>
          <a:lstStyle/>
          <a:p>
            <a:r>
              <a:rPr lang="en-US" dirty="0"/>
              <a:t> </a:t>
            </a:r>
            <a:r>
              <a:rPr lang="en-US" dirty="0" smtClean="0"/>
              <a:t>Value </a:t>
            </a:r>
            <a:r>
              <a:rPr lang="en-US" dirty="0"/>
              <a:t>conflict occurs when individuals or groups of people hold strong personal beliefs that are in disagreement within themselves or in disagreement with the institution’s/ organization’s values. These may include religious differences, cultural differences or differences in upbringing</a:t>
            </a:r>
            <a:r>
              <a:rPr lang="en-US" dirty="0" smtClean="0"/>
              <a:t>.</a:t>
            </a:r>
          </a:p>
          <a:p>
            <a:r>
              <a:rPr lang="en-US" dirty="0"/>
              <a:t>Examples of value conflict in the workplace can include employees who want to spend more time at home with family than in the office or employees who disagree on appropriate methods through which to complete a shared task.</a:t>
            </a:r>
          </a:p>
        </p:txBody>
      </p:sp>
    </p:spTree>
    <p:extLst>
      <p:ext uri="{BB962C8B-B14F-4D97-AF65-F5344CB8AC3E}">
        <p14:creationId xmlns:p14="http://schemas.microsoft.com/office/powerpoint/2010/main" val="62697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Types of value</a:t>
            </a:r>
            <a:r>
              <a:rPr lang="en-US" b="1" dirty="0"/>
              <a:t/>
            </a:r>
            <a:br>
              <a:rPr lang="en-US" b="1" dirty="0"/>
            </a:br>
            <a:endParaRPr lang="en-US" b="1" dirty="0"/>
          </a:p>
        </p:txBody>
      </p:sp>
      <p:sp>
        <p:nvSpPr>
          <p:cNvPr id="3" name="Content Placeholder 2"/>
          <p:cNvSpPr>
            <a:spLocks noGrp="1"/>
          </p:cNvSpPr>
          <p:nvPr>
            <p:ph idx="1"/>
          </p:nvPr>
        </p:nvSpPr>
        <p:spPr/>
        <p:txBody>
          <a:bodyPr/>
          <a:lstStyle/>
          <a:p>
            <a:r>
              <a:rPr lang="en-US" b="1" dirty="0"/>
              <a:t>I</a:t>
            </a:r>
            <a:r>
              <a:rPr lang="en-US" b="1" dirty="0" smtClean="0"/>
              <a:t>ntrinsic </a:t>
            </a:r>
            <a:r>
              <a:rPr lang="en-US" b="1" dirty="0"/>
              <a:t>value </a:t>
            </a:r>
            <a:r>
              <a:rPr lang="en-US" dirty="0"/>
              <a:t>is a value that one has of itself, independently of other things, including its context. </a:t>
            </a:r>
            <a:endParaRPr lang="en-US" dirty="0" smtClean="0"/>
          </a:p>
          <a:p>
            <a:r>
              <a:rPr lang="en-US" b="1" dirty="0"/>
              <a:t>E</a:t>
            </a:r>
            <a:r>
              <a:rPr lang="en-US" b="1" dirty="0" smtClean="0"/>
              <a:t>xtrinsic </a:t>
            </a:r>
            <a:r>
              <a:rPr lang="en-US" b="1" dirty="0"/>
              <a:t>value </a:t>
            </a:r>
            <a:r>
              <a:rPr lang="en-US" dirty="0"/>
              <a:t>is a property that depends on a thing’s relationship with other things. Extrinsic value is the value, which depends on how much it generates intrinsic value</a:t>
            </a:r>
            <a:r>
              <a:rPr lang="en-US" dirty="0" smtClean="0"/>
              <a:t>.</a:t>
            </a:r>
          </a:p>
          <a:p>
            <a:endParaRPr lang="en-US" dirty="0" smtClean="0"/>
          </a:p>
          <a:p>
            <a:r>
              <a:rPr lang="en-US" b="1" dirty="0"/>
              <a:t>Personal values</a:t>
            </a:r>
            <a:r>
              <a:rPr lang="en-US" dirty="0"/>
              <a:t>: values which are related with the development of human personality or individual norms of recognition and protection of the human personality such as honesty, loyalty, veracity and </a:t>
            </a:r>
            <a:r>
              <a:rPr lang="en-US" dirty="0" smtClean="0"/>
              <a:t>honor.</a:t>
            </a:r>
            <a:endParaRPr lang="en-US" dirty="0"/>
          </a:p>
        </p:txBody>
      </p:sp>
    </p:spTree>
    <p:extLst>
      <p:ext uri="{BB962C8B-B14F-4D97-AF65-F5344CB8AC3E}">
        <p14:creationId xmlns:p14="http://schemas.microsoft.com/office/powerpoint/2010/main" val="3175675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1074" y="457200"/>
            <a:ext cx="11142617" cy="6152606"/>
          </a:xfrm>
          <a:prstGeom prst="rect">
            <a:avLst/>
          </a:prstGeom>
        </p:spPr>
      </p:pic>
    </p:spTree>
    <p:extLst>
      <p:ext uri="{BB962C8B-B14F-4D97-AF65-F5344CB8AC3E}">
        <p14:creationId xmlns:p14="http://schemas.microsoft.com/office/powerpoint/2010/main" val="1930281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61704" y="548640"/>
            <a:ext cx="11207930" cy="5930537"/>
          </a:xfrm>
          <a:prstGeom prst="rect">
            <a:avLst/>
          </a:prstGeom>
        </p:spPr>
      </p:pic>
    </p:spTree>
    <p:extLst>
      <p:ext uri="{BB962C8B-B14F-4D97-AF65-F5344CB8AC3E}">
        <p14:creationId xmlns:p14="http://schemas.microsoft.com/office/powerpoint/2010/main" val="3604004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5578" y="391886"/>
            <a:ext cx="11220994" cy="6061165"/>
          </a:xfrm>
          <a:prstGeom prst="rect">
            <a:avLst/>
          </a:prstGeom>
        </p:spPr>
      </p:pic>
    </p:spTree>
    <p:extLst>
      <p:ext uri="{BB962C8B-B14F-4D97-AF65-F5344CB8AC3E}">
        <p14:creationId xmlns:p14="http://schemas.microsoft.com/office/powerpoint/2010/main" val="3051222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4138" y="470262"/>
            <a:ext cx="11286308" cy="6021977"/>
          </a:xfrm>
          <a:prstGeom prst="rect">
            <a:avLst/>
          </a:prstGeom>
        </p:spPr>
      </p:pic>
    </p:spTree>
    <p:extLst>
      <p:ext uri="{BB962C8B-B14F-4D97-AF65-F5344CB8AC3E}">
        <p14:creationId xmlns:p14="http://schemas.microsoft.com/office/powerpoint/2010/main" val="3718451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18011" y="391886"/>
            <a:ext cx="11364686" cy="6178731"/>
          </a:xfrm>
          <a:prstGeom prst="rect">
            <a:avLst/>
          </a:prstGeom>
        </p:spPr>
      </p:pic>
    </p:spTree>
    <p:extLst>
      <p:ext uri="{BB962C8B-B14F-4D97-AF65-F5344CB8AC3E}">
        <p14:creationId xmlns:p14="http://schemas.microsoft.com/office/powerpoint/2010/main" val="1037377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9634" y="418011"/>
            <a:ext cx="11469189" cy="6113418"/>
          </a:xfrm>
          <a:prstGeom prst="rect">
            <a:avLst/>
          </a:prstGeom>
        </p:spPr>
      </p:pic>
    </p:spTree>
    <p:extLst>
      <p:ext uri="{BB962C8B-B14F-4D97-AF65-F5344CB8AC3E}">
        <p14:creationId xmlns:p14="http://schemas.microsoft.com/office/powerpoint/2010/main" val="3248811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00B050"/>
                </a:solidFill>
              </a:rPr>
              <a:t>Conflict </a:t>
            </a:r>
            <a:r>
              <a:rPr lang="en-US" dirty="0">
                <a:solidFill>
                  <a:srgbClr val="00B050"/>
                </a:solidFill>
              </a:rPr>
              <a:t>resolution </a:t>
            </a:r>
          </a:p>
        </p:txBody>
      </p:sp>
      <p:sp>
        <p:nvSpPr>
          <p:cNvPr id="3" name="Content Placeholder 2"/>
          <p:cNvSpPr>
            <a:spLocks noGrp="1"/>
          </p:cNvSpPr>
          <p:nvPr>
            <p:ph idx="1"/>
          </p:nvPr>
        </p:nvSpPr>
        <p:spPr/>
        <p:txBody>
          <a:bodyPr/>
          <a:lstStyle/>
          <a:p>
            <a:endParaRPr lang="en-US" dirty="0" smtClean="0"/>
          </a:p>
          <a:p>
            <a:r>
              <a:rPr lang="en-US" dirty="0" smtClean="0"/>
              <a:t>Conflict </a:t>
            </a:r>
            <a:r>
              <a:rPr lang="en-US" dirty="0"/>
              <a:t>resolution is a way for two or more parties to find a peaceful solution to a disagreement among them. The disagreement may be personal, financial, political, or emotional. When a dispute arises, often the best course of action is negotiation to resolve the disagreement</a:t>
            </a:r>
          </a:p>
          <a:p>
            <a:endParaRPr lang="en-US" dirty="0"/>
          </a:p>
        </p:txBody>
      </p:sp>
    </p:spTree>
    <p:extLst>
      <p:ext uri="{BB962C8B-B14F-4D97-AF65-F5344CB8AC3E}">
        <p14:creationId xmlns:p14="http://schemas.microsoft.com/office/powerpoint/2010/main" val="3237290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83772" y="561703"/>
            <a:ext cx="10724606" cy="5878286"/>
          </a:xfrm>
          <a:prstGeom prst="rect">
            <a:avLst/>
          </a:prstGeom>
        </p:spPr>
      </p:pic>
    </p:spTree>
    <p:extLst>
      <p:ext uri="{BB962C8B-B14F-4D97-AF65-F5344CB8AC3E}">
        <p14:creationId xmlns:p14="http://schemas.microsoft.com/office/powerpoint/2010/main" val="3443624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of teaching values</a:t>
            </a:r>
            <a:endParaRPr lang="en-US" dirty="0"/>
          </a:p>
        </p:txBody>
      </p:sp>
      <p:sp>
        <p:nvSpPr>
          <p:cNvPr id="3" name="Content Placeholder 2"/>
          <p:cNvSpPr>
            <a:spLocks noGrp="1"/>
          </p:cNvSpPr>
          <p:nvPr>
            <p:ph idx="1"/>
          </p:nvPr>
        </p:nvSpPr>
        <p:spPr/>
        <p:txBody>
          <a:bodyPr>
            <a:normAutofit lnSpcReduction="10000"/>
          </a:bodyPr>
          <a:lstStyle/>
          <a:p>
            <a:r>
              <a:rPr lang="en-US" dirty="0"/>
              <a:t>The methodology for teaching values in education includes several methods.  One method is the ‘</a:t>
            </a:r>
            <a:r>
              <a:rPr lang="en-US" b="1" dirty="0"/>
              <a:t>Direct Method’.  </a:t>
            </a:r>
            <a:endParaRPr lang="en-US" b="1" dirty="0" smtClean="0"/>
          </a:p>
          <a:p>
            <a:r>
              <a:rPr lang="en-US" dirty="0" smtClean="0"/>
              <a:t>With </a:t>
            </a:r>
            <a:r>
              <a:rPr lang="en-US" dirty="0"/>
              <a:t>this method a values lesson plan is taught to children as part of a dedicated class in character development. </a:t>
            </a:r>
            <a:endParaRPr lang="en-US" dirty="0" smtClean="0"/>
          </a:p>
          <a:p>
            <a:r>
              <a:rPr lang="en-US" dirty="0" smtClean="0"/>
              <a:t>The </a:t>
            </a:r>
            <a:r>
              <a:rPr lang="en-US" dirty="0"/>
              <a:t>topics of Personal, Social and/or Health </a:t>
            </a:r>
            <a:r>
              <a:rPr lang="en-US" dirty="0" smtClean="0"/>
              <a:t>education</a:t>
            </a:r>
          </a:p>
          <a:p>
            <a:r>
              <a:rPr lang="en-US" b="1" dirty="0"/>
              <a:t>F</a:t>
            </a:r>
            <a:r>
              <a:rPr lang="en-US" b="1" dirty="0" smtClean="0"/>
              <a:t>ive </a:t>
            </a:r>
            <a:r>
              <a:rPr lang="en-US" b="1" dirty="0"/>
              <a:t>teaching methods </a:t>
            </a:r>
            <a:r>
              <a:rPr lang="en-US" dirty="0"/>
              <a:t>included within the ‘Direct Method</a:t>
            </a:r>
            <a:r>
              <a:rPr lang="en-US" dirty="0" smtClean="0"/>
              <a:t>’.</a:t>
            </a:r>
          </a:p>
          <a:p>
            <a:r>
              <a:rPr lang="en-US" dirty="0" smtClean="0"/>
              <a:t>1 ‘</a:t>
            </a:r>
            <a:r>
              <a:rPr lang="en-US" dirty="0"/>
              <a:t>Theme for the </a:t>
            </a:r>
            <a:r>
              <a:rPr lang="en-US" dirty="0" smtClean="0"/>
              <a:t>Week’- theme </a:t>
            </a:r>
            <a:r>
              <a:rPr lang="en-US" dirty="0"/>
              <a:t>is based on the value that is the focus for the week</a:t>
            </a:r>
            <a:r>
              <a:rPr lang="en-US" dirty="0" smtClean="0"/>
              <a:t>.</a:t>
            </a:r>
          </a:p>
          <a:p>
            <a:r>
              <a:rPr lang="en-US" dirty="0"/>
              <a:t> theme can be in the form of a quotation, short poem or universal prayer. </a:t>
            </a:r>
          </a:p>
        </p:txBody>
      </p:sp>
    </p:spTree>
    <p:extLst>
      <p:ext uri="{BB962C8B-B14F-4D97-AF65-F5344CB8AC3E}">
        <p14:creationId xmlns:p14="http://schemas.microsoft.com/office/powerpoint/2010/main" val="716606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3589"/>
            <a:ext cx="10515600" cy="5223374"/>
          </a:xfrm>
        </p:spPr>
        <p:txBody>
          <a:bodyPr>
            <a:normAutofit/>
          </a:bodyPr>
          <a:lstStyle/>
          <a:p>
            <a:r>
              <a:rPr lang="en-US" b="1" dirty="0" smtClean="0"/>
              <a:t>2.Silent </a:t>
            </a:r>
            <a:r>
              <a:rPr lang="en-US" b="1" dirty="0"/>
              <a:t>Sitting</a:t>
            </a:r>
            <a:r>
              <a:rPr lang="en-US" dirty="0"/>
              <a:t>. In silent sitting the teacher will goes through a simple relaxation exercise with the children where they follow the instructions given. Examples of these silent sitting exercises include:</a:t>
            </a:r>
          </a:p>
          <a:p>
            <a:endParaRPr lang="en-US" dirty="0"/>
          </a:p>
          <a:p>
            <a:r>
              <a:rPr lang="en-US" dirty="0" smtClean="0"/>
              <a:t>    </a:t>
            </a:r>
            <a:r>
              <a:rPr lang="en-US" dirty="0"/>
              <a:t>Alternately tensing and relaxing muscles in different parts of the body.</a:t>
            </a:r>
          </a:p>
          <a:p>
            <a:r>
              <a:rPr lang="en-US" dirty="0" smtClean="0"/>
              <a:t>    </a:t>
            </a:r>
            <a:r>
              <a:rPr lang="en-US" dirty="0"/>
              <a:t>Becoming aware through listening to different sounds and speech.</a:t>
            </a:r>
          </a:p>
          <a:p>
            <a:r>
              <a:rPr lang="en-US" dirty="0" smtClean="0"/>
              <a:t>    </a:t>
            </a:r>
            <a:r>
              <a:rPr lang="en-US" dirty="0"/>
              <a:t>Self-awareness through being aware of one’s own breath.</a:t>
            </a:r>
          </a:p>
          <a:p>
            <a:r>
              <a:rPr lang="en-US" dirty="0" smtClean="0"/>
              <a:t>   </a:t>
            </a:r>
            <a:r>
              <a:rPr lang="en-US" dirty="0"/>
              <a:t>Taking part in listening to a guided visualization exercise. An example of a guided visualization is an autumn leaf falling down into a stream, and then being gently carried out to a vast calm sea.</a:t>
            </a:r>
          </a:p>
        </p:txBody>
      </p:sp>
    </p:spTree>
    <p:extLst>
      <p:ext uri="{BB962C8B-B14F-4D97-AF65-F5344CB8AC3E}">
        <p14:creationId xmlns:p14="http://schemas.microsoft.com/office/powerpoint/2010/main" val="343406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9714"/>
            <a:ext cx="10515600" cy="5197249"/>
          </a:xfrm>
        </p:spPr>
        <p:txBody>
          <a:bodyPr/>
          <a:lstStyle/>
          <a:p>
            <a:r>
              <a:rPr lang="en-US" b="1" dirty="0"/>
              <a:t>Social Values</a:t>
            </a:r>
            <a:r>
              <a:rPr lang="en-US" dirty="0"/>
              <a:t>: </a:t>
            </a:r>
            <a:r>
              <a:rPr lang="en-US" dirty="0" smtClean="0"/>
              <a:t>values concerned with social </a:t>
            </a:r>
            <a:r>
              <a:rPr lang="en-US" dirty="0"/>
              <a:t>aspects of human life. For example, truth, honesty, justice, kindness, generosity, tolerance, patriotism, perfection, excellence etc</a:t>
            </a:r>
            <a:r>
              <a:rPr lang="en-US" dirty="0" smtClean="0"/>
              <a:t>.</a:t>
            </a:r>
          </a:p>
          <a:p>
            <a:r>
              <a:rPr lang="en-US" b="1" dirty="0"/>
              <a:t>Spiritual values</a:t>
            </a:r>
            <a:r>
              <a:rPr lang="en-US" dirty="0"/>
              <a:t>: The ultimate ethical value is called spiritual value. Spiritual values are piety, meditation, yoga, self-discipline, control, purity, and devotion to God etc. </a:t>
            </a:r>
            <a:endParaRPr lang="en-US" dirty="0" smtClean="0"/>
          </a:p>
          <a:p>
            <a:r>
              <a:rPr lang="en-US" b="1" dirty="0"/>
              <a:t>Universal </a:t>
            </a:r>
            <a:r>
              <a:rPr lang="en-US" b="1" dirty="0" smtClean="0"/>
              <a:t>Values :</a:t>
            </a:r>
            <a:r>
              <a:rPr lang="en-US" dirty="0" smtClean="0"/>
              <a:t> </a:t>
            </a:r>
            <a:r>
              <a:rPr lang="en-US" dirty="0"/>
              <a:t>Values that we link ourselves with humanity and the cosmos. Universal Values can be experienced as life, joy, brotherhood, love, compassion, service, bliss, truth and eternity</a:t>
            </a:r>
            <a:r>
              <a:rPr lang="en-US" dirty="0" smtClean="0"/>
              <a:t>.</a:t>
            </a:r>
          </a:p>
          <a:p>
            <a:r>
              <a:rPr lang="en-US" b="1" dirty="0"/>
              <a:t>Moral or Ethical value</a:t>
            </a:r>
            <a:r>
              <a:rPr lang="en-US" dirty="0"/>
              <a:t>: It is also known as logical </a:t>
            </a:r>
            <a:r>
              <a:rPr lang="en-US" dirty="0" smtClean="0"/>
              <a:t>values- sensation</a:t>
            </a:r>
            <a:r>
              <a:rPr lang="en-US" dirty="0"/>
              <a:t>, perception and thought.</a:t>
            </a:r>
          </a:p>
        </p:txBody>
      </p:sp>
    </p:spTree>
    <p:extLst>
      <p:ext uri="{BB962C8B-B14F-4D97-AF65-F5344CB8AC3E}">
        <p14:creationId xmlns:p14="http://schemas.microsoft.com/office/powerpoint/2010/main" val="2080235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6206"/>
            <a:ext cx="10515600" cy="5510757"/>
          </a:xfrm>
        </p:spPr>
        <p:txBody>
          <a:bodyPr/>
          <a:lstStyle/>
          <a:p>
            <a:r>
              <a:rPr lang="en-US" dirty="0"/>
              <a:t> </a:t>
            </a:r>
            <a:r>
              <a:rPr lang="en-US" dirty="0" smtClean="0"/>
              <a:t>These </a:t>
            </a:r>
            <a:r>
              <a:rPr lang="en-US" dirty="0"/>
              <a:t>exercises are done with the eyes closed for about five </a:t>
            </a:r>
            <a:r>
              <a:rPr lang="en-US" dirty="0" smtClean="0"/>
              <a:t>minutes</a:t>
            </a:r>
          </a:p>
          <a:p>
            <a:r>
              <a:rPr lang="en-US" dirty="0"/>
              <a:t>exercises quiet the minds of </a:t>
            </a:r>
            <a:r>
              <a:rPr lang="en-US" dirty="0" smtClean="0"/>
              <a:t>children </a:t>
            </a:r>
          </a:p>
          <a:p>
            <a:r>
              <a:rPr lang="en-US" dirty="0" smtClean="0"/>
              <a:t> </a:t>
            </a:r>
            <a:r>
              <a:rPr lang="en-US" dirty="0"/>
              <a:t>reducing </a:t>
            </a:r>
            <a:r>
              <a:rPr lang="en-US" dirty="0" smtClean="0"/>
              <a:t>stress.</a:t>
            </a:r>
          </a:p>
          <a:p>
            <a:r>
              <a:rPr lang="en-US" dirty="0"/>
              <a:t>3. </a:t>
            </a:r>
            <a:r>
              <a:rPr lang="en-US" b="1" dirty="0" smtClean="0"/>
              <a:t>Story </a:t>
            </a:r>
            <a:r>
              <a:rPr lang="en-US" b="1" dirty="0"/>
              <a:t>Telling </a:t>
            </a:r>
            <a:endParaRPr lang="en-US" b="1" dirty="0" smtClean="0"/>
          </a:p>
          <a:p>
            <a:r>
              <a:rPr lang="en-US" dirty="0"/>
              <a:t>I</a:t>
            </a:r>
            <a:r>
              <a:rPr lang="en-US" dirty="0" smtClean="0"/>
              <a:t>mportant </a:t>
            </a:r>
            <a:r>
              <a:rPr lang="en-US" dirty="0"/>
              <a:t>way to teach children about:</a:t>
            </a:r>
          </a:p>
          <a:p>
            <a:endParaRPr lang="en-US" dirty="0"/>
          </a:p>
          <a:p>
            <a:pPr marL="0" indent="0">
              <a:buNone/>
            </a:pPr>
            <a:r>
              <a:rPr lang="en-US" dirty="0"/>
              <a:t>1.    Life</a:t>
            </a:r>
          </a:p>
          <a:p>
            <a:pPr marL="0" indent="0">
              <a:buNone/>
            </a:pPr>
            <a:r>
              <a:rPr lang="en-US" dirty="0"/>
              <a:t>2.    their own identity</a:t>
            </a:r>
          </a:p>
          <a:p>
            <a:pPr marL="0" indent="0">
              <a:buNone/>
            </a:pPr>
            <a:r>
              <a:rPr lang="en-US" dirty="0"/>
              <a:t>3.    their relationship to the world about them</a:t>
            </a:r>
          </a:p>
        </p:txBody>
      </p:sp>
    </p:spTree>
    <p:extLst>
      <p:ext uri="{BB962C8B-B14F-4D97-AF65-F5344CB8AC3E}">
        <p14:creationId xmlns:p14="http://schemas.microsoft.com/office/powerpoint/2010/main" val="1127543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5577"/>
            <a:ext cx="10515600" cy="5641386"/>
          </a:xfrm>
        </p:spPr>
        <p:txBody>
          <a:bodyPr/>
          <a:lstStyle/>
          <a:p>
            <a:pPr marL="0" indent="0">
              <a:buNone/>
            </a:pPr>
            <a:r>
              <a:rPr lang="en-US" dirty="0"/>
              <a:t> </a:t>
            </a:r>
            <a:r>
              <a:rPr lang="en-US" dirty="0" smtClean="0"/>
              <a:t>          4.</a:t>
            </a:r>
            <a:r>
              <a:rPr lang="en-US" b="1" dirty="0" smtClean="0"/>
              <a:t>Group </a:t>
            </a:r>
            <a:r>
              <a:rPr lang="en-US" b="1" dirty="0"/>
              <a:t>singing </a:t>
            </a:r>
            <a:r>
              <a:rPr lang="en-US" dirty="0"/>
              <a:t>is a powerful tool for enhancing the value being taught in the lesson. </a:t>
            </a:r>
            <a:endParaRPr lang="en-US" dirty="0" smtClean="0"/>
          </a:p>
          <a:p>
            <a:pPr marL="0" indent="0">
              <a:buNone/>
            </a:pPr>
            <a:r>
              <a:rPr lang="en-US" b="1" dirty="0" smtClean="0"/>
              <a:t>          5.Group </a:t>
            </a:r>
            <a:r>
              <a:rPr lang="en-US" b="1" dirty="0"/>
              <a:t>activitie</a:t>
            </a:r>
            <a:r>
              <a:rPr lang="en-US" dirty="0"/>
              <a:t>s.  This covers a whole range of activities such </a:t>
            </a:r>
            <a:r>
              <a:rPr lang="en-US" dirty="0" smtClean="0"/>
              <a:t>as:</a:t>
            </a:r>
          </a:p>
          <a:p>
            <a:endParaRPr lang="en-US" dirty="0" smtClean="0"/>
          </a:p>
          <a:p>
            <a:r>
              <a:rPr lang="en-US" dirty="0" smtClean="0"/>
              <a:t>    community service projects</a:t>
            </a:r>
          </a:p>
          <a:p>
            <a:r>
              <a:rPr lang="en-US" dirty="0" smtClean="0"/>
              <a:t>    </a:t>
            </a:r>
            <a:r>
              <a:rPr lang="en-US" dirty="0"/>
              <a:t>drama</a:t>
            </a:r>
          </a:p>
          <a:p>
            <a:r>
              <a:rPr lang="en-US" dirty="0" smtClean="0"/>
              <a:t>    </a:t>
            </a:r>
            <a:r>
              <a:rPr lang="en-US" dirty="0"/>
              <a:t>games</a:t>
            </a:r>
          </a:p>
          <a:p>
            <a:r>
              <a:rPr lang="en-US" dirty="0" smtClean="0"/>
              <a:t>    </a:t>
            </a:r>
            <a:r>
              <a:rPr lang="en-US" dirty="0"/>
              <a:t>art</a:t>
            </a:r>
          </a:p>
          <a:p>
            <a:r>
              <a:rPr lang="en-US" dirty="0" smtClean="0"/>
              <a:t>    </a:t>
            </a:r>
            <a:r>
              <a:rPr lang="en-US" dirty="0"/>
              <a:t>craft </a:t>
            </a:r>
            <a:r>
              <a:rPr lang="en-US" dirty="0" smtClean="0"/>
              <a:t>work</a:t>
            </a:r>
          </a:p>
          <a:p>
            <a:r>
              <a:rPr lang="en-US" b="1" dirty="0"/>
              <a:t>'Indirect Method' </a:t>
            </a:r>
            <a:r>
              <a:rPr lang="en-US" dirty="0" smtClean="0"/>
              <a:t>–</a:t>
            </a:r>
            <a:r>
              <a:rPr lang="en-US" dirty="0"/>
              <a:t>through  subjects </a:t>
            </a:r>
            <a:r>
              <a:rPr lang="en-US" dirty="0" smtClean="0"/>
              <a:t>like mathematics  </a:t>
            </a:r>
            <a:r>
              <a:rPr lang="en-US" dirty="0"/>
              <a:t>geography, language </a:t>
            </a:r>
            <a:r>
              <a:rPr lang="en-US" dirty="0" smtClean="0"/>
              <a:t>,arts </a:t>
            </a:r>
            <a:r>
              <a:rPr lang="en-US" dirty="0"/>
              <a:t>and writing. </a:t>
            </a:r>
          </a:p>
        </p:txBody>
      </p:sp>
    </p:spTree>
    <p:extLst>
      <p:ext uri="{BB962C8B-B14F-4D97-AF65-F5344CB8AC3E}">
        <p14:creationId xmlns:p14="http://schemas.microsoft.com/office/powerpoint/2010/main" val="2683365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8011"/>
            <a:ext cx="10515600" cy="5758952"/>
          </a:xfrm>
        </p:spPr>
        <p:txBody>
          <a:bodyPr>
            <a:normAutofit/>
          </a:bodyPr>
          <a:lstStyle/>
          <a:p>
            <a:r>
              <a:rPr lang="en-US" b="1" dirty="0"/>
              <a:t>OBJECTIVES OF VALUE BASED EDUCATION</a:t>
            </a:r>
            <a:r>
              <a:rPr lang="en-US" dirty="0"/>
              <a:t>:</a:t>
            </a:r>
          </a:p>
          <a:p>
            <a:r>
              <a:rPr lang="en-US" dirty="0"/>
              <a:t>All aims of education are invariably rooted in values.</a:t>
            </a:r>
          </a:p>
          <a:p>
            <a:r>
              <a:rPr lang="en-US" dirty="0"/>
              <a:t> To provide realistic and broad based understanding of human values and educate students to </a:t>
            </a:r>
            <a:r>
              <a:rPr lang="en-US" dirty="0" smtClean="0"/>
              <a:t>become responsible </a:t>
            </a:r>
            <a:r>
              <a:rPr lang="en-US" dirty="0"/>
              <a:t>citizens in their personal and social life.</a:t>
            </a:r>
          </a:p>
          <a:p>
            <a:r>
              <a:rPr lang="en-US" dirty="0"/>
              <a:t> To develop and promote the values such as truth, humility, honesty, perseverance, cooperation, </a:t>
            </a:r>
            <a:r>
              <a:rPr lang="en-US" dirty="0" smtClean="0"/>
              <a:t>compassion, love </a:t>
            </a:r>
            <a:r>
              <a:rPr lang="en-US" dirty="0" err="1"/>
              <a:t>etc</a:t>
            </a:r>
            <a:endParaRPr lang="en-US" dirty="0"/>
          </a:p>
          <a:p>
            <a:r>
              <a:rPr lang="en-US" dirty="0"/>
              <a:t> To enable students understand, appreciate, uphold, protect and promote the sovereignty, unity and integrity </a:t>
            </a:r>
            <a:r>
              <a:rPr lang="en-US" dirty="0" smtClean="0"/>
              <a:t>of India.</a:t>
            </a:r>
            <a:endParaRPr lang="en-US" dirty="0"/>
          </a:p>
        </p:txBody>
      </p:sp>
    </p:spTree>
    <p:extLst>
      <p:ext uri="{BB962C8B-B14F-4D97-AF65-F5344CB8AC3E}">
        <p14:creationId xmlns:p14="http://schemas.microsoft.com/office/powerpoint/2010/main" val="4159513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3589"/>
            <a:ext cx="10515600" cy="5223374"/>
          </a:xfrm>
        </p:spPr>
        <p:txBody>
          <a:bodyPr/>
          <a:lstStyle/>
          <a:p>
            <a:r>
              <a:rPr lang="en-US" dirty="0"/>
              <a:t> To develop spirit of scientific inquiry and scientific temper and capacity for original and </a:t>
            </a:r>
            <a:r>
              <a:rPr lang="en-US" dirty="0" smtClean="0"/>
              <a:t>independent thinking</a:t>
            </a:r>
            <a:r>
              <a:rPr lang="en-US" dirty="0"/>
              <a:t>.</a:t>
            </a:r>
          </a:p>
          <a:p>
            <a:r>
              <a:rPr lang="en-US" dirty="0"/>
              <a:t> To offer science education conducive to the development of physical, intellectual , moral, social , spiritual </a:t>
            </a:r>
            <a:r>
              <a:rPr lang="en-US" dirty="0" smtClean="0"/>
              <a:t>and economic </a:t>
            </a:r>
            <a:r>
              <a:rPr lang="en-US" dirty="0"/>
              <a:t>aspects of life.</a:t>
            </a:r>
          </a:p>
          <a:p>
            <a:r>
              <a:rPr lang="en-US" dirty="0"/>
              <a:t> To enable students to distinguish between good and bad, right and wrong.</a:t>
            </a:r>
          </a:p>
          <a:p>
            <a:r>
              <a:rPr lang="en-US" dirty="0"/>
              <a:t> To develop respect for the dignity of the individual and society. </a:t>
            </a:r>
          </a:p>
          <a:p>
            <a:endParaRPr lang="en-US" dirty="0"/>
          </a:p>
        </p:txBody>
      </p:sp>
    </p:spTree>
    <p:extLst>
      <p:ext uri="{BB962C8B-B14F-4D97-AF65-F5344CB8AC3E}">
        <p14:creationId xmlns:p14="http://schemas.microsoft.com/office/powerpoint/2010/main" val="3036808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concept of values-</a:t>
            </a:r>
            <a:r>
              <a:rPr lang="en-US" dirty="0" err="1" smtClean="0"/>
              <a:t>Purusharthas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 </a:t>
            </a:r>
            <a:r>
              <a:rPr lang="en-US" dirty="0" err="1"/>
              <a:t>Purusharthas</a:t>
            </a:r>
            <a:r>
              <a:rPr lang="en-US" dirty="0"/>
              <a:t> are the inherent values of the Universe: </a:t>
            </a:r>
            <a:r>
              <a:rPr lang="en-US" dirty="0" err="1"/>
              <a:t>Artha</a:t>
            </a:r>
            <a:r>
              <a:rPr lang="en-US" dirty="0"/>
              <a:t> (economic values), Kama (pleasure), Dharma (righteousness), and Moksha (liberation). The </a:t>
            </a:r>
            <a:r>
              <a:rPr lang="en-US" dirty="0" err="1"/>
              <a:t>Purusharthas</a:t>
            </a:r>
            <a:r>
              <a:rPr lang="en-US" dirty="0"/>
              <a:t> are the blueprint for human fulfillment. </a:t>
            </a:r>
            <a:r>
              <a:rPr lang="en-US" dirty="0" err="1" smtClean="0"/>
              <a:t>Purushatha</a:t>
            </a:r>
            <a:r>
              <a:rPr lang="en-US" dirty="0" smtClean="0"/>
              <a:t> </a:t>
            </a:r>
            <a:r>
              <a:rPr lang="en-US" dirty="0"/>
              <a:t>means “for the purpose of the Self</a:t>
            </a:r>
            <a:r>
              <a:rPr lang="en-US" dirty="0" smtClean="0"/>
              <a:t>.</a:t>
            </a:r>
          </a:p>
          <a:p>
            <a:r>
              <a:rPr lang="en-US" dirty="0"/>
              <a:t>literally means an "object of human pursuit</a:t>
            </a:r>
            <a:r>
              <a:rPr lang="en-US" dirty="0" smtClean="0"/>
              <a:t>". It </a:t>
            </a:r>
            <a:r>
              <a:rPr lang="en-US" dirty="0"/>
              <a:t>is a key concept in Hinduism, and refers to the four proper goals or aims of a human life</a:t>
            </a:r>
            <a:r>
              <a:rPr lang="en-US" dirty="0" smtClean="0"/>
              <a:t>.</a:t>
            </a:r>
          </a:p>
          <a:p>
            <a:endParaRPr lang="en-US" dirty="0" smtClean="0"/>
          </a:p>
          <a:p>
            <a:r>
              <a:rPr lang="en-US" dirty="0"/>
              <a:t> </a:t>
            </a:r>
            <a:r>
              <a:rPr lang="en-US" dirty="0" err="1"/>
              <a:t>Purusartha</a:t>
            </a:r>
            <a:r>
              <a:rPr lang="en-US" dirty="0"/>
              <a:t> is a key concept in Hinduism, which holds that every human has four proper goals that are necessary and sufficient for a fulfilling and happy </a:t>
            </a:r>
            <a:r>
              <a:rPr lang="en-US" dirty="0" smtClean="0"/>
              <a:t>life</a:t>
            </a:r>
            <a:r>
              <a:rPr lang="en-US" dirty="0"/>
              <a:t>.</a:t>
            </a:r>
          </a:p>
        </p:txBody>
      </p:sp>
    </p:spTree>
    <p:extLst>
      <p:ext uri="{BB962C8B-B14F-4D97-AF65-F5344CB8AC3E}">
        <p14:creationId xmlns:p14="http://schemas.microsoft.com/office/powerpoint/2010/main" val="1202129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5211"/>
            <a:ext cx="10515600" cy="5301752"/>
          </a:xfrm>
        </p:spPr>
        <p:txBody>
          <a:bodyPr/>
          <a:lstStyle/>
          <a:p>
            <a:endParaRPr lang="en-US" dirty="0" smtClean="0"/>
          </a:p>
          <a:p>
            <a:r>
              <a:rPr lang="en-US" dirty="0" smtClean="0"/>
              <a:t>Dharma –Hindu </a:t>
            </a:r>
            <a:r>
              <a:rPr lang="en-US" dirty="0"/>
              <a:t>dharma includes the religious duties, moral rights and duties of each individual, as well as behaviors that enable social order, right conduct, and those that are </a:t>
            </a:r>
            <a:r>
              <a:rPr lang="en-US" dirty="0" smtClean="0"/>
              <a:t>virtuous. </a:t>
            </a:r>
          </a:p>
          <a:p>
            <a:r>
              <a:rPr lang="en-US" dirty="0" smtClean="0"/>
              <a:t>Dharma</a:t>
            </a:r>
            <a:r>
              <a:rPr lang="en-US" dirty="0"/>
              <a:t>, according to van </a:t>
            </a:r>
            <a:r>
              <a:rPr lang="en-US" dirty="0" err="1" smtClean="0"/>
              <a:t>Buitenen,is</a:t>
            </a:r>
            <a:r>
              <a:rPr lang="en-US" dirty="0" smtClean="0"/>
              <a:t> </a:t>
            </a:r>
            <a:r>
              <a:rPr lang="en-US" dirty="0"/>
              <a:t>that which all existing beings must accept and respect to sustain harmony and order in the world. </a:t>
            </a:r>
            <a:endParaRPr lang="en-US" dirty="0" smtClean="0"/>
          </a:p>
          <a:p>
            <a:r>
              <a:rPr lang="en-US" dirty="0" smtClean="0"/>
              <a:t>The </a:t>
            </a:r>
            <a:r>
              <a:rPr lang="en-US" dirty="0"/>
              <a:t>pursuit and execution of one's nature and true calling, thus playing one's role in cosmic concert</a:t>
            </a:r>
            <a:r>
              <a:rPr lang="en-US" dirty="0" smtClean="0"/>
              <a:t>.</a:t>
            </a:r>
            <a:endParaRPr lang="en-US" dirty="0"/>
          </a:p>
        </p:txBody>
      </p:sp>
    </p:spTree>
    <p:extLst>
      <p:ext uri="{BB962C8B-B14F-4D97-AF65-F5344CB8AC3E}">
        <p14:creationId xmlns:p14="http://schemas.microsoft.com/office/powerpoint/2010/main" val="1102546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703"/>
            <a:ext cx="10515600" cy="5615260"/>
          </a:xfrm>
        </p:spPr>
        <p:txBody>
          <a:bodyPr>
            <a:normAutofit/>
          </a:bodyPr>
          <a:lstStyle/>
          <a:p>
            <a:r>
              <a:rPr lang="en-US" dirty="0" err="1" smtClean="0"/>
              <a:t>Artha</a:t>
            </a:r>
            <a:r>
              <a:rPr lang="en-US" dirty="0" smtClean="0"/>
              <a:t>-signifies </a:t>
            </a:r>
            <a:r>
              <a:rPr lang="en-US" dirty="0"/>
              <a:t>the "means of life", activities and resources that enables one to be in a state one wants to be in</a:t>
            </a:r>
            <a:r>
              <a:rPr lang="en-US" dirty="0" smtClean="0"/>
              <a:t>. </a:t>
            </a:r>
            <a:r>
              <a:rPr lang="en-US" dirty="0" err="1"/>
              <a:t>Artha</a:t>
            </a:r>
            <a:r>
              <a:rPr lang="en-US" dirty="0"/>
              <a:t> incorporates wealth, career, activity to make a living, financial security and economic prosperity. </a:t>
            </a:r>
            <a:endParaRPr lang="en-US" dirty="0" smtClean="0"/>
          </a:p>
          <a:p>
            <a:r>
              <a:rPr lang="en-US" dirty="0" smtClean="0"/>
              <a:t>Kama </a:t>
            </a:r>
            <a:r>
              <a:rPr lang="en-US" dirty="0"/>
              <a:t>– signifies desire, wish, passion, emotions, pleasure of the senses, the aesthetic enjoyment of life, affection, or love, with or without sexual connotations</a:t>
            </a:r>
            <a:r>
              <a:rPr lang="en-US" dirty="0" smtClean="0"/>
              <a:t>. </a:t>
            </a:r>
            <a:r>
              <a:rPr lang="en-US" dirty="0"/>
              <a:t>Gavin Flood </a:t>
            </a:r>
            <a:r>
              <a:rPr lang="en-US" dirty="0" smtClean="0"/>
              <a:t>explains </a:t>
            </a:r>
            <a:r>
              <a:rPr lang="en-US" dirty="0" err="1"/>
              <a:t>kāma</a:t>
            </a:r>
            <a:r>
              <a:rPr lang="en-US" dirty="0"/>
              <a:t> as "love" without violating dharma (moral responsibility), </a:t>
            </a:r>
            <a:r>
              <a:rPr lang="en-US" dirty="0" err="1"/>
              <a:t>artha</a:t>
            </a:r>
            <a:r>
              <a:rPr lang="en-US" dirty="0"/>
              <a:t> (material prosperity) and one's journey towards moksha (spiritual liberation).</a:t>
            </a:r>
          </a:p>
          <a:p>
            <a:r>
              <a:rPr lang="en-US" dirty="0"/>
              <a:t>Moksha – signifies emancipation, liberation or release</a:t>
            </a:r>
            <a:r>
              <a:rPr lang="en-US" dirty="0" smtClean="0"/>
              <a:t>. </a:t>
            </a:r>
            <a:r>
              <a:rPr lang="en-US" dirty="0"/>
              <a:t>In some schools of Hinduism, moksha connotes freedom from </a:t>
            </a:r>
            <a:r>
              <a:rPr lang="en-US" dirty="0" err="1"/>
              <a:t>saṃsāra</a:t>
            </a:r>
            <a:r>
              <a:rPr lang="en-US" dirty="0"/>
              <a:t>, the cycle of death and rebirth, in other schools moksha connotes freedom, self-knowledge, self-realization and liberation in this life</a:t>
            </a:r>
            <a:r>
              <a:rPr lang="en-US" dirty="0" smtClean="0"/>
              <a:t>.</a:t>
            </a:r>
            <a:endParaRPr lang="en-US" dirty="0"/>
          </a:p>
        </p:txBody>
      </p:sp>
    </p:spTree>
    <p:extLst>
      <p:ext uri="{BB962C8B-B14F-4D97-AF65-F5344CB8AC3E}">
        <p14:creationId xmlns:p14="http://schemas.microsoft.com/office/powerpoint/2010/main" val="916013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r>
              <a:rPr lang="en-IN" b="1" dirty="0" smtClean="0"/>
              <a:t>Constitutional values</a:t>
            </a:r>
            <a:endParaRPr lang="en-IN" b="1" dirty="0"/>
          </a:p>
        </p:txBody>
      </p:sp>
      <p:sp>
        <p:nvSpPr>
          <p:cNvPr id="3" name="Content Placeholder 2"/>
          <p:cNvSpPr>
            <a:spLocks noGrp="1"/>
          </p:cNvSpPr>
          <p:nvPr>
            <p:ph idx="1"/>
          </p:nvPr>
        </p:nvSpPr>
        <p:spPr/>
        <p:txBody>
          <a:bodyPr>
            <a:normAutofit/>
          </a:bodyPr>
          <a:lstStyle/>
          <a:p>
            <a:r>
              <a:rPr lang="en-IN" dirty="0"/>
              <a:t> Constitution means a set of </a:t>
            </a:r>
            <a:r>
              <a:rPr lang="en-IN" dirty="0" smtClean="0"/>
              <a:t>fundamental-</a:t>
            </a:r>
            <a:endParaRPr lang="en-IN" dirty="0"/>
          </a:p>
          <a:p>
            <a:r>
              <a:rPr lang="en-IN" dirty="0"/>
              <a:t>principles, basic rules and established precedents (means standards/instances).</a:t>
            </a:r>
          </a:p>
          <a:p>
            <a:r>
              <a:rPr lang="en-IN" dirty="0"/>
              <a:t>It identifies, defines and regulates various aspects of the State and the </a:t>
            </a:r>
            <a:r>
              <a:rPr lang="en-IN" dirty="0" smtClean="0"/>
              <a:t>structure, powers </a:t>
            </a:r>
            <a:r>
              <a:rPr lang="en-IN" dirty="0"/>
              <a:t>and functions of the major institutions under the three organs of </a:t>
            </a:r>
            <a:r>
              <a:rPr lang="en-IN" dirty="0" smtClean="0"/>
              <a:t>the Government </a:t>
            </a:r>
            <a:r>
              <a:rPr lang="en-IN" dirty="0"/>
              <a:t>– the executive, the legislature and the judiciary</a:t>
            </a:r>
            <a:r>
              <a:rPr lang="en-IN" dirty="0" smtClean="0"/>
              <a:t>.</a:t>
            </a:r>
          </a:p>
          <a:p>
            <a:r>
              <a:rPr lang="en-IN" dirty="0" smtClean="0"/>
              <a:t>It </a:t>
            </a:r>
            <a:r>
              <a:rPr lang="en-IN" dirty="0"/>
              <a:t>also provides </a:t>
            </a:r>
            <a:r>
              <a:rPr lang="en-IN" dirty="0" smtClean="0"/>
              <a:t>for rights </a:t>
            </a:r>
            <a:r>
              <a:rPr lang="en-IN" dirty="0"/>
              <a:t>and freedoms of citizens and spells out the relationships between </a:t>
            </a:r>
            <a:r>
              <a:rPr lang="en-IN" dirty="0" smtClean="0"/>
              <a:t>individual citizen </a:t>
            </a:r>
            <a:r>
              <a:rPr lang="en-IN" dirty="0"/>
              <a:t>and the State and government.</a:t>
            </a:r>
          </a:p>
          <a:p>
            <a:endParaRPr lang="en-IN" dirty="0"/>
          </a:p>
        </p:txBody>
      </p:sp>
    </p:spTree>
    <p:extLst>
      <p:ext uri="{BB962C8B-B14F-4D97-AF65-F5344CB8AC3E}">
        <p14:creationId xmlns:p14="http://schemas.microsoft.com/office/powerpoint/2010/main" val="2354001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6979"/>
            <a:ext cx="10515600" cy="5439984"/>
          </a:xfrm>
        </p:spPr>
        <p:txBody>
          <a:bodyPr/>
          <a:lstStyle/>
          <a:p>
            <a:r>
              <a:rPr lang="en-IN" dirty="0" smtClean="0"/>
              <a:t>The </a:t>
            </a:r>
            <a:r>
              <a:rPr lang="en-IN" dirty="0"/>
              <a:t>constitutional values are reflected in </a:t>
            </a:r>
            <a:r>
              <a:rPr lang="en-IN" dirty="0" smtClean="0"/>
              <a:t>the entire </a:t>
            </a:r>
            <a:r>
              <a:rPr lang="en-IN" dirty="0"/>
              <a:t>Constitution of India, but its Preamble embodies ‘the fundamental values </a:t>
            </a:r>
            <a:r>
              <a:rPr lang="en-IN" dirty="0" smtClean="0"/>
              <a:t>and the </a:t>
            </a:r>
            <a:r>
              <a:rPr lang="en-IN" dirty="0"/>
              <a:t>philosophy on which the Constitution is based’. </a:t>
            </a:r>
            <a:endParaRPr lang="en-IN" dirty="0" smtClean="0"/>
          </a:p>
          <a:p>
            <a:r>
              <a:rPr lang="en-IN" dirty="0" smtClean="0"/>
              <a:t>The </a:t>
            </a:r>
            <a:r>
              <a:rPr lang="en-IN" dirty="0"/>
              <a:t>Preamble to any </a:t>
            </a:r>
            <a:r>
              <a:rPr lang="en-IN" dirty="0" smtClean="0"/>
              <a:t>Constitution is </a:t>
            </a:r>
            <a:r>
              <a:rPr lang="en-IN" dirty="0"/>
              <a:t>a brief introductory statement that conveys the guiding principles of the document</a:t>
            </a:r>
            <a:r>
              <a:rPr lang="en-IN" dirty="0" smtClean="0"/>
              <a:t>.</a:t>
            </a:r>
          </a:p>
          <a:p>
            <a:r>
              <a:rPr lang="en-IN" dirty="0"/>
              <a:t> The values expressed in </a:t>
            </a:r>
            <a:r>
              <a:rPr lang="en-IN" dirty="0" smtClean="0"/>
              <a:t>the Preamble </a:t>
            </a:r>
            <a:r>
              <a:rPr lang="en-IN" dirty="0"/>
              <a:t>are expressed as objectives of the Constitution. </a:t>
            </a:r>
            <a:endParaRPr lang="en-IN" dirty="0" smtClean="0"/>
          </a:p>
          <a:p>
            <a:r>
              <a:rPr lang="en-IN" dirty="0" smtClean="0"/>
              <a:t>These </a:t>
            </a:r>
            <a:r>
              <a:rPr lang="en-IN" dirty="0"/>
              <a:t>are: </a:t>
            </a:r>
            <a:r>
              <a:rPr lang="en-IN" dirty="0" smtClean="0"/>
              <a:t>sovereignty, socialism</a:t>
            </a:r>
            <a:r>
              <a:rPr lang="en-IN" dirty="0"/>
              <a:t>, secularism, democracy, republican character of Indian State, </a:t>
            </a:r>
            <a:r>
              <a:rPr lang="en-IN" dirty="0" smtClean="0"/>
              <a:t>justice, liberty</a:t>
            </a:r>
            <a:r>
              <a:rPr lang="en-IN" dirty="0"/>
              <a:t>, equality, fraternity, human dignity and the unity and integrity of the Nation.</a:t>
            </a:r>
          </a:p>
        </p:txBody>
      </p:sp>
    </p:spTree>
    <p:extLst>
      <p:ext uri="{BB962C8B-B14F-4D97-AF65-F5344CB8AC3E}">
        <p14:creationId xmlns:p14="http://schemas.microsoft.com/office/powerpoint/2010/main" val="401793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9684"/>
            <a:ext cx="10515600" cy="5467279"/>
          </a:xfrm>
        </p:spPr>
        <p:txBody>
          <a:bodyPr>
            <a:normAutofit/>
          </a:bodyPr>
          <a:lstStyle/>
          <a:p>
            <a:r>
              <a:rPr lang="en-IN" dirty="0"/>
              <a:t>1. </a:t>
            </a:r>
            <a:r>
              <a:rPr lang="en-IN" b="1" dirty="0"/>
              <a:t>Sovereignty:</a:t>
            </a:r>
            <a:r>
              <a:rPr lang="en-IN" dirty="0"/>
              <a:t> </a:t>
            </a:r>
            <a:r>
              <a:rPr lang="en-IN" dirty="0" smtClean="0"/>
              <a:t>India  is “a sovereign socialist </a:t>
            </a:r>
            <a:r>
              <a:rPr lang="en-IN" dirty="0"/>
              <a:t>secular democratic republic”. </a:t>
            </a:r>
            <a:endParaRPr lang="en-IN" dirty="0" smtClean="0"/>
          </a:p>
          <a:p>
            <a:r>
              <a:rPr lang="en-IN" dirty="0" smtClean="0"/>
              <a:t>Being </a:t>
            </a:r>
            <a:r>
              <a:rPr lang="en-IN" dirty="0"/>
              <a:t>sovereign means having </a:t>
            </a:r>
            <a:r>
              <a:rPr lang="en-IN" dirty="0" smtClean="0"/>
              <a:t>complete political </a:t>
            </a:r>
            <a:r>
              <a:rPr lang="en-IN" dirty="0"/>
              <a:t>freedom and being the supreme authority. </a:t>
            </a:r>
            <a:endParaRPr lang="en-IN" dirty="0" smtClean="0"/>
          </a:p>
          <a:p>
            <a:r>
              <a:rPr lang="en-IN" dirty="0" smtClean="0"/>
              <a:t>India is internally </a:t>
            </a:r>
            <a:r>
              <a:rPr lang="en-IN" dirty="0"/>
              <a:t>all powerful and externally </a:t>
            </a:r>
            <a:r>
              <a:rPr lang="en-IN" dirty="0" smtClean="0"/>
              <a:t>free to </a:t>
            </a:r>
            <a:r>
              <a:rPr lang="en-IN" dirty="0"/>
              <a:t>determine for itself </a:t>
            </a:r>
            <a:r>
              <a:rPr lang="en-IN" dirty="0" smtClean="0"/>
              <a:t>without any </a:t>
            </a:r>
            <a:r>
              <a:rPr lang="en-IN" dirty="0"/>
              <a:t>external interference (either by any country or individual) and nobody </a:t>
            </a:r>
            <a:r>
              <a:rPr lang="en-IN" dirty="0" smtClean="0"/>
              <a:t>is there </a:t>
            </a:r>
            <a:r>
              <a:rPr lang="en-IN" dirty="0"/>
              <a:t>within to challenge its </a:t>
            </a:r>
            <a:r>
              <a:rPr lang="en-IN" dirty="0" smtClean="0"/>
              <a:t>authority.</a:t>
            </a:r>
          </a:p>
          <a:p>
            <a:r>
              <a:rPr lang="en-IN" b="1" dirty="0" smtClean="0"/>
              <a:t>2.Socialism</a:t>
            </a:r>
            <a:r>
              <a:rPr lang="en-IN" b="1" dirty="0"/>
              <a:t>: </a:t>
            </a:r>
            <a:r>
              <a:rPr lang="en-IN" dirty="0" smtClean="0"/>
              <a:t>socialism </a:t>
            </a:r>
            <a:r>
              <a:rPr lang="en-IN" dirty="0"/>
              <a:t>has been </a:t>
            </a:r>
            <a:r>
              <a:rPr lang="en-IN" dirty="0" smtClean="0"/>
              <a:t>aimed </a:t>
            </a:r>
            <a:r>
              <a:rPr lang="en-IN" dirty="0"/>
              <a:t>at promoting social change and transformation </a:t>
            </a:r>
            <a:r>
              <a:rPr lang="en-IN" dirty="0" smtClean="0"/>
              <a:t>to end </a:t>
            </a:r>
            <a:r>
              <a:rPr lang="en-IN" dirty="0"/>
              <a:t>all forms of inequalities</a:t>
            </a:r>
            <a:r>
              <a:rPr lang="en-IN" dirty="0" smtClean="0"/>
              <a:t>.</a:t>
            </a:r>
          </a:p>
          <a:p>
            <a:r>
              <a:rPr lang="en-IN" dirty="0"/>
              <a:t>to prevent concentration of wealth and power in a few hands. </a:t>
            </a:r>
            <a:endParaRPr lang="en-IN" dirty="0" smtClean="0"/>
          </a:p>
          <a:p>
            <a:r>
              <a:rPr lang="en-IN" dirty="0"/>
              <a:t> provisions under the Directive Principles of State Policy promote</a:t>
            </a:r>
          </a:p>
          <a:p>
            <a:r>
              <a:rPr lang="en-IN" dirty="0"/>
              <a:t>the value of socialism:</a:t>
            </a:r>
          </a:p>
        </p:txBody>
      </p:sp>
    </p:spTree>
    <p:extLst>
      <p:ext uri="{BB962C8B-B14F-4D97-AF65-F5344CB8AC3E}">
        <p14:creationId xmlns:p14="http://schemas.microsoft.com/office/powerpoint/2010/main" val="251919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6651"/>
            <a:ext cx="10515600" cy="5210312"/>
          </a:xfrm>
        </p:spPr>
        <p:txBody>
          <a:bodyPr/>
          <a:lstStyle/>
          <a:p>
            <a:r>
              <a:rPr lang="en-US" b="1" dirty="0"/>
              <a:t>Aesthetic value</a:t>
            </a:r>
            <a:r>
              <a:rPr lang="en-US" dirty="0" smtClean="0"/>
              <a:t>: appreciation </a:t>
            </a:r>
            <a:r>
              <a:rPr lang="en-US" dirty="0"/>
              <a:t>of beauty from proportion and harmony, love for fine arts, drawing painting, music, dance etc. </a:t>
            </a:r>
            <a:endParaRPr lang="en-US" dirty="0" smtClean="0"/>
          </a:p>
          <a:p>
            <a:r>
              <a:rPr lang="en-US" b="1" dirty="0"/>
              <a:t>Democratic value</a:t>
            </a:r>
            <a:r>
              <a:rPr lang="en-US" dirty="0"/>
              <a:t>: Democratic value is characterized by respect for</a:t>
            </a:r>
          </a:p>
          <a:p>
            <a:pPr marL="0" indent="0">
              <a:buNone/>
            </a:pPr>
            <a:r>
              <a:rPr lang="en-US" dirty="0" smtClean="0"/>
              <a:t>   individuality</a:t>
            </a:r>
            <a:r>
              <a:rPr lang="en-US" dirty="0"/>
              <a:t>, absence of discrimination among persons on the basis of sex, language, religion, </a:t>
            </a:r>
            <a:r>
              <a:rPr lang="en-US" dirty="0" smtClean="0"/>
              <a:t>caste</a:t>
            </a:r>
            <a:r>
              <a:rPr lang="en-US" dirty="0"/>
              <a:t>, </a:t>
            </a:r>
            <a:r>
              <a:rPr lang="en-US" dirty="0" smtClean="0"/>
              <a:t>color </a:t>
            </a:r>
            <a:r>
              <a:rPr lang="en-US" dirty="0"/>
              <a:t>etc</a:t>
            </a:r>
            <a:r>
              <a:rPr lang="en-US" dirty="0" smtClean="0"/>
              <a:t>.</a:t>
            </a:r>
          </a:p>
          <a:p>
            <a:r>
              <a:rPr lang="en-US" b="1" dirty="0"/>
              <a:t>Environmental values</a:t>
            </a:r>
            <a:r>
              <a:rPr lang="en-US" dirty="0"/>
              <a:t>: Environmental values have their contribution in disciplines like geography, sociology, anthropology, philosophy, economics, politics, ecology and other disciplines, which share the current and prospective environment of human beings and other species. </a:t>
            </a:r>
          </a:p>
        </p:txBody>
      </p:sp>
    </p:spTree>
    <p:extLst>
      <p:ext uri="{BB962C8B-B14F-4D97-AF65-F5344CB8AC3E}">
        <p14:creationId xmlns:p14="http://schemas.microsoft.com/office/powerpoint/2010/main" val="424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7922"/>
            <a:ext cx="10515600" cy="5399041"/>
          </a:xfrm>
        </p:spPr>
        <p:txBody>
          <a:bodyPr>
            <a:normAutofit fontScale="92500" lnSpcReduction="10000"/>
          </a:bodyPr>
          <a:lstStyle/>
          <a:p>
            <a:r>
              <a:rPr lang="en-IN" dirty="0"/>
              <a:t>“The State shall, in particular, strive to minimise the inequalities in income, </a:t>
            </a:r>
            <a:r>
              <a:rPr lang="en-IN" dirty="0" smtClean="0"/>
              <a:t>and endeavour </a:t>
            </a:r>
            <a:r>
              <a:rPr lang="en-IN" dirty="0"/>
              <a:t>to eliminate inequalities in status, facilities and opportunities, not </a:t>
            </a:r>
            <a:r>
              <a:rPr lang="en-IN" dirty="0" smtClean="0"/>
              <a:t>only amongst </a:t>
            </a:r>
            <a:r>
              <a:rPr lang="en-IN" dirty="0"/>
              <a:t>individuals but also amongst groups of people residing in different </a:t>
            </a:r>
            <a:r>
              <a:rPr lang="en-IN" dirty="0" smtClean="0"/>
              <a:t>areas or </a:t>
            </a:r>
            <a:r>
              <a:rPr lang="en-IN" dirty="0"/>
              <a:t>engaged in different vocations. “ (Article 38(2</a:t>
            </a:r>
            <a:r>
              <a:rPr lang="en-IN" dirty="0" smtClean="0"/>
              <a:t>).</a:t>
            </a:r>
          </a:p>
          <a:p>
            <a:r>
              <a:rPr lang="en-IN" dirty="0"/>
              <a:t>(a) </a:t>
            </a:r>
            <a:r>
              <a:rPr lang="en-IN" dirty="0" smtClean="0"/>
              <a:t>the citizens</a:t>
            </a:r>
            <a:r>
              <a:rPr lang="en-IN" dirty="0"/>
              <a:t>, men and women equally, have the right to an adequate means </a:t>
            </a:r>
            <a:r>
              <a:rPr lang="en-IN" dirty="0" smtClean="0"/>
              <a:t>of livelihood</a:t>
            </a:r>
            <a:r>
              <a:rPr lang="en-IN" dirty="0"/>
              <a:t>; </a:t>
            </a:r>
            <a:endParaRPr lang="en-IN" dirty="0" smtClean="0"/>
          </a:p>
          <a:p>
            <a:r>
              <a:rPr lang="en-IN" dirty="0" smtClean="0"/>
              <a:t>(b) the </a:t>
            </a:r>
            <a:r>
              <a:rPr lang="en-IN" dirty="0"/>
              <a:t>ownership and control of the material resources of </a:t>
            </a:r>
            <a:r>
              <a:rPr lang="en-IN" dirty="0" smtClean="0"/>
              <a:t>the community </a:t>
            </a:r>
            <a:r>
              <a:rPr lang="en-IN" dirty="0"/>
              <a:t>are so distributed as best to </a:t>
            </a:r>
            <a:r>
              <a:rPr lang="en-IN" dirty="0" err="1"/>
              <a:t>subserve</a:t>
            </a:r>
            <a:r>
              <a:rPr lang="en-IN" dirty="0"/>
              <a:t> the common good</a:t>
            </a:r>
            <a:r>
              <a:rPr lang="en-IN" dirty="0" smtClean="0"/>
              <a:t>;</a:t>
            </a:r>
          </a:p>
          <a:p>
            <a:r>
              <a:rPr lang="en-IN" dirty="0" smtClean="0"/>
              <a:t> </a:t>
            </a:r>
            <a:r>
              <a:rPr lang="en-IN" dirty="0"/>
              <a:t>(c) </a:t>
            </a:r>
            <a:r>
              <a:rPr lang="en-IN" dirty="0" smtClean="0"/>
              <a:t>the </a:t>
            </a:r>
            <a:r>
              <a:rPr lang="en-IN" dirty="0"/>
              <a:t>operation of the economic system does not result in the concentration </a:t>
            </a:r>
            <a:r>
              <a:rPr lang="en-IN" dirty="0" smtClean="0"/>
              <a:t>of wealth </a:t>
            </a:r>
            <a:r>
              <a:rPr lang="en-IN" dirty="0"/>
              <a:t>and means of production to the common detriment; </a:t>
            </a:r>
            <a:endParaRPr lang="en-IN" dirty="0" smtClean="0"/>
          </a:p>
          <a:p>
            <a:r>
              <a:rPr lang="en-IN" dirty="0" smtClean="0"/>
              <a:t>(</a:t>
            </a:r>
            <a:r>
              <a:rPr lang="en-IN" dirty="0"/>
              <a:t>d</a:t>
            </a:r>
            <a:r>
              <a:rPr lang="en-IN" dirty="0" smtClean="0"/>
              <a:t>) there </a:t>
            </a:r>
            <a:r>
              <a:rPr lang="en-IN" dirty="0"/>
              <a:t>is </a:t>
            </a:r>
            <a:r>
              <a:rPr lang="en-IN" dirty="0" smtClean="0"/>
              <a:t>equal pay </a:t>
            </a:r>
            <a:r>
              <a:rPr lang="en-IN" dirty="0"/>
              <a:t>for equal work for both men and women;…” (Article 39)</a:t>
            </a:r>
          </a:p>
        </p:txBody>
      </p:sp>
    </p:spTree>
    <p:extLst>
      <p:ext uri="{BB962C8B-B14F-4D97-AF65-F5344CB8AC3E}">
        <p14:creationId xmlns:p14="http://schemas.microsoft.com/office/powerpoint/2010/main" val="1120627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5910"/>
            <a:ext cx="10515600" cy="5631053"/>
          </a:xfrm>
        </p:spPr>
        <p:txBody>
          <a:bodyPr>
            <a:normAutofit fontScale="92500"/>
          </a:bodyPr>
          <a:lstStyle/>
          <a:p>
            <a:r>
              <a:rPr lang="en-IN" dirty="0"/>
              <a:t>3. </a:t>
            </a:r>
            <a:r>
              <a:rPr lang="en-IN" b="1" dirty="0" smtClean="0"/>
              <a:t>Secularism</a:t>
            </a:r>
            <a:r>
              <a:rPr lang="en-IN" dirty="0" smtClean="0"/>
              <a:t>: Secularism implies </a:t>
            </a:r>
            <a:r>
              <a:rPr lang="en-IN" dirty="0"/>
              <a:t>that our country is not guided by any one religion or any </a:t>
            </a:r>
            <a:r>
              <a:rPr lang="en-IN" dirty="0" smtClean="0"/>
              <a:t>religious considerations</a:t>
            </a:r>
            <a:r>
              <a:rPr lang="en-IN" dirty="0"/>
              <a:t>. </a:t>
            </a:r>
            <a:endParaRPr lang="en-IN" dirty="0" smtClean="0"/>
          </a:p>
          <a:p>
            <a:r>
              <a:rPr lang="en-IN" dirty="0" smtClean="0"/>
              <a:t>It </a:t>
            </a:r>
            <a:r>
              <a:rPr lang="en-IN" dirty="0"/>
              <a:t>allows </a:t>
            </a:r>
            <a:r>
              <a:rPr lang="en-IN" dirty="0" smtClean="0"/>
              <a:t>all its </a:t>
            </a:r>
            <a:r>
              <a:rPr lang="en-IN" dirty="0"/>
              <a:t>citizens to profess, preach and practise any religion they follow. </a:t>
            </a:r>
            <a:endParaRPr lang="en-IN" dirty="0" smtClean="0"/>
          </a:p>
          <a:p>
            <a:r>
              <a:rPr lang="en-IN" dirty="0" smtClean="0"/>
              <a:t>it </a:t>
            </a:r>
            <a:r>
              <a:rPr lang="en-IN" dirty="0"/>
              <a:t>ensures that the state does not have any religion of its own. </a:t>
            </a:r>
            <a:endParaRPr lang="en-IN" dirty="0" smtClean="0"/>
          </a:p>
          <a:p>
            <a:r>
              <a:rPr lang="en-IN" dirty="0" smtClean="0"/>
              <a:t>Constitution strictly </a:t>
            </a:r>
            <a:r>
              <a:rPr lang="en-IN" dirty="0"/>
              <a:t>prohibits any discrimination on the ground of </a:t>
            </a:r>
            <a:r>
              <a:rPr lang="en-IN" dirty="0" smtClean="0"/>
              <a:t>religion.</a:t>
            </a:r>
          </a:p>
          <a:p>
            <a:r>
              <a:rPr lang="en-IN" dirty="0"/>
              <a:t>4. </a:t>
            </a:r>
            <a:r>
              <a:rPr lang="en-IN" b="1" dirty="0"/>
              <a:t>Democrac</a:t>
            </a:r>
            <a:r>
              <a:rPr lang="en-IN" dirty="0"/>
              <a:t>y: The people </a:t>
            </a:r>
            <a:r>
              <a:rPr lang="en-IN" dirty="0" smtClean="0"/>
              <a:t>elect the </a:t>
            </a:r>
            <a:r>
              <a:rPr lang="en-IN" dirty="0"/>
              <a:t>rulers of the country and the elected representatives remain accountable </a:t>
            </a:r>
            <a:r>
              <a:rPr lang="en-IN" dirty="0" smtClean="0"/>
              <a:t>to the </a:t>
            </a:r>
            <a:r>
              <a:rPr lang="en-IN" dirty="0"/>
              <a:t>people. </a:t>
            </a:r>
            <a:endParaRPr lang="en-IN" dirty="0" smtClean="0"/>
          </a:p>
          <a:p>
            <a:r>
              <a:rPr lang="en-IN" dirty="0" smtClean="0"/>
              <a:t>The </a:t>
            </a:r>
            <a:r>
              <a:rPr lang="en-IN" dirty="0"/>
              <a:t>people of India elect them to be part of the government </a:t>
            </a:r>
            <a:r>
              <a:rPr lang="en-IN" dirty="0" smtClean="0"/>
              <a:t>at  different </a:t>
            </a:r>
            <a:r>
              <a:rPr lang="en-IN" dirty="0"/>
              <a:t>levels by a system of universal adult franchise, popularly known as ‘</a:t>
            </a:r>
            <a:r>
              <a:rPr lang="en-IN" dirty="0" smtClean="0"/>
              <a:t>one man </a:t>
            </a:r>
            <a:r>
              <a:rPr lang="en-IN" dirty="0"/>
              <a:t>one vote’. </a:t>
            </a:r>
            <a:endParaRPr lang="en-IN" dirty="0" smtClean="0"/>
          </a:p>
          <a:p>
            <a:r>
              <a:rPr lang="en-IN" dirty="0" smtClean="0"/>
              <a:t>Democracy </a:t>
            </a:r>
            <a:r>
              <a:rPr lang="en-IN" dirty="0"/>
              <a:t>contributes to stability, continuous progress in </a:t>
            </a:r>
            <a:r>
              <a:rPr lang="en-IN" dirty="0" smtClean="0"/>
              <a:t>the society </a:t>
            </a:r>
            <a:r>
              <a:rPr lang="en-IN" dirty="0"/>
              <a:t>and it secures peaceful political </a:t>
            </a:r>
            <a:r>
              <a:rPr lang="en-IN" dirty="0" smtClean="0"/>
              <a:t>change.</a:t>
            </a:r>
            <a:endParaRPr lang="en-IN" dirty="0"/>
          </a:p>
        </p:txBody>
      </p:sp>
    </p:spTree>
    <p:extLst>
      <p:ext uri="{BB962C8B-B14F-4D97-AF65-F5344CB8AC3E}">
        <p14:creationId xmlns:p14="http://schemas.microsoft.com/office/powerpoint/2010/main" val="1114002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6854"/>
            <a:ext cx="10515600" cy="5590109"/>
          </a:xfrm>
        </p:spPr>
        <p:txBody>
          <a:bodyPr/>
          <a:lstStyle/>
          <a:p>
            <a:r>
              <a:rPr lang="en-IN" b="1" dirty="0" smtClean="0"/>
              <a:t>5 Republic</a:t>
            </a:r>
            <a:r>
              <a:rPr lang="en-IN" dirty="0"/>
              <a:t>: India is not only a democratic nation but it is also a republic. </a:t>
            </a:r>
            <a:endParaRPr lang="en-IN" dirty="0" smtClean="0"/>
          </a:p>
          <a:p>
            <a:r>
              <a:rPr lang="en-IN" dirty="0" smtClean="0"/>
              <a:t>the </a:t>
            </a:r>
            <a:r>
              <a:rPr lang="en-IN" dirty="0"/>
              <a:t>office of the Head of the </a:t>
            </a:r>
            <a:r>
              <a:rPr lang="en-IN" dirty="0" smtClean="0"/>
              <a:t>State is the </a:t>
            </a:r>
            <a:r>
              <a:rPr lang="en-IN" dirty="0"/>
              <a:t>President who is elected and </a:t>
            </a:r>
            <a:r>
              <a:rPr lang="en-IN" dirty="0" smtClean="0"/>
              <a:t>not </a:t>
            </a:r>
            <a:r>
              <a:rPr lang="en-IN" dirty="0"/>
              <a:t>selected on the basis of </a:t>
            </a:r>
            <a:r>
              <a:rPr lang="en-IN" dirty="0" smtClean="0"/>
              <a:t>heredity.</a:t>
            </a:r>
          </a:p>
          <a:p>
            <a:r>
              <a:rPr lang="en-IN" dirty="0"/>
              <a:t>every citizen of India is equally eligible to be elected as </a:t>
            </a:r>
            <a:r>
              <a:rPr lang="en-IN" dirty="0" smtClean="0"/>
              <a:t>the Head </a:t>
            </a:r>
            <a:r>
              <a:rPr lang="en-IN" dirty="0"/>
              <a:t>of the State. </a:t>
            </a:r>
            <a:endParaRPr lang="en-IN" dirty="0" smtClean="0"/>
          </a:p>
          <a:p>
            <a:r>
              <a:rPr lang="en-IN" dirty="0" smtClean="0"/>
              <a:t>Political </a:t>
            </a:r>
            <a:r>
              <a:rPr lang="en-IN" dirty="0"/>
              <a:t>equality is the chief message of this provision</a:t>
            </a:r>
            <a:r>
              <a:rPr lang="en-IN" dirty="0" smtClean="0"/>
              <a:t>.</a:t>
            </a:r>
          </a:p>
          <a:p>
            <a:r>
              <a:rPr lang="en-IN" b="1" dirty="0" smtClean="0"/>
              <a:t>6 Justice</a:t>
            </a:r>
            <a:r>
              <a:rPr lang="en-IN" b="1" dirty="0"/>
              <a:t>:</a:t>
            </a:r>
            <a:r>
              <a:rPr lang="en-IN" dirty="0"/>
              <a:t> </a:t>
            </a:r>
            <a:r>
              <a:rPr lang="en-IN" dirty="0" smtClean="0"/>
              <a:t>the </a:t>
            </a:r>
            <a:r>
              <a:rPr lang="en-IN" dirty="0"/>
              <a:t>constitution-makers have included </a:t>
            </a:r>
            <a:r>
              <a:rPr lang="en-IN" dirty="0" smtClean="0"/>
              <a:t>social, economic </a:t>
            </a:r>
            <a:r>
              <a:rPr lang="en-IN" dirty="0"/>
              <a:t>and political justice as constitutional values</a:t>
            </a:r>
            <a:r>
              <a:rPr lang="en-IN" dirty="0" smtClean="0"/>
              <a:t>.</a:t>
            </a:r>
          </a:p>
          <a:p>
            <a:r>
              <a:rPr lang="en-IN" dirty="0"/>
              <a:t>a just and </a:t>
            </a:r>
            <a:r>
              <a:rPr lang="en-IN" dirty="0" smtClean="0"/>
              <a:t>egalitarian society </a:t>
            </a:r>
            <a:r>
              <a:rPr lang="en-IN" dirty="0"/>
              <a:t>remains as one of the foremost values of the Indian </a:t>
            </a:r>
            <a:r>
              <a:rPr lang="en-IN" dirty="0" smtClean="0"/>
              <a:t>Constitution.</a:t>
            </a:r>
          </a:p>
          <a:p>
            <a:endParaRPr lang="en-IN" dirty="0"/>
          </a:p>
        </p:txBody>
      </p:sp>
    </p:spTree>
    <p:extLst>
      <p:ext uri="{BB962C8B-B14F-4D97-AF65-F5344CB8AC3E}">
        <p14:creationId xmlns:p14="http://schemas.microsoft.com/office/powerpoint/2010/main" val="2137586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382" y="873457"/>
            <a:ext cx="10515600" cy="5590109"/>
          </a:xfrm>
        </p:spPr>
        <p:txBody>
          <a:bodyPr>
            <a:normAutofit/>
          </a:bodyPr>
          <a:lstStyle/>
          <a:p>
            <a:r>
              <a:rPr lang="en-IN" b="1" dirty="0" smtClean="0"/>
              <a:t>7 Equality</a:t>
            </a:r>
            <a:r>
              <a:rPr lang="en-IN" b="1" dirty="0"/>
              <a:t>:</a:t>
            </a:r>
            <a:r>
              <a:rPr lang="en-IN" dirty="0"/>
              <a:t> </a:t>
            </a:r>
            <a:r>
              <a:rPr lang="en-IN" dirty="0" smtClean="0"/>
              <a:t>The Constitution </a:t>
            </a:r>
            <a:r>
              <a:rPr lang="en-IN" dirty="0"/>
              <a:t>ensures equality of status and opportunity to every citizen for </a:t>
            </a:r>
            <a:r>
              <a:rPr lang="en-IN" dirty="0" smtClean="0"/>
              <a:t>the development </a:t>
            </a:r>
            <a:r>
              <a:rPr lang="en-IN" dirty="0"/>
              <a:t>of the best in </a:t>
            </a:r>
            <a:r>
              <a:rPr lang="en-IN" dirty="0" smtClean="0"/>
              <a:t>him/her.</a:t>
            </a:r>
          </a:p>
          <a:p>
            <a:r>
              <a:rPr lang="en-IN" b="1" dirty="0" smtClean="0"/>
              <a:t>8 Liberty:</a:t>
            </a:r>
            <a:r>
              <a:rPr lang="en-IN" dirty="0" smtClean="0"/>
              <a:t> The </a:t>
            </a:r>
            <a:r>
              <a:rPr lang="en-IN" dirty="0"/>
              <a:t>Preamble prescribes liberty of thought, expression, belief, faith </a:t>
            </a:r>
            <a:r>
              <a:rPr lang="en-IN" dirty="0" smtClean="0"/>
              <a:t>and worship </a:t>
            </a:r>
            <a:r>
              <a:rPr lang="en-IN" dirty="0"/>
              <a:t>as one of the core values. These have to be assured to every </a:t>
            </a:r>
            <a:r>
              <a:rPr lang="en-IN" dirty="0" smtClean="0"/>
              <a:t>member of </a:t>
            </a:r>
            <a:r>
              <a:rPr lang="en-IN" dirty="0"/>
              <a:t>all the </a:t>
            </a:r>
            <a:r>
              <a:rPr lang="en-IN" dirty="0" smtClean="0"/>
              <a:t>communities.</a:t>
            </a:r>
          </a:p>
          <a:p>
            <a:r>
              <a:rPr lang="en-IN" b="1" dirty="0" smtClean="0"/>
              <a:t>9 Fraternity</a:t>
            </a:r>
            <a:r>
              <a:rPr lang="en-IN" b="1" dirty="0"/>
              <a:t>:</a:t>
            </a:r>
            <a:r>
              <a:rPr lang="en-IN" dirty="0"/>
              <a:t> </a:t>
            </a:r>
            <a:r>
              <a:rPr lang="en-IN" dirty="0" smtClean="0"/>
              <a:t>it </a:t>
            </a:r>
            <a:r>
              <a:rPr lang="en-IN" dirty="0"/>
              <a:t>stands for the spirit of common brotherhood among </a:t>
            </a:r>
            <a:r>
              <a:rPr lang="en-IN" dirty="0" smtClean="0"/>
              <a:t>all the </a:t>
            </a:r>
            <a:r>
              <a:rPr lang="en-IN" dirty="0"/>
              <a:t>people of India. In the absence of fraternity, a plural society like India </a:t>
            </a:r>
            <a:r>
              <a:rPr lang="en-IN" dirty="0" smtClean="0"/>
              <a:t>stands divided</a:t>
            </a:r>
            <a:r>
              <a:rPr lang="en-IN" dirty="0"/>
              <a:t>. </a:t>
            </a:r>
            <a:endParaRPr lang="en-IN" dirty="0" smtClean="0"/>
          </a:p>
          <a:p>
            <a:pPr marL="0" indent="0">
              <a:buNone/>
            </a:pPr>
            <a:r>
              <a:rPr lang="en-IN" dirty="0" smtClean="0"/>
              <a:t>10  </a:t>
            </a:r>
            <a:r>
              <a:rPr lang="en-IN" b="1" dirty="0"/>
              <a:t>Dignity of the individual</a:t>
            </a:r>
            <a:r>
              <a:rPr lang="en-IN" dirty="0"/>
              <a:t>: equal participation </a:t>
            </a:r>
            <a:r>
              <a:rPr lang="en-IN" dirty="0" smtClean="0"/>
              <a:t>of every </a:t>
            </a:r>
            <a:r>
              <a:rPr lang="en-IN" dirty="0"/>
              <a:t>individual in all the processes of democratic governance</a:t>
            </a:r>
            <a:r>
              <a:rPr lang="en-IN" dirty="0" smtClean="0"/>
              <a:t>.</a:t>
            </a:r>
          </a:p>
        </p:txBody>
      </p:sp>
    </p:spTree>
    <p:extLst>
      <p:ext uri="{BB962C8B-B14F-4D97-AF65-F5344CB8AC3E}">
        <p14:creationId xmlns:p14="http://schemas.microsoft.com/office/powerpoint/2010/main" val="311091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Characteristics    </a:t>
            </a:r>
            <a:endParaRPr lang="en-US" b="1" dirty="0"/>
          </a:p>
        </p:txBody>
      </p:sp>
      <p:sp>
        <p:nvSpPr>
          <p:cNvPr id="3" name="Content Placeholder 2"/>
          <p:cNvSpPr>
            <a:spLocks noGrp="1"/>
          </p:cNvSpPr>
          <p:nvPr>
            <p:ph idx="1"/>
          </p:nvPr>
        </p:nvSpPr>
        <p:spPr/>
        <p:txBody>
          <a:bodyPr/>
          <a:lstStyle/>
          <a:p>
            <a:r>
              <a:rPr lang="en-US" dirty="0"/>
              <a:t>specific, such as </a:t>
            </a:r>
            <a:r>
              <a:rPr lang="en-US" dirty="0" smtClean="0"/>
              <a:t>honoring </a:t>
            </a:r>
            <a:r>
              <a:rPr lang="en-US" dirty="0"/>
              <a:t>one’s parents or owning a home </a:t>
            </a:r>
            <a:r>
              <a:rPr lang="en-US" dirty="0" smtClean="0"/>
              <a:t>.</a:t>
            </a:r>
          </a:p>
          <a:p>
            <a:r>
              <a:rPr lang="en-US" dirty="0"/>
              <a:t>different from culture to culture</a:t>
            </a:r>
            <a:r>
              <a:rPr lang="en-US" dirty="0" smtClean="0"/>
              <a:t>.</a:t>
            </a:r>
          </a:p>
          <a:p>
            <a:r>
              <a:rPr lang="en-US" dirty="0" smtClean="0"/>
              <a:t> </a:t>
            </a:r>
            <a:r>
              <a:rPr lang="en-US" dirty="0"/>
              <a:t>extremely </a:t>
            </a:r>
            <a:r>
              <a:rPr lang="en-US" dirty="0" smtClean="0"/>
              <a:t>practical</a:t>
            </a:r>
          </a:p>
          <a:p>
            <a:r>
              <a:rPr lang="en-US" dirty="0"/>
              <a:t> provide standards of competence and morality</a:t>
            </a:r>
            <a:r>
              <a:rPr lang="en-US" dirty="0" smtClean="0"/>
              <a:t>.</a:t>
            </a:r>
          </a:p>
          <a:p>
            <a:r>
              <a:rPr lang="en-US" dirty="0"/>
              <a:t> relatively permanent</a:t>
            </a:r>
            <a:r>
              <a:rPr lang="en-US" dirty="0" smtClean="0"/>
              <a:t>.</a:t>
            </a:r>
          </a:p>
          <a:p>
            <a:r>
              <a:rPr lang="en-US" dirty="0"/>
              <a:t>more central to the core of a person</a:t>
            </a:r>
            <a:r>
              <a:rPr lang="en-US" dirty="0" smtClean="0"/>
              <a:t>.</a:t>
            </a:r>
          </a:p>
          <a:p>
            <a:endParaRPr lang="en-US" dirty="0" smtClean="0"/>
          </a:p>
          <a:p>
            <a:r>
              <a:rPr lang="en-US" dirty="0"/>
              <a:t>loaded with effective thoughts about ideas, objects, behavior, etc.</a:t>
            </a:r>
            <a:endParaRPr lang="en-US" dirty="0" smtClean="0"/>
          </a:p>
        </p:txBody>
      </p:sp>
    </p:spTree>
    <p:extLst>
      <p:ext uri="{BB962C8B-B14F-4D97-AF65-F5344CB8AC3E}">
        <p14:creationId xmlns:p14="http://schemas.microsoft.com/office/powerpoint/2010/main" val="411076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9897"/>
            <a:ext cx="10515600" cy="5367066"/>
          </a:xfrm>
        </p:spPr>
        <p:txBody>
          <a:bodyPr/>
          <a:lstStyle/>
          <a:p>
            <a:endParaRPr lang="en-US" dirty="0" smtClean="0"/>
          </a:p>
          <a:p>
            <a:r>
              <a:rPr lang="en-US" dirty="0" smtClean="0"/>
              <a:t>integration </a:t>
            </a:r>
            <a:r>
              <a:rPr lang="en-US" dirty="0"/>
              <a:t>and fulfillment of man’s basic impulses and desire stably and consistently appropriate for his living</a:t>
            </a:r>
            <a:r>
              <a:rPr lang="en-US" dirty="0" smtClean="0"/>
              <a:t>.</a:t>
            </a:r>
          </a:p>
          <a:p>
            <a:r>
              <a:rPr lang="en-US" dirty="0"/>
              <a:t>build up societies, integrate social relations</a:t>
            </a:r>
            <a:r>
              <a:rPr lang="en-US" dirty="0" smtClean="0"/>
              <a:t>.</a:t>
            </a:r>
          </a:p>
          <a:p>
            <a:r>
              <a:rPr lang="en-US" dirty="0"/>
              <a:t>mold the ideal dimensions of personality and depth of culture</a:t>
            </a:r>
            <a:r>
              <a:rPr lang="en-US" dirty="0" smtClean="0"/>
              <a:t>.</a:t>
            </a:r>
          </a:p>
          <a:p>
            <a:r>
              <a:rPr lang="en-US" dirty="0"/>
              <a:t> influence people’s behavior and serve as criteria for evaluating the actions of others</a:t>
            </a:r>
            <a:r>
              <a:rPr lang="en-US" dirty="0" smtClean="0"/>
              <a:t>.</a:t>
            </a:r>
          </a:p>
          <a:p>
            <a:r>
              <a:rPr lang="en-US" dirty="0"/>
              <a:t> great role to play in the conduct of social life. </a:t>
            </a:r>
          </a:p>
        </p:txBody>
      </p:sp>
    </p:spTree>
    <p:extLst>
      <p:ext uri="{BB962C8B-B14F-4D97-AF65-F5344CB8AC3E}">
        <p14:creationId xmlns:p14="http://schemas.microsoft.com/office/powerpoint/2010/main" val="180980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Importance of values</a:t>
            </a:r>
            <a:endParaRPr lang="en-US" b="1" dirty="0"/>
          </a:p>
        </p:txBody>
      </p:sp>
      <p:sp>
        <p:nvSpPr>
          <p:cNvPr id="3" name="Content Placeholder 2"/>
          <p:cNvSpPr>
            <a:spLocks noGrp="1"/>
          </p:cNvSpPr>
          <p:nvPr>
            <p:ph idx="1"/>
          </p:nvPr>
        </p:nvSpPr>
        <p:spPr/>
        <p:txBody>
          <a:bodyPr/>
          <a:lstStyle/>
          <a:p>
            <a:r>
              <a:rPr lang="en-US" dirty="0"/>
              <a:t>Values Help in Decision </a:t>
            </a:r>
            <a:r>
              <a:rPr lang="en-US" dirty="0" smtClean="0"/>
              <a:t>Making</a:t>
            </a:r>
          </a:p>
          <a:p>
            <a:r>
              <a:rPr lang="en-US" dirty="0"/>
              <a:t> Values Can Give Direction to Our </a:t>
            </a:r>
            <a:r>
              <a:rPr lang="en-US" dirty="0" smtClean="0"/>
              <a:t>Life</a:t>
            </a:r>
            <a:endParaRPr lang="en-US" dirty="0"/>
          </a:p>
          <a:p>
            <a:r>
              <a:rPr lang="en-US" dirty="0"/>
              <a:t>Values Can Build </a:t>
            </a:r>
            <a:r>
              <a:rPr lang="en-US" dirty="0" smtClean="0"/>
              <a:t>Character</a:t>
            </a:r>
          </a:p>
          <a:p>
            <a:r>
              <a:rPr lang="en-US" dirty="0"/>
              <a:t>Values Can Help in Building a </a:t>
            </a:r>
            <a:r>
              <a:rPr lang="en-US" dirty="0" smtClean="0"/>
              <a:t>Society</a:t>
            </a:r>
          </a:p>
          <a:p>
            <a:r>
              <a:rPr lang="en-US" dirty="0"/>
              <a:t>Economic </a:t>
            </a:r>
            <a:r>
              <a:rPr lang="en-US" dirty="0" smtClean="0"/>
              <a:t>Progress</a:t>
            </a:r>
            <a:endParaRPr lang="en-US" dirty="0"/>
          </a:p>
          <a:p>
            <a:r>
              <a:rPr lang="en-US" dirty="0"/>
              <a:t>Social </a:t>
            </a:r>
            <a:r>
              <a:rPr lang="en-US" dirty="0" smtClean="0"/>
              <a:t>relations</a:t>
            </a:r>
          </a:p>
          <a:p>
            <a:r>
              <a:rPr lang="en-US" dirty="0"/>
              <a:t> Love, peace and </a:t>
            </a:r>
            <a:r>
              <a:rPr lang="en-US" dirty="0" smtClean="0"/>
              <a:t>happiness</a:t>
            </a:r>
          </a:p>
          <a:p>
            <a:r>
              <a:rPr lang="en-US" dirty="0"/>
              <a:t> Standard of </a:t>
            </a:r>
            <a:r>
              <a:rPr lang="en-US" dirty="0" smtClean="0"/>
              <a:t>living</a:t>
            </a:r>
            <a:endParaRPr lang="en-US" dirty="0"/>
          </a:p>
        </p:txBody>
      </p:sp>
    </p:spTree>
    <p:extLst>
      <p:ext uri="{BB962C8B-B14F-4D97-AF65-F5344CB8AC3E}">
        <p14:creationId xmlns:p14="http://schemas.microsoft.com/office/powerpoint/2010/main" val="15917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0160"/>
            <a:ext cx="10515600" cy="4896803"/>
          </a:xfrm>
        </p:spPr>
        <p:txBody>
          <a:bodyPr/>
          <a:lstStyle/>
          <a:p>
            <a:endParaRPr lang="en-US" dirty="0" smtClean="0"/>
          </a:p>
          <a:p>
            <a:endParaRPr lang="en-US" dirty="0"/>
          </a:p>
          <a:p>
            <a:r>
              <a:rPr lang="en-US" dirty="0" smtClean="0"/>
              <a:t>bloom </a:t>
            </a:r>
            <a:r>
              <a:rPr lang="en-US" dirty="0"/>
              <a:t>the children and achieve their goals by the means of</a:t>
            </a:r>
          </a:p>
          <a:p>
            <a:pPr marL="0" indent="0">
              <a:buNone/>
            </a:pPr>
            <a:r>
              <a:rPr lang="en-US" dirty="0" smtClean="0"/>
              <a:t>  righteous </a:t>
            </a:r>
            <a:r>
              <a:rPr lang="en-US" dirty="0"/>
              <a:t>paths</a:t>
            </a:r>
            <a:r>
              <a:rPr lang="en-US" dirty="0" smtClean="0"/>
              <a:t>.</a:t>
            </a:r>
          </a:p>
          <a:p>
            <a:r>
              <a:rPr lang="en-US" dirty="0" smtClean="0"/>
              <a:t>Non-violence</a:t>
            </a:r>
          </a:p>
          <a:p>
            <a:pPr marL="0" indent="0">
              <a:buNone/>
            </a:pPr>
            <a:endParaRPr lang="en-US" dirty="0"/>
          </a:p>
        </p:txBody>
      </p:sp>
    </p:spTree>
    <p:extLst>
      <p:ext uri="{BB962C8B-B14F-4D97-AF65-F5344CB8AC3E}">
        <p14:creationId xmlns:p14="http://schemas.microsoft.com/office/powerpoint/2010/main" val="3094573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3570</Words>
  <Application>Microsoft Office PowerPoint</Application>
  <PresentationFormat>Custom</PresentationFormat>
  <Paragraphs>271</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Module 5 - values</vt:lpstr>
      <vt:lpstr>             Common Human values  </vt:lpstr>
      <vt:lpstr>                       Types of value </vt:lpstr>
      <vt:lpstr>PowerPoint Presentation</vt:lpstr>
      <vt:lpstr>PowerPoint Presentation</vt:lpstr>
      <vt:lpstr>                         Characteristics    </vt:lpstr>
      <vt:lpstr>PowerPoint Presentation</vt:lpstr>
      <vt:lpstr>              Importance of values</vt:lpstr>
      <vt:lpstr>PowerPoint Presentation</vt:lpstr>
      <vt:lpstr>                     Role of values in life </vt:lpstr>
      <vt:lpstr>                          Personal values </vt:lpstr>
      <vt:lpstr>            ROLE OF VALUES IN PERSONAL LIFE </vt:lpstr>
      <vt:lpstr>                      IN SOCIAL LIFE</vt:lpstr>
      <vt:lpstr>                  Aspects of values</vt:lpstr>
      <vt:lpstr>PowerPoint Presentation</vt:lpstr>
      <vt:lpstr>PowerPoint Presentation</vt:lpstr>
      <vt:lpstr>PowerPoint Presentation</vt:lpstr>
      <vt:lpstr>            Value and principle</vt:lpstr>
      <vt:lpstr>           Customs and traditions</vt:lpstr>
      <vt:lpstr>PowerPoint Presentation</vt:lpstr>
      <vt:lpstr>PowerPoint Presentation</vt:lpstr>
      <vt:lpstr>Difference between Customs and Traditions</vt:lpstr>
      <vt:lpstr>                  LAWS AND RULES</vt:lpstr>
      <vt:lpstr>PowerPoint Presentation</vt:lpstr>
      <vt:lpstr>                       Examples</vt:lpstr>
      <vt:lpstr>                      SOURCES OF VALUES   </vt:lpstr>
      <vt:lpstr>PowerPoint Presentation</vt:lpstr>
      <vt:lpstr>Educational implications of values</vt:lpstr>
      <vt:lpstr>                 Value conflict </vt:lpstr>
      <vt:lpstr>PowerPoint Presentation</vt:lpstr>
      <vt:lpstr>PowerPoint Presentation</vt:lpstr>
      <vt:lpstr>PowerPoint Presentation</vt:lpstr>
      <vt:lpstr>PowerPoint Presentation</vt:lpstr>
      <vt:lpstr>PowerPoint Presentation</vt:lpstr>
      <vt:lpstr>PowerPoint Presentation</vt:lpstr>
      <vt:lpstr>                         Conflict resolution </vt:lpstr>
      <vt:lpstr>PowerPoint Presentation</vt:lpstr>
      <vt:lpstr>Methodology of teaching values</vt:lpstr>
      <vt:lpstr>PowerPoint Presentation</vt:lpstr>
      <vt:lpstr>PowerPoint Presentation</vt:lpstr>
      <vt:lpstr>PowerPoint Presentation</vt:lpstr>
      <vt:lpstr>PowerPoint Presentation</vt:lpstr>
      <vt:lpstr>PowerPoint Presentation</vt:lpstr>
      <vt:lpstr>Indian concept of values-Purusharthas</vt:lpstr>
      <vt:lpstr>PowerPoint Presentation</vt:lpstr>
      <vt:lpstr>PowerPoint Presentation</vt:lpstr>
      <vt:lpstr>                  Constitutional values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 values</dc:title>
  <dc:creator>LAPTOP</dc:creator>
  <cp:lastModifiedBy>user</cp:lastModifiedBy>
  <cp:revision>138</cp:revision>
  <dcterms:created xsi:type="dcterms:W3CDTF">2021-12-15T07:27:03Z</dcterms:created>
  <dcterms:modified xsi:type="dcterms:W3CDTF">2021-12-22T11:13:08Z</dcterms:modified>
</cp:coreProperties>
</file>