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78" r:id="rId2"/>
    <p:sldId id="264" r:id="rId3"/>
    <p:sldId id="267" r:id="rId4"/>
    <p:sldId id="279" r:id="rId5"/>
    <p:sldId id="256" r:id="rId6"/>
    <p:sldId id="260" r:id="rId7"/>
    <p:sldId id="292" r:id="rId8"/>
    <p:sldId id="302" r:id="rId9"/>
    <p:sldId id="300" r:id="rId10"/>
    <p:sldId id="301" r:id="rId11"/>
    <p:sldId id="268" r:id="rId12"/>
    <p:sldId id="308" r:id="rId13"/>
    <p:sldId id="269" r:id="rId14"/>
    <p:sldId id="271" r:id="rId15"/>
    <p:sldId id="272" r:id="rId16"/>
    <p:sldId id="273" r:id="rId17"/>
    <p:sldId id="274" r:id="rId18"/>
    <p:sldId id="275" r:id="rId19"/>
    <p:sldId id="304" r:id="rId20"/>
    <p:sldId id="276" r:id="rId21"/>
    <p:sldId id="299" r:id="rId22"/>
    <p:sldId id="303" r:id="rId23"/>
    <p:sldId id="277" r:id="rId24"/>
    <p:sldId id="283" r:id="rId25"/>
    <p:sldId id="284" r:id="rId26"/>
    <p:sldId id="285" r:id="rId27"/>
    <p:sldId id="286" r:id="rId28"/>
    <p:sldId id="287" r:id="rId29"/>
    <p:sldId id="288" r:id="rId30"/>
    <p:sldId id="289" r:id="rId31"/>
    <p:sldId id="290" r:id="rId32"/>
    <p:sldId id="295" r:id="rId33"/>
    <p:sldId id="305" r:id="rId34"/>
    <p:sldId id="296" r:id="rId35"/>
    <p:sldId id="297" r:id="rId36"/>
    <p:sldId id="298" r:id="rId37"/>
    <p:sldId id="30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09C14-960F-45D4-9C82-A838228475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6EF3532-FE44-4815-B175-6514488A637D}">
      <dgm:prSet phldrT="[Text]" custT="1"/>
      <dgm:spPr/>
      <dgm:t>
        <a:bodyPr/>
        <a:lstStyle/>
        <a:p>
          <a:r>
            <a:rPr lang="en-US" sz="3200" b="1" dirty="0" smtClean="0">
              <a:latin typeface="Aharoni" pitchFamily="2" charset="-79"/>
              <a:cs typeface="Aharoni" pitchFamily="2" charset="-79"/>
            </a:rPr>
            <a:t>Social Interaction Influences Cognitive Development</a:t>
          </a:r>
          <a:endParaRPr lang="en-US" sz="3200" b="1" dirty="0">
            <a:latin typeface="Aharoni" pitchFamily="2" charset="-79"/>
            <a:cs typeface="Aharoni" pitchFamily="2" charset="-79"/>
          </a:endParaRPr>
        </a:p>
      </dgm:t>
    </dgm:pt>
    <dgm:pt modelId="{DC289C70-CB3D-4913-AE7C-AA0FE46F2065}" type="parTrans" cxnId="{586A0A3B-BA66-4E0E-AA5B-4DB6A839C2F2}">
      <dgm:prSet/>
      <dgm:spPr/>
      <dgm:t>
        <a:bodyPr/>
        <a:lstStyle/>
        <a:p>
          <a:endParaRPr lang="en-US"/>
        </a:p>
      </dgm:t>
    </dgm:pt>
    <dgm:pt modelId="{34A211B3-F46B-4833-A6D6-7BC4E827529D}" type="sibTrans" cxnId="{586A0A3B-BA66-4E0E-AA5B-4DB6A839C2F2}">
      <dgm:prSet/>
      <dgm:spPr/>
      <dgm:t>
        <a:bodyPr/>
        <a:lstStyle/>
        <a:p>
          <a:endParaRPr lang="en-US"/>
        </a:p>
      </dgm:t>
    </dgm:pt>
    <dgm:pt modelId="{93577B85-281B-4375-BD40-510F95266BA1}">
      <dgm:prSet phldrT="[Text]" custT="1"/>
      <dgm:spPr/>
      <dgm:t>
        <a:bodyPr/>
        <a:lstStyle/>
        <a:p>
          <a:r>
            <a:rPr lang="en-US" sz="3200" b="1" dirty="0" smtClean="0">
              <a:latin typeface="Aharoni" pitchFamily="2" charset="-79"/>
              <a:cs typeface="Aharoni" pitchFamily="2" charset="-79"/>
            </a:rPr>
            <a:t>Biological and Cultural Development do not occur in Isolation</a:t>
          </a:r>
          <a:endParaRPr lang="en-US" sz="3200" b="1" dirty="0">
            <a:latin typeface="Aharoni" pitchFamily="2" charset="-79"/>
            <a:cs typeface="Aharoni" pitchFamily="2" charset="-79"/>
          </a:endParaRPr>
        </a:p>
      </dgm:t>
    </dgm:pt>
    <dgm:pt modelId="{AAA57689-3CCE-4F04-83A1-4DA1F513886C}" type="parTrans" cxnId="{387E871B-094C-4BC7-8BFE-9D86AF8BCD0C}">
      <dgm:prSet/>
      <dgm:spPr/>
      <dgm:t>
        <a:bodyPr/>
        <a:lstStyle/>
        <a:p>
          <a:endParaRPr lang="en-US"/>
        </a:p>
      </dgm:t>
    </dgm:pt>
    <dgm:pt modelId="{9DC157B0-461B-429B-B944-A9779EF52FC7}" type="sibTrans" cxnId="{387E871B-094C-4BC7-8BFE-9D86AF8BCD0C}">
      <dgm:prSet/>
      <dgm:spPr/>
      <dgm:t>
        <a:bodyPr/>
        <a:lstStyle/>
        <a:p>
          <a:endParaRPr lang="en-US"/>
        </a:p>
      </dgm:t>
    </dgm:pt>
    <dgm:pt modelId="{A06895FB-8D72-495D-9B8E-24018FBFD53C}">
      <dgm:prSet phldrT="[Text]" custT="1"/>
      <dgm:spPr/>
      <dgm:t>
        <a:bodyPr/>
        <a:lstStyle/>
        <a:p>
          <a:r>
            <a:rPr lang="en-US" sz="3200" b="1" dirty="0" smtClean="0">
              <a:latin typeface="Aharoni" pitchFamily="2" charset="-79"/>
              <a:cs typeface="Aharoni" pitchFamily="2" charset="-79"/>
            </a:rPr>
            <a:t>Language plays a major role in Cognitive Development</a:t>
          </a:r>
          <a:endParaRPr lang="en-US" sz="3200" b="1" dirty="0">
            <a:latin typeface="Aharoni" pitchFamily="2" charset="-79"/>
            <a:cs typeface="Aharoni" pitchFamily="2" charset="-79"/>
          </a:endParaRPr>
        </a:p>
      </dgm:t>
    </dgm:pt>
    <dgm:pt modelId="{E339E9E1-A138-4BD5-B225-EACCBF891102}" type="parTrans" cxnId="{8AA3D519-9B59-4949-98F0-FBDA6102EA81}">
      <dgm:prSet/>
      <dgm:spPr/>
      <dgm:t>
        <a:bodyPr/>
        <a:lstStyle/>
        <a:p>
          <a:endParaRPr lang="en-US"/>
        </a:p>
      </dgm:t>
    </dgm:pt>
    <dgm:pt modelId="{16643409-FD6E-46A9-8960-E8B0AC7EF118}" type="sibTrans" cxnId="{8AA3D519-9B59-4949-98F0-FBDA6102EA81}">
      <dgm:prSet/>
      <dgm:spPr/>
      <dgm:t>
        <a:bodyPr/>
        <a:lstStyle/>
        <a:p>
          <a:endParaRPr lang="en-US"/>
        </a:p>
      </dgm:t>
    </dgm:pt>
    <dgm:pt modelId="{E4A82CA1-D298-4181-9A28-3E727A815C97}" type="pres">
      <dgm:prSet presAssocID="{F4C09C14-960F-45D4-9C82-A8382284758E}" presName="linear" presStyleCnt="0">
        <dgm:presLayoutVars>
          <dgm:dir/>
          <dgm:animLvl val="lvl"/>
          <dgm:resizeHandles val="exact"/>
        </dgm:presLayoutVars>
      </dgm:prSet>
      <dgm:spPr/>
      <dgm:t>
        <a:bodyPr/>
        <a:lstStyle/>
        <a:p>
          <a:endParaRPr lang="en-US"/>
        </a:p>
      </dgm:t>
    </dgm:pt>
    <dgm:pt modelId="{5143F1A4-548A-4886-A9F2-24AC96C4D0B9}" type="pres">
      <dgm:prSet presAssocID="{06EF3532-FE44-4815-B175-6514488A637D}" presName="parentLin" presStyleCnt="0"/>
      <dgm:spPr/>
    </dgm:pt>
    <dgm:pt modelId="{22A58941-2C22-45E1-B06F-41E4754EAD43}" type="pres">
      <dgm:prSet presAssocID="{06EF3532-FE44-4815-B175-6514488A637D}" presName="parentLeftMargin" presStyleLbl="node1" presStyleIdx="0" presStyleCnt="3"/>
      <dgm:spPr/>
      <dgm:t>
        <a:bodyPr/>
        <a:lstStyle/>
        <a:p>
          <a:endParaRPr lang="en-US"/>
        </a:p>
      </dgm:t>
    </dgm:pt>
    <dgm:pt modelId="{E0B7191E-82D8-4C5B-9D4C-7E33B64283B4}" type="pres">
      <dgm:prSet presAssocID="{06EF3532-FE44-4815-B175-6514488A637D}" presName="parentText" presStyleLbl="node1" presStyleIdx="0" presStyleCnt="3" custScaleX="117109" custScaleY="279344">
        <dgm:presLayoutVars>
          <dgm:chMax val="0"/>
          <dgm:bulletEnabled val="1"/>
        </dgm:presLayoutVars>
      </dgm:prSet>
      <dgm:spPr/>
      <dgm:t>
        <a:bodyPr/>
        <a:lstStyle/>
        <a:p>
          <a:endParaRPr lang="en-US"/>
        </a:p>
      </dgm:t>
    </dgm:pt>
    <dgm:pt modelId="{FF8AD2E8-C475-43C9-BB76-25B09B6D5353}" type="pres">
      <dgm:prSet presAssocID="{06EF3532-FE44-4815-B175-6514488A637D}" presName="negativeSpace" presStyleCnt="0"/>
      <dgm:spPr/>
    </dgm:pt>
    <dgm:pt modelId="{761B28B8-FBC2-4069-B6DF-F977023D1313}" type="pres">
      <dgm:prSet presAssocID="{06EF3532-FE44-4815-B175-6514488A637D}" presName="childText" presStyleLbl="conFgAcc1" presStyleIdx="0" presStyleCnt="3">
        <dgm:presLayoutVars>
          <dgm:bulletEnabled val="1"/>
        </dgm:presLayoutVars>
      </dgm:prSet>
      <dgm:spPr/>
    </dgm:pt>
    <dgm:pt modelId="{AD81B1ED-2DF7-4EBF-A7A2-BB9BF5784533}" type="pres">
      <dgm:prSet presAssocID="{34A211B3-F46B-4833-A6D6-7BC4E827529D}" presName="spaceBetweenRectangles" presStyleCnt="0"/>
      <dgm:spPr/>
    </dgm:pt>
    <dgm:pt modelId="{E6EF565D-27E6-4EAE-A5A2-6F31D6FCF504}" type="pres">
      <dgm:prSet presAssocID="{93577B85-281B-4375-BD40-510F95266BA1}" presName="parentLin" presStyleCnt="0"/>
      <dgm:spPr/>
    </dgm:pt>
    <dgm:pt modelId="{AD6C3A88-BEFB-47F7-9210-8D818F1BD389}" type="pres">
      <dgm:prSet presAssocID="{93577B85-281B-4375-BD40-510F95266BA1}" presName="parentLeftMargin" presStyleLbl="node1" presStyleIdx="0" presStyleCnt="3"/>
      <dgm:spPr/>
      <dgm:t>
        <a:bodyPr/>
        <a:lstStyle/>
        <a:p>
          <a:endParaRPr lang="en-US"/>
        </a:p>
      </dgm:t>
    </dgm:pt>
    <dgm:pt modelId="{7A87769F-CA17-4C09-A3F3-FD3920B52D9F}" type="pres">
      <dgm:prSet presAssocID="{93577B85-281B-4375-BD40-510F95266BA1}" presName="parentText" presStyleLbl="node1" presStyleIdx="1" presStyleCnt="3" custScaleX="117109" custScaleY="275706">
        <dgm:presLayoutVars>
          <dgm:chMax val="0"/>
          <dgm:bulletEnabled val="1"/>
        </dgm:presLayoutVars>
      </dgm:prSet>
      <dgm:spPr/>
      <dgm:t>
        <a:bodyPr/>
        <a:lstStyle/>
        <a:p>
          <a:endParaRPr lang="en-US"/>
        </a:p>
      </dgm:t>
    </dgm:pt>
    <dgm:pt modelId="{84EF6AB1-6E7D-4E28-A9F7-63AC21F9583D}" type="pres">
      <dgm:prSet presAssocID="{93577B85-281B-4375-BD40-510F95266BA1}" presName="negativeSpace" presStyleCnt="0"/>
      <dgm:spPr/>
    </dgm:pt>
    <dgm:pt modelId="{06881482-981E-4EE0-AB6A-FF0FEAAB3DF2}" type="pres">
      <dgm:prSet presAssocID="{93577B85-281B-4375-BD40-510F95266BA1}" presName="childText" presStyleLbl="conFgAcc1" presStyleIdx="1" presStyleCnt="3">
        <dgm:presLayoutVars>
          <dgm:bulletEnabled val="1"/>
        </dgm:presLayoutVars>
      </dgm:prSet>
      <dgm:spPr/>
    </dgm:pt>
    <dgm:pt modelId="{CFD7B8DD-5DE3-4233-83E3-62BDAB01F4B9}" type="pres">
      <dgm:prSet presAssocID="{9DC157B0-461B-429B-B944-A9779EF52FC7}" presName="spaceBetweenRectangles" presStyleCnt="0"/>
      <dgm:spPr/>
    </dgm:pt>
    <dgm:pt modelId="{2509E4BD-B50D-4FD7-B9B4-C8685F97E931}" type="pres">
      <dgm:prSet presAssocID="{A06895FB-8D72-495D-9B8E-24018FBFD53C}" presName="parentLin" presStyleCnt="0"/>
      <dgm:spPr/>
    </dgm:pt>
    <dgm:pt modelId="{7D768A9D-5484-4BE8-9638-62C6E0915F38}" type="pres">
      <dgm:prSet presAssocID="{A06895FB-8D72-495D-9B8E-24018FBFD53C}" presName="parentLeftMargin" presStyleLbl="node1" presStyleIdx="1" presStyleCnt="3"/>
      <dgm:spPr/>
      <dgm:t>
        <a:bodyPr/>
        <a:lstStyle/>
        <a:p>
          <a:endParaRPr lang="en-US"/>
        </a:p>
      </dgm:t>
    </dgm:pt>
    <dgm:pt modelId="{0FE57320-2D43-4460-ADD0-18BF36D6641F}" type="pres">
      <dgm:prSet presAssocID="{A06895FB-8D72-495D-9B8E-24018FBFD53C}" presName="parentText" presStyleLbl="node1" presStyleIdx="2" presStyleCnt="3" custScaleX="118200" custScaleY="277449">
        <dgm:presLayoutVars>
          <dgm:chMax val="0"/>
          <dgm:bulletEnabled val="1"/>
        </dgm:presLayoutVars>
      </dgm:prSet>
      <dgm:spPr/>
      <dgm:t>
        <a:bodyPr/>
        <a:lstStyle/>
        <a:p>
          <a:endParaRPr lang="en-US"/>
        </a:p>
      </dgm:t>
    </dgm:pt>
    <dgm:pt modelId="{8E1AFC79-A8A6-4118-A271-37FDE3DC4639}" type="pres">
      <dgm:prSet presAssocID="{A06895FB-8D72-495D-9B8E-24018FBFD53C}" presName="negativeSpace" presStyleCnt="0"/>
      <dgm:spPr/>
    </dgm:pt>
    <dgm:pt modelId="{D7843B8B-2B3E-41E1-8819-5382809DE66E}" type="pres">
      <dgm:prSet presAssocID="{A06895FB-8D72-495D-9B8E-24018FBFD53C}" presName="childText" presStyleLbl="conFgAcc1" presStyleIdx="2" presStyleCnt="3">
        <dgm:presLayoutVars>
          <dgm:bulletEnabled val="1"/>
        </dgm:presLayoutVars>
      </dgm:prSet>
      <dgm:spPr/>
    </dgm:pt>
  </dgm:ptLst>
  <dgm:cxnLst>
    <dgm:cxn modelId="{3A9C5BF4-BC38-4A16-93C2-7D0A01E12351}" type="presOf" srcId="{A06895FB-8D72-495D-9B8E-24018FBFD53C}" destId="{7D768A9D-5484-4BE8-9638-62C6E0915F38}" srcOrd="0" destOrd="0" presId="urn:microsoft.com/office/officeart/2005/8/layout/list1"/>
    <dgm:cxn modelId="{0442F032-BB3C-4987-ACC8-007A32D82076}" type="presOf" srcId="{93577B85-281B-4375-BD40-510F95266BA1}" destId="{7A87769F-CA17-4C09-A3F3-FD3920B52D9F}" srcOrd="1" destOrd="0" presId="urn:microsoft.com/office/officeart/2005/8/layout/list1"/>
    <dgm:cxn modelId="{408B7FB6-1D88-4669-A055-93859FEF8EB8}" type="presOf" srcId="{A06895FB-8D72-495D-9B8E-24018FBFD53C}" destId="{0FE57320-2D43-4460-ADD0-18BF36D6641F}" srcOrd="1" destOrd="0" presId="urn:microsoft.com/office/officeart/2005/8/layout/list1"/>
    <dgm:cxn modelId="{5E5FC888-F6A7-494E-82F1-BF4C74C5083D}" type="presOf" srcId="{93577B85-281B-4375-BD40-510F95266BA1}" destId="{AD6C3A88-BEFB-47F7-9210-8D818F1BD389}" srcOrd="0" destOrd="0" presId="urn:microsoft.com/office/officeart/2005/8/layout/list1"/>
    <dgm:cxn modelId="{00C62800-2661-405B-92A2-0CE7C7887DEC}" type="presOf" srcId="{06EF3532-FE44-4815-B175-6514488A637D}" destId="{22A58941-2C22-45E1-B06F-41E4754EAD43}" srcOrd="0" destOrd="0" presId="urn:microsoft.com/office/officeart/2005/8/layout/list1"/>
    <dgm:cxn modelId="{586A0A3B-BA66-4E0E-AA5B-4DB6A839C2F2}" srcId="{F4C09C14-960F-45D4-9C82-A8382284758E}" destId="{06EF3532-FE44-4815-B175-6514488A637D}" srcOrd="0" destOrd="0" parTransId="{DC289C70-CB3D-4913-AE7C-AA0FE46F2065}" sibTransId="{34A211B3-F46B-4833-A6D6-7BC4E827529D}"/>
    <dgm:cxn modelId="{387E871B-094C-4BC7-8BFE-9D86AF8BCD0C}" srcId="{F4C09C14-960F-45D4-9C82-A8382284758E}" destId="{93577B85-281B-4375-BD40-510F95266BA1}" srcOrd="1" destOrd="0" parTransId="{AAA57689-3CCE-4F04-83A1-4DA1F513886C}" sibTransId="{9DC157B0-461B-429B-B944-A9779EF52FC7}"/>
    <dgm:cxn modelId="{EA3D9910-DB63-43B7-9709-B5C44E221C85}" type="presOf" srcId="{06EF3532-FE44-4815-B175-6514488A637D}" destId="{E0B7191E-82D8-4C5B-9D4C-7E33B64283B4}" srcOrd="1" destOrd="0" presId="urn:microsoft.com/office/officeart/2005/8/layout/list1"/>
    <dgm:cxn modelId="{1CE83CB9-AB7D-483E-AF9C-41551749F3C5}" type="presOf" srcId="{F4C09C14-960F-45D4-9C82-A8382284758E}" destId="{E4A82CA1-D298-4181-9A28-3E727A815C97}" srcOrd="0" destOrd="0" presId="urn:microsoft.com/office/officeart/2005/8/layout/list1"/>
    <dgm:cxn modelId="{8AA3D519-9B59-4949-98F0-FBDA6102EA81}" srcId="{F4C09C14-960F-45D4-9C82-A8382284758E}" destId="{A06895FB-8D72-495D-9B8E-24018FBFD53C}" srcOrd="2" destOrd="0" parTransId="{E339E9E1-A138-4BD5-B225-EACCBF891102}" sibTransId="{16643409-FD6E-46A9-8960-E8B0AC7EF118}"/>
    <dgm:cxn modelId="{F7940DAF-2C5D-4C16-A47D-491CA355607D}" type="presParOf" srcId="{E4A82CA1-D298-4181-9A28-3E727A815C97}" destId="{5143F1A4-548A-4886-A9F2-24AC96C4D0B9}" srcOrd="0" destOrd="0" presId="urn:microsoft.com/office/officeart/2005/8/layout/list1"/>
    <dgm:cxn modelId="{F5A4103F-E562-49C5-AFBE-5292C9C2C181}" type="presParOf" srcId="{5143F1A4-548A-4886-A9F2-24AC96C4D0B9}" destId="{22A58941-2C22-45E1-B06F-41E4754EAD43}" srcOrd="0" destOrd="0" presId="urn:microsoft.com/office/officeart/2005/8/layout/list1"/>
    <dgm:cxn modelId="{4947BE5B-96E7-47B2-9563-F23D796A9734}" type="presParOf" srcId="{5143F1A4-548A-4886-A9F2-24AC96C4D0B9}" destId="{E0B7191E-82D8-4C5B-9D4C-7E33B64283B4}" srcOrd="1" destOrd="0" presId="urn:microsoft.com/office/officeart/2005/8/layout/list1"/>
    <dgm:cxn modelId="{7F378EB1-37B1-4DA8-A456-49EDAEE256DB}" type="presParOf" srcId="{E4A82CA1-D298-4181-9A28-3E727A815C97}" destId="{FF8AD2E8-C475-43C9-BB76-25B09B6D5353}" srcOrd="1" destOrd="0" presId="urn:microsoft.com/office/officeart/2005/8/layout/list1"/>
    <dgm:cxn modelId="{2993DF02-853F-47EE-BC91-A281C2D4AF4D}" type="presParOf" srcId="{E4A82CA1-D298-4181-9A28-3E727A815C97}" destId="{761B28B8-FBC2-4069-B6DF-F977023D1313}" srcOrd="2" destOrd="0" presId="urn:microsoft.com/office/officeart/2005/8/layout/list1"/>
    <dgm:cxn modelId="{EFAD940A-F0AD-4086-974B-71CA9C493A03}" type="presParOf" srcId="{E4A82CA1-D298-4181-9A28-3E727A815C97}" destId="{AD81B1ED-2DF7-4EBF-A7A2-BB9BF5784533}" srcOrd="3" destOrd="0" presId="urn:microsoft.com/office/officeart/2005/8/layout/list1"/>
    <dgm:cxn modelId="{C5E5BABC-96A7-457F-9CA1-BC5ED5119FEB}" type="presParOf" srcId="{E4A82CA1-D298-4181-9A28-3E727A815C97}" destId="{E6EF565D-27E6-4EAE-A5A2-6F31D6FCF504}" srcOrd="4" destOrd="0" presId="urn:microsoft.com/office/officeart/2005/8/layout/list1"/>
    <dgm:cxn modelId="{4350F0EF-5A66-476E-B963-53A652F3CE0B}" type="presParOf" srcId="{E6EF565D-27E6-4EAE-A5A2-6F31D6FCF504}" destId="{AD6C3A88-BEFB-47F7-9210-8D818F1BD389}" srcOrd="0" destOrd="0" presId="urn:microsoft.com/office/officeart/2005/8/layout/list1"/>
    <dgm:cxn modelId="{1C1E8D10-80CD-4EA6-AA12-5ACA575D5AD2}" type="presParOf" srcId="{E6EF565D-27E6-4EAE-A5A2-6F31D6FCF504}" destId="{7A87769F-CA17-4C09-A3F3-FD3920B52D9F}" srcOrd="1" destOrd="0" presId="urn:microsoft.com/office/officeart/2005/8/layout/list1"/>
    <dgm:cxn modelId="{79B73E2A-6C87-4677-B762-E137484E9CED}" type="presParOf" srcId="{E4A82CA1-D298-4181-9A28-3E727A815C97}" destId="{84EF6AB1-6E7D-4E28-A9F7-63AC21F9583D}" srcOrd="5" destOrd="0" presId="urn:microsoft.com/office/officeart/2005/8/layout/list1"/>
    <dgm:cxn modelId="{10DA2EFE-831A-49FB-8F6F-D81322B29A02}" type="presParOf" srcId="{E4A82CA1-D298-4181-9A28-3E727A815C97}" destId="{06881482-981E-4EE0-AB6A-FF0FEAAB3DF2}" srcOrd="6" destOrd="0" presId="urn:microsoft.com/office/officeart/2005/8/layout/list1"/>
    <dgm:cxn modelId="{CDC23B1C-C558-41BB-A21B-7E61C8575868}" type="presParOf" srcId="{E4A82CA1-D298-4181-9A28-3E727A815C97}" destId="{CFD7B8DD-5DE3-4233-83E3-62BDAB01F4B9}" srcOrd="7" destOrd="0" presId="urn:microsoft.com/office/officeart/2005/8/layout/list1"/>
    <dgm:cxn modelId="{B949C117-EFF2-489D-BB54-FAF8DC3178D2}" type="presParOf" srcId="{E4A82CA1-D298-4181-9A28-3E727A815C97}" destId="{2509E4BD-B50D-4FD7-B9B4-C8685F97E931}" srcOrd="8" destOrd="0" presId="urn:microsoft.com/office/officeart/2005/8/layout/list1"/>
    <dgm:cxn modelId="{E8C81ABA-2AEF-4E0E-8D00-29742BA3A42D}" type="presParOf" srcId="{2509E4BD-B50D-4FD7-B9B4-C8685F97E931}" destId="{7D768A9D-5484-4BE8-9638-62C6E0915F38}" srcOrd="0" destOrd="0" presId="urn:microsoft.com/office/officeart/2005/8/layout/list1"/>
    <dgm:cxn modelId="{BFF670CE-B1C7-405A-9D54-82B7B2DA438D}" type="presParOf" srcId="{2509E4BD-B50D-4FD7-B9B4-C8685F97E931}" destId="{0FE57320-2D43-4460-ADD0-18BF36D6641F}" srcOrd="1" destOrd="0" presId="urn:microsoft.com/office/officeart/2005/8/layout/list1"/>
    <dgm:cxn modelId="{C98FC02E-7516-459F-A1A0-BF4DCFF278E2}" type="presParOf" srcId="{E4A82CA1-D298-4181-9A28-3E727A815C97}" destId="{8E1AFC79-A8A6-4118-A271-37FDE3DC4639}" srcOrd="9" destOrd="0" presId="urn:microsoft.com/office/officeart/2005/8/layout/list1"/>
    <dgm:cxn modelId="{34E33F48-35CB-49E4-B941-FE7A089E2DA1}" type="presParOf" srcId="{E4A82CA1-D298-4181-9A28-3E727A815C97}" destId="{D7843B8B-2B3E-41E1-8819-5382809DE66E}"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6AF4C-B1E5-4567-813A-4D1A49787730}" type="doc">
      <dgm:prSet loTypeId="urn:microsoft.com/office/officeart/2005/8/layout/radial6" loCatId="relationship" qsTypeId="urn:microsoft.com/office/officeart/2005/8/quickstyle/simple2" qsCatId="simple" csTypeId="urn:microsoft.com/office/officeart/2005/8/colors/colorful1#1" csCatId="colorful" phldr="1"/>
      <dgm:spPr/>
      <dgm:t>
        <a:bodyPr/>
        <a:lstStyle/>
        <a:p>
          <a:endParaRPr lang="en-US"/>
        </a:p>
      </dgm:t>
    </dgm:pt>
    <dgm:pt modelId="{A5908B68-26F7-49B6-A2DD-EA3AB8963E5B}">
      <dgm:prSet phldrT="[Text]"/>
      <dgm:spPr/>
      <dgm:t>
        <a:bodyPr/>
        <a:lstStyle/>
        <a:p>
          <a:r>
            <a:rPr lang="en-US" dirty="0" smtClean="0"/>
            <a:t>Reciprocal Teaching</a:t>
          </a:r>
          <a:endParaRPr lang="en-US" dirty="0"/>
        </a:p>
      </dgm:t>
    </dgm:pt>
    <dgm:pt modelId="{FA698102-5DB7-41D8-800A-49181893A25A}" type="parTrans" cxnId="{E2423C13-BB18-46F1-A586-3BC568B6B8EE}">
      <dgm:prSet/>
      <dgm:spPr/>
      <dgm:t>
        <a:bodyPr/>
        <a:lstStyle/>
        <a:p>
          <a:endParaRPr lang="en-US"/>
        </a:p>
      </dgm:t>
    </dgm:pt>
    <dgm:pt modelId="{D4020EB2-5512-453E-9BC1-5A429D472458}" type="sibTrans" cxnId="{E2423C13-BB18-46F1-A586-3BC568B6B8EE}">
      <dgm:prSet/>
      <dgm:spPr/>
      <dgm:t>
        <a:bodyPr/>
        <a:lstStyle/>
        <a:p>
          <a:endParaRPr lang="en-US"/>
        </a:p>
      </dgm:t>
    </dgm:pt>
    <dgm:pt modelId="{1DF737FF-5496-4739-B396-193EFB18F3B4}">
      <dgm:prSet phldrT="[Text]" custT="1"/>
      <dgm:spPr/>
      <dgm:t>
        <a:bodyPr/>
        <a:lstStyle/>
        <a:p>
          <a:r>
            <a:rPr lang="en-US" sz="1600" dirty="0" smtClean="0"/>
            <a:t>summarizing</a:t>
          </a:r>
          <a:endParaRPr lang="en-US" sz="1600" dirty="0"/>
        </a:p>
      </dgm:t>
    </dgm:pt>
    <dgm:pt modelId="{1EB64268-0968-4A28-86A9-B68235ACCDB5}" type="parTrans" cxnId="{8D1645C2-F9B9-4292-8727-7AE4D8D8018A}">
      <dgm:prSet/>
      <dgm:spPr/>
      <dgm:t>
        <a:bodyPr/>
        <a:lstStyle/>
        <a:p>
          <a:endParaRPr lang="en-US"/>
        </a:p>
      </dgm:t>
    </dgm:pt>
    <dgm:pt modelId="{507D6589-C8DD-4CB6-8261-1E6154101873}" type="sibTrans" cxnId="{8D1645C2-F9B9-4292-8727-7AE4D8D8018A}">
      <dgm:prSet/>
      <dgm:spPr/>
      <dgm:t>
        <a:bodyPr/>
        <a:lstStyle/>
        <a:p>
          <a:endParaRPr lang="en-US"/>
        </a:p>
      </dgm:t>
    </dgm:pt>
    <dgm:pt modelId="{1E9E5D01-E977-42C9-B396-BD592AE7F50E}">
      <dgm:prSet phldrT="[Text]" custT="1"/>
      <dgm:spPr/>
      <dgm:t>
        <a:bodyPr/>
        <a:lstStyle/>
        <a:p>
          <a:r>
            <a:rPr lang="en-US" sz="1600" dirty="0" smtClean="0"/>
            <a:t>clarifying</a:t>
          </a:r>
          <a:endParaRPr lang="en-US" sz="1600" dirty="0"/>
        </a:p>
      </dgm:t>
    </dgm:pt>
    <dgm:pt modelId="{B1F2A802-4F46-4733-9CD5-5ECCF4E5DCCA}" type="parTrans" cxnId="{4E612AA9-BC41-4E7B-A86B-B7B4377C2285}">
      <dgm:prSet/>
      <dgm:spPr/>
      <dgm:t>
        <a:bodyPr/>
        <a:lstStyle/>
        <a:p>
          <a:endParaRPr lang="en-US"/>
        </a:p>
      </dgm:t>
    </dgm:pt>
    <dgm:pt modelId="{DED810FA-466F-49FC-9DF6-B3B1A47B9BAE}" type="sibTrans" cxnId="{4E612AA9-BC41-4E7B-A86B-B7B4377C2285}">
      <dgm:prSet/>
      <dgm:spPr/>
      <dgm:t>
        <a:bodyPr/>
        <a:lstStyle/>
        <a:p>
          <a:endParaRPr lang="en-US"/>
        </a:p>
      </dgm:t>
    </dgm:pt>
    <dgm:pt modelId="{E6FD4B7D-E734-421B-BB83-A44F62A1BF6E}">
      <dgm:prSet phldrT="[Text]" custT="1"/>
      <dgm:spPr/>
      <dgm:t>
        <a:bodyPr/>
        <a:lstStyle/>
        <a:p>
          <a:r>
            <a:rPr lang="en-US" sz="1600" dirty="0" smtClean="0"/>
            <a:t>questioning</a:t>
          </a:r>
          <a:endParaRPr lang="en-US" sz="1600" dirty="0"/>
        </a:p>
      </dgm:t>
    </dgm:pt>
    <dgm:pt modelId="{39627219-D587-42CF-B529-F1FB4E279E6C}" type="parTrans" cxnId="{7A19CB91-D680-45CB-AE5C-44732B771C14}">
      <dgm:prSet/>
      <dgm:spPr/>
      <dgm:t>
        <a:bodyPr/>
        <a:lstStyle/>
        <a:p>
          <a:endParaRPr lang="en-US"/>
        </a:p>
      </dgm:t>
    </dgm:pt>
    <dgm:pt modelId="{C4EFE1DB-440C-4009-BFEA-9F411888734B}" type="sibTrans" cxnId="{7A19CB91-D680-45CB-AE5C-44732B771C14}">
      <dgm:prSet/>
      <dgm:spPr/>
      <dgm:t>
        <a:bodyPr/>
        <a:lstStyle/>
        <a:p>
          <a:endParaRPr lang="en-US"/>
        </a:p>
      </dgm:t>
    </dgm:pt>
    <dgm:pt modelId="{C0728DD5-8DDC-41FD-858D-CF9B3286FA7E}">
      <dgm:prSet phldrT="[Text]" custT="1"/>
      <dgm:spPr/>
      <dgm:t>
        <a:bodyPr/>
        <a:lstStyle/>
        <a:p>
          <a:r>
            <a:rPr lang="en-US" sz="1600" dirty="0" smtClean="0"/>
            <a:t>predicting</a:t>
          </a:r>
          <a:endParaRPr lang="en-US" sz="1600" dirty="0"/>
        </a:p>
      </dgm:t>
    </dgm:pt>
    <dgm:pt modelId="{3F0C3305-4E3D-4FCB-A2E7-E15D1B193BD4}" type="parTrans" cxnId="{5E6A01F0-2DA4-401B-8D79-EC59B4D851E0}">
      <dgm:prSet/>
      <dgm:spPr/>
      <dgm:t>
        <a:bodyPr/>
        <a:lstStyle/>
        <a:p>
          <a:endParaRPr lang="en-US"/>
        </a:p>
      </dgm:t>
    </dgm:pt>
    <dgm:pt modelId="{0B8C0AB9-CFDA-44D5-B669-47A794FEE80C}" type="sibTrans" cxnId="{5E6A01F0-2DA4-401B-8D79-EC59B4D851E0}">
      <dgm:prSet/>
      <dgm:spPr/>
      <dgm:t>
        <a:bodyPr/>
        <a:lstStyle/>
        <a:p>
          <a:endParaRPr lang="en-US"/>
        </a:p>
      </dgm:t>
    </dgm:pt>
    <dgm:pt modelId="{F1AFAC54-57B4-4E15-B0A9-E57364E9D1AE}" type="pres">
      <dgm:prSet presAssocID="{4726AF4C-B1E5-4567-813A-4D1A49787730}" presName="Name0" presStyleCnt="0">
        <dgm:presLayoutVars>
          <dgm:chMax val="1"/>
          <dgm:dir/>
          <dgm:animLvl val="ctr"/>
          <dgm:resizeHandles val="exact"/>
        </dgm:presLayoutVars>
      </dgm:prSet>
      <dgm:spPr/>
      <dgm:t>
        <a:bodyPr/>
        <a:lstStyle/>
        <a:p>
          <a:endParaRPr lang="en-US"/>
        </a:p>
      </dgm:t>
    </dgm:pt>
    <dgm:pt modelId="{7AD266AB-01F1-4489-9E2C-43C7E10F8F94}" type="pres">
      <dgm:prSet presAssocID="{A5908B68-26F7-49B6-A2DD-EA3AB8963E5B}" presName="centerShape" presStyleLbl="node0" presStyleIdx="0" presStyleCnt="1" custScaleX="88231" custScaleY="95821" custLinFactNeighborX="-246" custLinFactNeighborY="-492"/>
      <dgm:spPr/>
      <dgm:t>
        <a:bodyPr/>
        <a:lstStyle/>
        <a:p>
          <a:endParaRPr lang="en-US"/>
        </a:p>
      </dgm:t>
    </dgm:pt>
    <dgm:pt modelId="{3DA89C48-8EE6-47D7-B27F-0FB38A2079B0}" type="pres">
      <dgm:prSet presAssocID="{1DF737FF-5496-4739-B396-193EFB18F3B4}" presName="node" presStyleLbl="node1" presStyleIdx="0" presStyleCnt="4" custScaleX="194697" custRadScaleRad="105482" custRadScaleInc="802">
        <dgm:presLayoutVars>
          <dgm:bulletEnabled val="1"/>
        </dgm:presLayoutVars>
      </dgm:prSet>
      <dgm:spPr/>
      <dgm:t>
        <a:bodyPr/>
        <a:lstStyle/>
        <a:p>
          <a:endParaRPr lang="en-US"/>
        </a:p>
      </dgm:t>
    </dgm:pt>
    <dgm:pt modelId="{F02493A2-4CCB-4762-9351-CB82064550B0}" type="pres">
      <dgm:prSet presAssocID="{1DF737FF-5496-4739-B396-193EFB18F3B4}" presName="dummy" presStyleCnt="0"/>
      <dgm:spPr/>
    </dgm:pt>
    <dgm:pt modelId="{4AA3CE8C-19DC-4A43-BDC0-8A1BE34F1261}" type="pres">
      <dgm:prSet presAssocID="{507D6589-C8DD-4CB6-8261-1E6154101873}" presName="sibTrans" presStyleLbl="sibTrans2D1" presStyleIdx="0" presStyleCnt="4"/>
      <dgm:spPr/>
      <dgm:t>
        <a:bodyPr/>
        <a:lstStyle/>
        <a:p>
          <a:endParaRPr lang="en-US"/>
        </a:p>
      </dgm:t>
    </dgm:pt>
    <dgm:pt modelId="{A2A77BCB-4A71-475D-95E9-88E5831B4773}" type="pres">
      <dgm:prSet presAssocID="{1E9E5D01-E977-42C9-B396-BD592AE7F50E}" presName="node" presStyleLbl="node1" presStyleIdx="1" presStyleCnt="4" custScaleX="161984" custRadScaleRad="103740" custRadScaleInc="5771">
        <dgm:presLayoutVars>
          <dgm:bulletEnabled val="1"/>
        </dgm:presLayoutVars>
      </dgm:prSet>
      <dgm:spPr/>
      <dgm:t>
        <a:bodyPr/>
        <a:lstStyle/>
        <a:p>
          <a:endParaRPr lang="en-US"/>
        </a:p>
      </dgm:t>
    </dgm:pt>
    <dgm:pt modelId="{AEF69980-EA10-48EE-B0AA-55A2BC43E165}" type="pres">
      <dgm:prSet presAssocID="{1E9E5D01-E977-42C9-B396-BD592AE7F50E}" presName="dummy" presStyleCnt="0"/>
      <dgm:spPr/>
    </dgm:pt>
    <dgm:pt modelId="{253F16D9-776D-4174-A4D5-FD1A1BD1D01A}" type="pres">
      <dgm:prSet presAssocID="{DED810FA-466F-49FC-9DF6-B3B1A47B9BAE}" presName="sibTrans" presStyleLbl="sibTrans2D1" presStyleIdx="1" presStyleCnt="4"/>
      <dgm:spPr/>
      <dgm:t>
        <a:bodyPr/>
        <a:lstStyle/>
        <a:p>
          <a:endParaRPr lang="en-US"/>
        </a:p>
      </dgm:t>
    </dgm:pt>
    <dgm:pt modelId="{090196E2-6606-4F53-9197-5B544B72245F}" type="pres">
      <dgm:prSet presAssocID="{E6FD4B7D-E734-421B-BB83-A44F62A1BF6E}" presName="node" presStyleLbl="node1" presStyleIdx="2" presStyleCnt="4" custScaleX="193989" custRadScaleRad="95624" custRadScaleInc="-11271">
        <dgm:presLayoutVars>
          <dgm:bulletEnabled val="1"/>
        </dgm:presLayoutVars>
      </dgm:prSet>
      <dgm:spPr/>
      <dgm:t>
        <a:bodyPr/>
        <a:lstStyle/>
        <a:p>
          <a:endParaRPr lang="en-US"/>
        </a:p>
      </dgm:t>
    </dgm:pt>
    <dgm:pt modelId="{43A33793-8916-4FF8-B9F8-922F7988A3C8}" type="pres">
      <dgm:prSet presAssocID="{E6FD4B7D-E734-421B-BB83-A44F62A1BF6E}" presName="dummy" presStyleCnt="0"/>
      <dgm:spPr/>
    </dgm:pt>
    <dgm:pt modelId="{3D2AFBE7-4E46-4C82-9C1F-B2F8FB695AE1}" type="pres">
      <dgm:prSet presAssocID="{C4EFE1DB-440C-4009-BFEA-9F411888734B}" presName="sibTrans" presStyleLbl="sibTrans2D1" presStyleIdx="2" presStyleCnt="4"/>
      <dgm:spPr/>
      <dgm:t>
        <a:bodyPr/>
        <a:lstStyle/>
        <a:p>
          <a:endParaRPr lang="en-US"/>
        </a:p>
      </dgm:t>
    </dgm:pt>
    <dgm:pt modelId="{E582CE91-5BC9-41B9-9E1F-0CD85A161C68}" type="pres">
      <dgm:prSet presAssocID="{C0728DD5-8DDC-41FD-858D-CF9B3286FA7E}" presName="node" presStyleLbl="node1" presStyleIdx="3" presStyleCnt="4" custScaleX="153773">
        <dgm:presLayoutVars>
          <dgm:bulletEnabled val="1"/>
        </dgm:presLayoutVars>
      </dgm:prSet>
      <dgm:spPr/>
      <dgm:t>
        <a:bodyPr/>
        <a:lstStyle/>
        <a:p>
          <a:endParaRPr lang="en-US"/>
        </a:p>
      </dgm:t>
    </dgm:pt>
    <dgm:pt modelId="{37DAC3D8-6FC5-41DA-A4B7-6143526FED52}" type="pres">
      <dgm:prSet presAssocID="{C0728DD5-8DDC-41FD-858D-CF9B3286FA7E}" presName="dummy" presStyleCnt="0"/>
      <dgm:spPr/>
    </dgm:pt>
    <dgm:pt modelId="{4159D7A5-5032-4347-BA7B-C37D03B29CA9}" type="pres">
      <dgm:prSet presAssocID="{0B8C0AB9-CFDA-44D5-B669-47A794FEE80C}" presName="sibTrans" presStyleLbl="sibTrans2D1" presStyleIdx="3" presStyleCnt="4"/>
      <dgm:spPr/>
      <dgm:t>
        <a:bodyPr/>
        <a:lstStyle/>
        <a:p>
          <a:endParaRPr lang="en-US"/>
        </a:p>
      </dgm:t>
    </dgm:pt>
  </dgm:ptLst>
  <dgm:cxnLst>
    <dgm:cxn modelId="{75536B9C-B375-450E-90F0-09E07769744B}" type="presOf" srcId="{C0728DD5-8DDC-41FD-858D-CF9B3286FA7E}" destId="{E582CE91-5BC9-41B9-9E1F-0CD85A161C68}" srcOrd="0" destOrd="0" presId="urn:microsoft.com/office/officeart/2005/8/layout/radial6"/>
    <dgm:cxn modelId="{41BC4818-83F7-4685-BB1D-19227AA5A675}" type="presOf" srcId="{0B8C0AB9-CFDA-44D5-B669-47A794FEE80C}" destId="{4159D7A5-5032-4347-BA7B-C37D03B29CA9}" srcOrd="0" destOrd="0" presId="urn:microsoft.com/office/officeart/2005/8/layout/radial6"/>
    <dgm:cxn modelId="{3375E21E-2B28-40B8-BD32-674781F48D8A}" type="presOf" srcId="{C4EFE1DB-440C-4009-BFEA-9F411888734B}" destId="{3D2AFBE7-4E46-4C82-9C1F-B2F8FB695AE1}" srcOrd="0" destOrd="0" presId="urn:microsoft.com/office/officeart/2005/8/layout/radial6"/>
    <dgm:cxn modelId="{95FDC59F-BDE6-409A-B483-1EC233C5E712}" type="presOf" srcId="{4726AF4C-B1E5-4567-813A-4D1A49787730}" destId="{F1AFAC54-57B4-4E15-B0A9-E57364E9D1AE}" srcOrd="0" destOrd="0" presId="urn:microsoft.com/office/officeart/2005/8/layout/radial6"/>
    <dgm:cxn modelId="{8D1645C2-F9B9-4292-8727-7AE4D8D8018A}" srcId="{A5908B68-26F7-49B6-A2DD-EA3AB8963E5B}" destId="{1DF737FF-5496-4739-B396-193EFB18F3B4}" srcOrd="0" destOrd="0" parTransId="{1EB64268-0968-4A28-86A9-B68235ACCDB5}" sibTransId="{507D6589-C8DD-4CB6-8261-1E6154101873}"/>
    <dgm:cxn modelId="{E2423C13-BB18-46F1-A586-3BC568B6B8EE}" srcId="{4726AF4C-B1E5-4567-813A-4D1A49787730}" destId="{A5908B68-26F7-49B6-A2DD-EA3AB8963E5B}" srcOrd="0" destOrd="0" parTransId="{FA698102-5DB7-41D8-800A-49181893A25A}" sibTransId="{D4020EB2-5512-453E-9BC1-5A429D472458}"/>
    <dgm:cxn modelId="{5E6A01F0-2DA4-401B-8D79-EC59B4D851E0}" srcId="{A5908B68-26F7-49B6-A2DD-EA3AB8963E5B}" destId="{C0728DD5-8DDC-41FD-858D-CF9B3286FA7E}" srcOrd="3" destOrd="0" parTransId="{3F0C3305-4E3D-4FCB-A2E7-E15D1B193BD4}" sibTransId="{0B8C0AB9-CFDA-44D5-B669-47A794FEE80C}"/>
    <dgm:cxn modelId="{4E612AA9-BC41-4E7B-A86B-B7B4377C2285}" srcId="{A5908B68-26F7-49B6-A2DD-EA3AB8963E5B}" destId="{1E9E5D01-E977-42C9-B396-BD592AE7F50E}" srcOrd="1" destOrd="0" parTransId="{B1F2A802-4F46-4733-9CD5-5ECCF4E5DCCA}" sibTransId="{DED810FA-466F-49FC-9DF6-B3B1A47B9BAE}"/>
    <dgm:cxn modelId="{4FAEF9B7-EC29-4D70-AF39-A7A995EB3F64}" type="presOf" srcId="{A5908B68-26F7-49B6-A2DD-EA3AB8963E5B}" destId="{7AD266AB-01F1-4489-9E2C-43C7E10F8F94}" srcOrd="0" destOrd="0" presId="urn:microsoft.com/office/officeart/2005/8/layout/radial6"/>
    <dgm:cxn modelId="{0A987DB2-4775-4AC4-97CE-4AF9A7B33352}" type="presOf" srcId="{DED810FA-466F-49FC-9DF6-B3B1A47B9BAE}" destId="{253F16D9-776D-4174-A4D5-FD1A1BD1D01A}" srcOrd="0" destOrd="0" presId="urn:microsoft.com/office/officeart/2005/8/layout/radial6"/>
    <dgm:cxn modelId="{9A10773B-7001-4327-B582-65E13D428250}" type="presOf" srcId="{1E9E5D01-E977-42C9-B396-BD592AE7F50E}" destId="{A2A77BCB-4A71-475D-95E9-88E5831B4773}" srcOrd="0" destOrd="0" presId="urn:microsoft.com/office/officeart/2005/8/layout/radial6"/>
    <dgm:cxn modelId="{BC72DB9A-D070-43A8-8F83-0ACA1B878664}" type="presOf" srcId="{E6FD4B7D-E734-421B-BB83-A44F62A1BF6E}" destId="{090196E2-6606-4F53-9197-5B544B72245F}" srcOrd="0" destOrd="0" presId="urn:microsoft.com/office/officeart/2005/8/layout/radial6"/>
    <dgm:cxn modelId="{032A6D8D-2EDD-4486-A225-CA541C57609D}" type="presOf" srcId="{1DF737FF-5496-4739-B396-193EFB18F3B4}" destId="{3DA89C48-8EE6-47D7-B27F-0FB38A2079B0}" srcOrd="0" destOrd="0" presId="urn:microsoft.com/office/officeart/2005/8/layout/radial6"/>
    <dgm:cxn modelId="{7A19CB91-D680-45CB-AE5C-44732B771C14}" srcId="{A5908B68-26F7-49B6-A2DD-EA3AB8963E5B}" destId="{E6FD4B7D-E734-421B-BB83-A44F62A1BF6E}" srcOrd="2" destOrd="0" parTransId="{39627219-D587-42CF-B529-F1FB4E279E6C}" sibTransId="{C4EFE1DB-440C-4009-BFEA-9F411888734B}"/>
    <dgm:cxn modelId="{0490EF22-204A-4140-B60D-3AF219E26561}" type="presOf" srcId="{507D6589-C8DD-4CB6-8261-1E6154101873}" destId="{4AA3CE8C-19DC-4A43-BDC0-8A1BE34F1261}" srcOrd="0" destOrd="0" presId="urn:microsoft.com/office/officeart/2005/8/layout/radial6"/>
    <dgm:cxn modelId="{F6DCFAD1-86DD-4174-B8C4-0DC7C622FE1C}" type="presParOf" srcId="{F1AFAC54-57B4-4E15-B0A9-E57364E9D1AE}" destId="{7AD266AB-01F1-4489-9E2C-43C7E10F8F94}" srcOrd="0" destOrd="0" presId="urn:microsoft.com/office/officeart/2005/8/layout/radial6"/>
    <dgm:cxn modelId="{AE9BD764-AFD0-462C-96D5-C6862ED31166}" type="presParOf" srcId="{F1AFAC54-57B4-4E15-B0A9-E57364E9D1AE}" destId="{3DA89C48-8EE6-47D7-B27F-0FB38A2079B0}" srcOrd="1" destOrd="0" presId="urn:microsoft.com/office/officeart/2005/8/layout/radial6"/>
    <dgm:cxn modelId="{2BFFE745-E2FD-4801-8D31-B1BE35B646AE}" type="presParOf" srcId="{F1AFAC54-57B4-4E15-B0A9-E57364E9D1AE}" destId="{F02493A2-4CCB-4762-9351-CB82064550B0}" srcOrd="2" destOrd="0" presId="urn:microsoft.com/office/officeart/2005/8/layout/radial6"/>
    <dgm:cxn modelId="{9EA42DE3-6901-4A09-A637-1BB5DD2E8EBB}" type="presParOf" srcId="{F1AFAC54-57B4-4E15-B0A9-E57364E9D1AE}" destId="{4AA3CE8C-19DC-4A43-BDC0-8A1BE34F1261}" srcOrd="3" destOrd="0" presId="urn:microsoft.com/office/officeart/2005/8/layout/radial6"/>
    <dgm:cxn modelId="{B058848B-9881-4A49-8DC8-A124AC272FC8}" type="presParOf" srcId="{F1AFAC54-57B4-4E15-B0A9-E57364E9D1AE}" destId="{A2A77BCB-4A71-475D-95E9-88E5831B4773}" srcOrd="4" destOrd="0" presId="urn:microsoft.com/office/officeart/2005/8/layout/radial6"/>
    <dgm:cxn modelId="{2DF6F030-EA1F-4192-9C92-F5860D278B22}" type="presParOf" srcId="{F1AFAC54-57B4-4E15-B0A9-E57364E9D1AE}" destId="{AEF69980-EA10-48EE-B0AA-55A2BC43E165}" srcOrd="5" destOrd="0" presId="urn:microsoft.com/office/officeart/2005/8/layout/radial6"/>
    <dgm:cxn modelId="{DAFF5FDB-075E-471A-8DDF-B7BFBFDF9730}" type="presParOf" srcId="{F1AFAC54-57B4-4E15-B0A9-E57364E9D1AE}" destId="{253F16D9-776D-4174-A4D5-FD1A1BD1D01A}" srcOrd="6" destOrd="0" presId="urn:microsoft.com/office/officeart/2005/8/layout/radial6"/>
    <dgm:cxn modelId="{70BFA45A-D2FE-4EE2-9D4F-9A4051DFA732}" type="presParOf" srcId="{F1AFAC54-57B4-4E15-B0A9-E57364E9D1AE}" destId="{090196E2-6606-4F53-9197-5B544B72245F}" srcOrd="7" destOrd="0" presId="urn:microsoft.com/office/officeart/2005/8/layout/radial6"/>
    <dgm:cxn modelId="{C0988AB2-8CE5-4575-A441-2AD453464ACE}" type="presParOf" srcId="{F1AFAC54-57B4-4E15-B0A9-E57364E9D1AE}" destId="{43A33793-8916-4FF8-B9F8-922F7988A3C8}" srcOrd="8" destOrd="0" presId="urn:microsoft.com/office/officeart/2005/8/layout/radial6"/>
    <dgm:cxn modelId="{3FBC76A2-002E-4D98-AE20-B999045743C9}" type="presParOf" srcId="{F1AFAC54-57B4-4E15-B0A9-E57364E9D1AE}" destId="{3D2AFBE7-4E46-4C82-9C1F-B2F8FB695AE1}" srcOrd="9" destOrd="0" presId="urn:microsoft.com/office/officeart/2005/8/layout/radial6"/>
    <dgm:cxn modelId="{47C5D473-0D71-48AA-904E-D05669615751}" type="presParOf" srcId="{F1AFAC54-57B4-4E15-B0A9-E57364E9D1AE}" destId="{E582CE91-5BC9-41B9-9E1F-0CD85A161C68}" srcOrd="10" destOrd="0" presId="urn:microsoft.com/office/officeart/2005/8/layout/radial6"/>
    <dgm:cxn modelId="{24343A46-AD09-4E65-BC40-DBD7C731BB56}" type="presParOf" srcId="{F1AFAC54-57B4-4E15-B0A9-E57364E9D1AE}" destId="{37DAC3D8-6FC5-41DA-A4B7-6143526FED52}" srcOrd="11" destOrd="0" presId="urn:microsoft.com/office/officeart/2005/8/layout/radial6"/>
    <dgm:cxn modelId="{852BD545-57A0-47AA-BF83-91BE7265B938}" type="presParOf" srcId="{F1AFAC54-57B4-4E15-B0A9-E57364E9D1AE}" destId="{4159D7A5-5032-4347-BA7B-C37D03B29CA9}"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EE45FD-5435-43EC-A52C-7DF56DDD78C7}" type="doc">
      <dgm:prSet loTypeId="urn:microsoft.com/office/officeart/2005/8/layout/default#1" loCatId="list" qsTypeId="urn:microsoft.com/office/officeart/2005/8/quickstyle/3d1" qsCatId="3D" csTypeId="urn:microsoft.com/office/officeart/2005/8/colors/colorful1#2" csCatId="colorful" phldr="1"/>
      <dgm:spPr/>
      <dgm:t>
        <a:bodyPr/>
        <a:lstStyle/>
        <a:p>
          <a:endParaRPr lang="en-US"/>
        </a:p>
      </dgm:t>
    </dgm:pt>
    <dgm:pt modelId="{D7EEE7F7-873A-4E68-8237-1119E3234699}">
      <dgm:prSet phldrT="[Text]"/>
      <dgm:spPr/>
      <dgm:t>
        <a:bodyPr/>
        <a:lstStyle/>
        <a:p>
          <a:r>
            <a:rPr lang="en-US" b="1" dirty="0" smtClean="0"/>
            <a:t>Motivate the child’s interest in the task.</a:t>
          </a:r>
          <a:endParaRPr lang="en-US" b="1" dirty="0"/>
        </a:p>
      </dgm:t>
    </dgm:pt>
    <dgm:pt modelId="{26B93E4A-5C86-4CBE-9A5F-B07FBD42CEFC}" type="parTrans" cxnId="{8FEA8C2D-9097-4503-A823-CB7895AF41E9}">
      <dgm:prSet/>
      <dgm:spPr/>
      <dgm:t>
        <a:bodyPr/>
        <a:lstStyle/>
        <a:p>
          <a:endParaRPr lang="en-US"/>
        </a:p>
      </dgm:t>
    </dgm:pt>
    <dgm:pt modelId="{14479E0C-D881-4007-B696-62135A07925A}" type="sibTrans" cxnId="{8FEA8C2D-9097-4503-A823-CB7895AF41E9}">
      <dgm:prSet/>
      <dgm:spPr/>
      <dgm:t>
        <a:bodyPr/>
        <a:lstStyle/>
        <a:p>
          <a:endParaRPr lang="en-US"/>
        </a:p>
      </dgm:t>
    </dgm:pt>
    <dgm:pt modelId="{B4A269EA-1538-45EA-8DA1-F6900A9C90B6}">
      <dgm:prSet phldrT="[Text]"/>
      <dgm:spPr/>
      <dgm:t>
        <a:bodyPr/>
        <a:lstStyle/>
        <a:p>
          <a:r>
            <a:rPr lang="en-US" b="1" dirty="0" smtClean="0"/>
            <a:t>Break the task down into manageable steps</a:t>
          </a:r>
          <a:r>
            <a:rPr lang="en-US" dirty="0" smtClean="0"/>
            <a:t>.</a:t>
          </a:r>
          <a:endParaRPr lang="en-US" dirty="0"/>
        </a:p>
      </dgm:t>
    </dgm:pt>
    <dgm:pt modelId="{902DD117-DF0F-4E58-8393-3C64BCEE4D50}" type="parTrans" cxnId="{081E4B1B-F0D3-4C74-A5EA-7BD00FF6B769}">
      <dgm:prSet/>
      <dgm:spPr/>
      <dgm:t>
        <a:bodyPr/>
        <a:lstStyle/>
        <a:p>
          <a:endParaRPr lang="en-US"/>
        </a:p>
      </dgm:t>
    </dgm:pt>
    <dgm:pt modelId="{836AF910-595B-4442-BBC0-6F9CF86D2F2A}" type="sibTrans" cxnId="{081E4B1B-F0D3-4C74-A5EA-7BD00FF6B769}">
      <dgm:prSet/>
      <dgm:spPr/>
      <dgm:t>
        <a:bodyPr/>
        <a:lstStyle/>
        <a:p>
          <a:endParaRPr lang="en-US"/>
        </a:p>
      </dgm:t>
    </dgm:pt>
    <dgm:pt modelId="{28E84C18-7570-4A53-969F-5503D4F6DEEA}">
      <dgm:prSet phldrT="[Text]"/>
      <dgm:spPr/>
      <dgm:t>
        <a:bodyPr/>
        <a:lstStyle/>
        <a:p>
          <a:r>
            <a:rPr lang="en-US" b="1" dirty="0" smtClean="0"/>
            <a:t>Provide some direction to keep the child focused.</a:t>
          </a:r>
          <a:endParaRPr lang="en-US" b="1" dirty="0"/>
        </a:p>
      </dgm:t>
    </dgm:pt>
    <dgm:pt modelId="{A224896E-17B4-474B-8E76-736990B613D9}" type="parTrans" cxnId="{B728BC3A-4464-4F2E-950B-8EA2AFC7F854}">
      <dgm:prSet/>
      <dgm:spPr/>
      <dgm:t>
        <a:bodyPr/>
        <a:lstStyle/>
        <a:p>
          <a:endParaRPr lang="en-US"/>
        </a:p>
      </dgm:t>
    </dgm:pt>
    <dgm:pt modelId="{02B3B895-10AA-4003-BC30-90B0C2E80CCE}" type="sibTrans" cxnId="{B728BC3A-4464-4F2E-950B-8EA2AFC7F854}">
      <dgm:prSet/>
      <dgm:spPr/>
      <dgm:t>
        <a:bodyPr/>
        <a:lstStyle/>
        <a:p>
          <a:endParaRPr lang="en-US"/>
        </a:p>
      </dgm:t>
    </dgm:pt>
    <dgm:pt modelId="{7FDB2FF0-02E5-4979-B448-DC47D2A8D41A}">
      <dgm:prSet phldrT="[Text]"/>
      <dgm:spPr/>
      <dgm:t>
        <a:bodyPr/>
        <a:lstStyle/>
        <a:p>
          <a:r>
            <a:rPr lang="en-US" b="1" dirty="0" smtClean="0"/>
            <a:t>Reduce factors that cause frustration.</a:t>
          </a:r>
          <a:endParaRPr lang="en-US" b="1" dirty="0"/>
        </a:p>
      </dgm:t>
    </dgm:pt>
    <dgm:pt modelId="{96AE3B69-C5B1-48B7-A4DA-C6EA169D3DCC}" type="parTrans" cxnId="{130227F4-2128-485F-8DDD-0D53DE3710FE}">
      <dgm:prSet/>
      <dgm:spPr/>
      <dgm:t>
        <a:bodyPr/>
        <a:lstStyle/>
        <a:p>
          <a:endParaRPr lang="en-US"/>
        </a:p>
      </dgm:t>
    </dgm:pt>
    <dgm:pt modelId="{C2CAA3F6-4EF9-4FA3-A84B-BC66302B7B40}" type="sibTrans" cxnId="{130227F4-2128-485F-8DDD-0D53DE3710FE}">
      <dgm:prSet/>
      <dgm:spPr/>
      <dgm:t>
        <a:bodyPr/>
        <a:lstStyle/>
        <a:p>
          <a:endParaRPr lang="en-US"/>
        </a:p>
      </dgm:t>
    </dgm:pt>
    <dgm:pt modelId="{522F64FE-FCE7-4F80-8A25-FCC9F03A2EA2}">
      <dgm:prSet phldrT="[Text]"/>
      <dgm:spPr/>
      <dgm:t>
        <a:bodyPr/>
        <a:lstStyle/>
        <a:p>
          <a:r>
            <a:rPr lang="en-US" b="1" dirty="0" smtClean="0"/>
            <a:t>Model and define the expectations of the activity.</a:t>
          </a:r>
          <a:endParaRPr lang="en-US" b="1" dirty="0"/>
        </a:p>
      </dgm:t>
    </dgm:pt>
    <dgm:pt modelId="{712D06D5-14AE-4A76-8247-176EC743C16F}" type="parTrans" cxnId="{A3293E31-36ED-43B5-BF84-1D312C88B8B0}">
      <dgm:prSet/>
      <dgm:spPr/>
      <dgm:t>
        <a:bodyPr/>
        <a:lstStyle/>
        <a:p>
          <a:endParaRPr lang="en-US"/>
        </a:p>
      </dgm:t>
    </dgm:pt>
    <dgm:pt modelId="{C64F22D0-E673-472A-BF75-72362CEACE8C}" type="sibTrans" cxnId="{A3293E31-36ED-43B5-BF84-1D312C88B8B0}">
      <dgm:prSet/>
      <dgm:spPr/>
      <dgm:t>
        <a:bodyPr/>
        <a:lstStyle/>
        <a:p>
          <a:endParaRPr lang="en-US"/>
        </a:p>
      </dgm:t>
    </dgm:pt>
    <dgm:pt modelId="{887C0905-A141-4717-A8EF-8B3964B209CD}" type="pres">
      <dgm:prSet presAssocID="{B7EE45FD-5435-43EC-A52C-7DF56DDD78C7}" presName="diagram" presStyleCnt="0">
        <dgm:presLayoutVars>
          <dgm:dir/>
          <dgm:resizeHandles val="exact"/>
        </dgm:presLayoutVars>
      </dgm:prSet>
      <dgm:spPr/>
      <dgm:t>
        <a:bodyPr/>
        <a:lstStyle/>
        <a:p>
          <a:endParaRPr lang="en-US"/>
        </a:p>
      </dgm:t>
    </dgm:pt>
    <dgm:pt modelId="{7C0F57EA-2920-4371-BA92-5F7CEC87E91B}" type="pres">
      <dgm:prSet presAssocID="{D7EEE7F7-873A-4E68-8237-1119E3234699}" presName="node" presStyleLbl="node1" presStyleIdx="0" presStyleCnt="5" custLinFactNeighborX="1851" custLinFactNeighborY="-5487">
        <dgm:presLayoutVars>
          <dgm:bulletEnabled val="1"/>
        </dgm:presLayoutVars>
      </dgm:prSet>
      <dgm:spPr/>
      <dgm:t>
        <a:bodyPr/>
        <a:lstStyle/>
        <a:p>
          <a:endParaRPr lang="en-US"/>
        </a:p>
      </dgm:t>
    </dgm:pt>
    <dgm:pt modelId="{6AB386C3-5C02-4DFF-8833-86A41B846929}" type="pres">
      <dgm:prSet presAssocID="{14479E0C-D881-4007-B696-62135A07925A}" presName="sibTrans" presStyleCnt="0"/>
      <dgm:spPr/>
    </dgm:pt>
    <dgm:pt modelId="{400C67F6-3D8C-48C7-80EB-EEE193DC660D}" type="pres">
      <dgm:prSet presAssocID="{B4A269EA-1538-45EA-8DA1-F6900A9C90B6}" presName="node" presStyleLbl="node1" presStyleIdx="1" presStyleCnt="5">
        <dgm:presLayoutVars>
          <dgm:bulletEnabled val="1"/>
        </dgm:presLayoutVars>
      </dgm:prSet>
      <dgm:spPr/>
      <dgm:t>
        <a:bodyPr/>
        <a:lstStyle/>
        <a:p>
          <a:endParaRPr lang="en-US"/>
        </a:p>
      </dgm:t>
    </dgm:pt>
    <dgm:pt modelId="{6206D63D-E814-4B01-884C-58E824F14ED4}" type="pres">
      <dgm:prSet presAssocID="{836AF910-595B-4442-BBC0-6F9CF86D2F2A}" presName="sibTrans" presStyleCnt="0"/>
      <dgm:spPr/>
    </dgm:pt>
    <dgm:pt modelId="{AA321C4F-7FBF-45C2-9951-699E665603ED}" type="pres">
      <dgm:prSet presAssocID="{28E84C18-7570-4A53-969F-5503D4F6DEEA}" presName="node" presStyleLbl="node1" presStyleIdx="2" presStyleCnt="5">
        <dgm:presLayoutVars>
          <dgm:bulletEnabled val="1"/>
        </dgm:presLayoutVars>
      </dgm:prSet>
      <dgm:spPr/>
      <dgm:t>
        <a:bodyPr/>
        <a:lstStyle/>
        <a:p>
          <a:endParaRPr lang="en-US"/>
        </a:p>
      </dgm:t>
    </dgm:pt>
    <dgm:pt modelId="{84B67167-1ED0-4F96-AB84-D7B13E42FAF3}" type="pres">
      <dgm:prSet presAssocID="{02B3B895-10AA-4003-BC30-90B0C2E80CCE}" presName="sibTrans" presStyleCnt="0"/>
      <dgm:spPr/>
    </dgm:pt>
    <dgm:pt modelId="{3A717292-9099-43A1-8417-3E8FE05D8ED8}" type="pres">
      <dgm:prSet presAssocID="{7FDB2FF0-02E5-4979-B448-DC47D2A8D41A}" presName="node" presStyleLbl="node1" presStyleIdx="3" presStyleCnt="5" custLinFactNeighborX="-5769" custLinFactNeighborY="-3775">
        <dgm:presLayoutVars>
          <dgm:bulletEnabled val="1"/>
        </dgm:presLayoutVars>
      </dgm:prSet>
      <dgm:spPr/>
      <dgm:t>
        <a:bodyPr/>
        <a:lstStyle/>
        <a:p>
          <a:endParaRPr lang="en-US"/>
        </a:p>
      </dgm:t>
    </dgm:pt>
    <dgm:pt modelId="{33DBE4F3-91BC-4CE4-8D52-162DA8FE105E}" type="pres">
      <dgm:prSet presAssocID="{C2CAA3F6-4EF9-4FA3-A84B-BC66302B7B40}" presName="sibTrans" presStyleCnt="0"/>
      <dgm:spPr/>
    </dgm:pt>
    <dgm:pt modelId="{01C56F1E-6C33-4B61-99A7-549243AF2B58}" type="pres">
      <dgm:prSet presAssocID="{522F64FE-FCE7-4F80-8A25-FCC9F03A2EA2}" presName="node" presStyleLbl="node1" presStyleIdx="4" presStyleCnt="5">
        <dgm:presLayoutVars>
          <dgm:bulletEnabled val="1"/>
        </dgm:presLayoutVars>
      </dgm:prSet>
      <dgm:spPr/>
      <dgm:t>
        <a:bodyPr/>
        <a:lstStyle/>
        <a:p>
          <a:endParaRPr lang="en-US"/>
        </a:p>
      </dgm:t>
    </dgm:pt>
  </dgm:ptLst>
  <dgm:cxnLst>
    <dgm:cxn modelId="{C74C5580-88A8-41DD-A967-667A01F88720}" type="presOf" srcId="{D7EEE7F7-873A-4E68-8237-1119E3234699}" destId="{7C0F57EA-2920-4371-BA92-5F7CEC87E91B}" srcOrd="0" destOrd="0" presId="urn:microsoft.com/office/officeart/2005/8/layout/default#1"/>
    <dgm:cxn modelId="{081E4B1B-F0D3-4C74-A5EA-7BD00FF6B769}" srcId="{B7EE45FD-5435-43EC-A52C-7DF56DDD78C7}" destId="{B4A269EA-1538-45EA-8DA1-F6900A9C90B6}" srcOrd="1" destOrd="0" parTransId="{902DD117-DF0F-4E58-8393-3C64BCEE4D50}" sibTransId="{836AF910-595B-4442-BBC0-6F9CF86D2F2A}"/>
    <dgm:cxn modelId="{7ECC32B4-02E1-4973-BC46-B43ACB662AAE}" type="presOf" srcId="{B4A269EA-1538-45EA-8DA1-F6900A9C90B6}" destId="{400C67F6-3D8C-48C7-80EB-EEE193DC660D}" srcOrd="0" destOrd="0" presId="urn:microsoft.com/office/officeart/2005/8/layout/default#1"/>
    <dgm:cxn modelId="{DAE5F56F-D202-41E5-93C1-1B8EADBA5C8A}" type="presOf" srcId="{7FDB2FF0-02E5-4979-B448-DC47D2A8D41A}" destId="{3A717292-9099-43A1-8417-3E8FE05D8ED8}" srcOrd="0" destOrd="0" presId="urn:microsoft.com/office/officeart/2005/8/layout/default#1"/>
    <dgm:cxn modelId="{4D5CADF2-4C3C-47BD-8570-98426341A597}" type="presOf" srcId="{522F64FE-FCE7-4F80-8A25-FCC9F03A2EA2}" destId="{01C56F1E-6C33-4B61-99A7-549243AF2B58}" srcOrd="0" destOrd="0" presId="urn:microsoft.com/office/officeart/2005/8/layout/default#1"/>
    <dgm:cxn modelId="{B728BC3A-4464-4F2E-950B-8EA2AFC7F854}" srcId="{B7EE45FD-5435-43EC-A52C-7DF56DDD78C7}" destId="{28E84C18-7570-4A53-969F-5503D4F6DEEA}" srcOrd="2" destOrd="0" parTransId="{A224896E-17B4-474B-8E76-736990B613D9}" sibTransId="{02B3B895-10AA-4003-BC30-90B0C2E80CCE}"/>
    <dgm:cxn modelId="{A3293E31-36ED-43B5-BF84-1D312C88B8B0}" srcId="{B7EE45FD-5435-43EC-A52C-7DF56DDD78C7}" destId="{522F64FE-FCE7-4F80-8A25-FCC9F03A2EA2}" srcOrd="4" destOrd="0" parTransId="{712D06D5-14AE-4A76-8247-176EC743C16F}" sibTransId="{C64F22D0-E673-472A-BF75-72362CEACE8C}"/>
    <dgm:cxn modelId="{8FEA8C2D-9097-4503-A823-CB7895AF41E9}" srcId="{B7EE45FD-5435-43EC-A52C-7DF56DDD78C7}" destId="{D7EEE7F7-873A-4E68-8237-1119E3234699}" srcOrd="0" destOrd="0" parTransId="{26B93E4A-5C86-4CBE-9A5F-B07FBD42CEFC}" sibTransId="{14479E0C-D881-4007-B696-62135A07925A}"/>
    <dgm:cxn modelId="{8DBA2D0C-2808-4451-9F1C-DF0E65058AB4}" type="presOf" srcId="{B7EE45FD-5435-43EC-A52C-7DF56DDD78C7}" destId="{887C0905-A141-4717-A8EF-8B3964B209CD}" srcOrd="0" destOrd="0" presId="urn:microsoft.com/office/officeart/2005/8/layout/default#1"/>
    <dgm:cxn modelId="{130227F4-2128-485F-8DDD-0D53DE3710FE}" srcId="{B7EE45FD-5435-43EC-A52C-7DF56DDD78C7}" destId="{7FDB2FF0-02E5-4979-B448-DC47D2A8D41A}" srcOrd="3" destOrd="0" parTransId="{96AE3B69-C5B1-48B7-A4DA-C6EA169D3DCC}" sibTransId="{C2CAA3F6-4EF9-4FA3-A84B-BC66302B7B40}"/>
    <dgm:cxn modelId="{B6CDEA39-9192-428E-B461-009A6E6E2BCA}" type="presOf" srcId="{28E84C18-7570-4A53-969F-5503D4F6DEEA}" destId="{AA321C4F-7FBF-45C2-9951-699E665603ED}" srcOrd="0" destOrd="0" presId="urn:microsoft.com/office/officeart/2005/8/layout/default#1"/>
    <dgm:cxn modelId="{08737140-BE43-4B01-9061-2B6057E92163}" type="presParOf" srcId="{887C0905-A141-4717-A8EF-8B3964B209CD}" destId="{7C0F57EA-2920-4371-BA92-5F7CEC87E91B}" srcOrd="0" destOrd="0" presId="urn:microsoft.com/office/officeart/2005/8/layout/default#1"/>
    <dgm:cxn modelId="{95E35BEC-B2B6-48A9-85B5-9CB95F6EA45F}" type="presParOf" srcId="{887C0905-A141-4717-A8EF-8B3964B209CD}" destId="{6AB386C3-5C02-4DFF-8833-86A41B846929}" srcOrd="1" destOrd="0" presId="urn:microsoft.com/office/officeart/2005/8/layout/default#1"/>
    <dgm:cxn modelId="{9919F82D-8437-4E61-8D45-CE53C1E324DD}" type="presParOf" srcId="{887C0905-A141-4717-A8EF-8B3964B209CD}" destId="{400C67F6-3D8C-48C7-80EB-EEE193DC660D}" srcOrd="2" destOrd="0" presId="urn:microsoft.com/office/officeart/2005/8/layout/default#1"/>
    <dgm:cxn modelId="{7D37C59C-2710-4393-B10E-9F8F31FA1176}" type="presParOf" srcId="{887C0905-A141-4717-A8EF-8B3964B209CD}" destId="{6206D63D-E814-4B01-884C-58E824F14ED4}" srcOrd="3" destOrd="0" presId="urn:microsoft.com/office/officeart/2005/8/layout/default#1"/>
    <dgm:cxn modelId="{A45D193E-15DA-4A68-97E7-729743BBC9E0}" type="presParOf" srcId="{887C0905-A141-4717-A8EF-8B3964B209CD}" destId="{AA321C4F-7FBF-45C2-9951-699E665603ED}" srcOrd="4" destOrd="0" presId="urn:microsoft.com/office/officeart/2005/8/layout/default#1"/>
    <dgm:cxn modelId="{F16E626C-2907-4A38-9B6F-5E83BC4F52BB}" type="presParOf" srcId="{887C0905-A141-4717-A8EF-8B3964B209CD}" destId="{84B67167-1ED0-4F96-AB84-D7B13E42FAF3}" srcOrd="5" destOrd="0" presId="urn:microsoft.com/office/officeart/2005/8/layout/default#1"/>
    <dgm:cxn modelId="{D938B7CF-E46B-45AC-BC73-1A5B771E6928}" type="presParOf" srcId="{887C0905-A141-4717-A8EF-8B3964B209CD}" destId="{3A717292-9099-43A1-8417-3E8FE05D8ED8}" srcOrd="6" destOrd="0" presId="urn:microsoft.com/office/officeart/2005/8/layout/default#1"/>
    <dgm:cxn modelId="{83F1C8C5-E762-4D82-ADF1-19CA6CCD3A01}" type="presParOf" srcId="{887C0905-A141-4717-A8EF-8B3964B209CD}" destId="{33DBE4F3-91BC-4CE4-8D52-162DA8FE105E}" srcOrd="7" destOrd="0" presId="urn:microsoft.com/office/officeart/2005/8/layout/default#1"/>
    <dgm:cxn modelId="{32E1115D-4590-40B9-BE5B-F0B9AB4DFF64}" type="presParOf" srcId="{887C0905-A141-4717-A8EF-8B3964B209CD}" destId="{01C56F1E-6C33-4B61-99A7-549243AF2B58}"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8D2751-3AB9-4E40-943E-982A1C2A7F12}" type="doc">
      <dgm:prSet loTypeId="urn:microsoft.com/office/officeart/2005/8/layout/gear1" loCatId="process" qsTypeId="urn:microsoft.com/office/officeart/2005/8/quickstyle/3d2" qsCatId="3D" csTypeId="urn:microsoft.com/office/officeart/2005/8/colors/accent0_3" csCatId="mainScheme" phldr="1"/>
      <dgm:spPr/>
    </dgm:pt>
    <dgm:pt modelId="{B045F018-499F-4159-9C62-3730F9035EB6}">
      <dgm:prSet phldrT="[Text]" custT="1"/>
      <dgm:spPr/>
      <dgm:t>
        <a:bodyPr/>
        <a:lstStyle/>
        <a:p>
          <a:r>
            <a:rPr lang="en-US" sz="1400" b="1" dirty="0" smtClean="0"/>
            <a:t>to improve your students social development skills and move them to a higher level of learning? </a:t>
          </a:r>
          <a:endParaRPr lang="en-US" sz="1400" b="1" dirty="0"/>
        </a:p>
      </dgm:t>
    </dgm:pt>
    <dgm:pt modelId="{C4B2B562-D036-4944-BC11-F6C329D78204}" type="parTrans" cxnId="{2258B976-7F37-4586-93BA-FC300ABFF7B3}">
      <dgm:prSet/>
      <dgm:spPr/>
      <dgm:t>
        <a:bodyPr/>
        <a:lstStyle/>
        <a:p>
          <a:endParaRPr lang="en-US"/>
        </a:p>
      </dgm:t>
    </dgm:pt>
    <dgm:pt modelId="{28DFC25D-336E-404A-A290-B2260DADC222}" type="sibTrans" cxnId="{2258B976-7F37-4586-93BA-FC300ABFF7B3}">
      <dgm:prSet/>
      <dgm:spPr/>
      <dgm:t>
        <a:bodyPr/>
        <a:lstStyle/>
        <a:p>
          <a:endParaRPr lang="en-US"/>
        </a:p>
      </dgm:t>
    </dgm:pt>
    <dgm:pt modelId="{DA0039F8-710E-418E-BC81-BF42D8CD65EE}">
      <dgm:prSet phldrT="[Text]" custT="1"/>
      <dgm:spPr/>
      <dgm:t>
        <a:bodyPr/>
        <a:lstStyle/>
        <a:p>
          <a:r>
            <a:rPr lang="en-US" sz="1400" b="1" dirty="0" smtClean="0"/>
            <a:t>change in your classroom</a:t>
          </a:r>
          <a:endParaRPr lang="en-US" sz="1400" b="1" dirty="0"/>
        </a:p>
      </dgm:t>
    </dgm:pt>
    <dgm:pt modelId="{8B04B5F3-D1FC-4583-9857-70C6E7C0A04C}" type="parTrans" cxnId="{C22926F1-6F0D-4A23-9051-1E1C02A6D990}">
      <dgm:prSet/>
      <dgm:spPr/>
      <dgm:t>
        <a:bodyPr/>
        <a:lstStyle/>
        <a:p>
          <a:endParaRPr lang="en-US"/>
        </a:p>
      </dgm:t>
    </dgm:pt>
    <dgm:pt modelId="{67103AA1-C8A8-4A4B-A0D3-6B110A7EF3CE}" type="sibTrans" cxnId="{C22926F1-6F0D-4A23-9051-1E1C02A6D990}">
      <dgm:prSet/>
      <dgm:spPr/>
      <dgm:t>
        <a:bodyPr/>
        <a:lstStyle/>
        <a:p>
          <a:endParaRPr lang="en-US"/>
        </a:p>
      </dgm:t>
    </dgm:pt>
    <dgm:pt modelId="{CBF09520-D4EB-4C45-ADA7-243C536A52C4}">
      <dgm:prSet phldrT="[Text]" custT="1"/>
      <dgm:spPr/>
      <dgm:t>
        <a:bodyPr/>
        <a:lstStyle/>
        <a:p>
          <a:r>
            <a:rPr lang="en-US" sz="1400" b="1" dirty="0" smtClean="0"/>
            <a:t>What can you</a:t>
          </a:r>
          <a:endParaRPr lang="en-US" sz="1400" b="1" dirty="0"/>
        </a:p>
      </dgm:t>
    </dgm:pt>
    <dgm:pt modelId="{2F6CF4E9-CAE3-4A32-874F-574F79348131}" type="parTrans" cxnId="{E752F00C-2257-4A67-8221-4CDA6670D7C9}">
      <dgm:prSet/>
      <dgm:spPr/>
      <dgm:t>
        <a:bodyPr/>
        <a:lstStyle/>
        <a:p>
          <a:endParaRPr lang="en-US"/>
        </a:p>
      </dgm:t>
    </dgm:pt>
    <dgm:pt modelId="{D6526A4E-5226-4F2D-8BA0-8822598C4DA4}" type="sibTrans" cxnId="{E752F00C-2257-4A67-8221-4CDA6670D7C9}">
      <dgm:prSet/>
      <dgm:spPr/>
      <dgm:t>
        <a:bodyPr/>
        <a:lstStyle/>
        <a:p>
          <a:endParaRPr lang="en-US"/>
        </a:p>
      </dgm:t>
    </dgm:pt>
    <dgm:pt modelId="{332DDD44-410D-4BAE-8524-2B76B3BB0887}" type="pres">
      <dgm:prSet presAssocID="{988D2751-3AB9-4E40-943E-982A1C2A7F12}" presName="composite" presStyleCnt="0">
        <dgm:presLayoutVars>
          <dgm:chMax val="3"/>
          <dgm:animLvl val="lvl"/>
          <dgm:resizeHandles val="exact"/>
        </dgm:presLayoutVars>
      </dgm:prSet>
      <dgm:spPr/>
    </dgm:pt>
    <dgm:pt modelId="{C5188BBC-A414-42BB-8CE1-EE908E2531B5}" type="pres">
      <dgm:prSet presAssocID="{B045F018-499F-4159-9C62-3730F9035EB6}" presName="gear1" presStyleLbl="node1" presStyleIdx="0" presStyleCnt="3" custScaleX="103161" custScaleY="106993" custLinFactNeighborX="1726" custLinFactNeighborY="6724">
        <dgm:presLayoutVars>
          <dgm:chMax val="1"/>
          <dgm:bulletEnabled val="1"/>
        </dgm:presLayoutVars>
      </dgm:prSet>
      <dgm:spPr/>
      <dgm:t>
        <a:bodyPr/>
        <a:lstStyle/>
        <a:p>
          <a:endParaRPr lang="en-US"/>
        </a:p>
      </dgm:t>
    </dgm:pt>
    <dgm:pt modelId="{14EC966B-9FFB-4D91-996F-4FDE657F13AF}" type="pres">
      <dgm:prSet presAssocID="{B045F018-499F-4159-9C62-3730F9035EB6}" presName="gear1srcNode" presStyleLbl="node1" presStyleIdx="0" presStyleCnt="3"/>
      <dgm:spPr/>
      <dgm:t>
        <a:bodyPr/>
        <a:lstStyle/>
        <a:p>
          <a:endParaRPr lang="en-US"/>
        </a:p>
      </dgm:t>
    </dgm:pt>
    <dgm:pt modelId="{BDC03753-0228-4B69-878E-DF098D352D78}" type="pres">
      <dgm:prSet presAssocID="{B045F018-499F-4159-9C62-3730F9035EB6}" presName="gear1dstNode" presStyleLbl="node1" presStyleIdx="0" presStyleCnt="3"/>
      <dgm:spPr/>
      <dgm:t>
        <a:bodyPr/>
        <a:lstStyle/>
        <a:p>
          <a:endParaRPr lang="en-US"/>
        </a:p>
      </dgm:t>
    </dgm:pt>
    <dgm:pt modelId="{0E2646B8-82A5-49D3-BE94-1FC69CA46438}" type="pres">
      <dgm:prSet presAssocID="{DA0039F8-710E-418E-BC81-BF42D8CD65EE}" presName="gear2" presStyleLbl="node1" presStyleIdx="1" presStyleCnt="3" custScaleX="114287">
        <dgm:presLayoutVars>
          <dgm:chMax val="1"/>
          <dgm:bulletEnabled val="1"/>
        </dgm:presLayoutVars>
      </dgm:prSet>
      <dgm:spPr/>
      <dgm:t>
        <a:bodyPr/>
        <a:lstStyle/>
        <a:p>
          <a:endParaRPr lang="en-US"/>
        </a:p>
      </dgm:t>
    </dgm:pt>
    <dgm:pt modelId="{903DC819-1CCC-4A8B-B4E4-E1583D033E70}" type="pres">
      <dgm:prSet presAssocID="{DA0039F8-710E-418E-BC81-BF42D8CD65EE}" presName="gear2srcNode" presStyleLbl="node1" presStyleIdx="1" presStyleCnt="3"/>
      <dgm:spPr/>
      <dgm:t>
        <a:bodyPr/>
        <a:lstStyle/>
        <a:p>
          <a:endParaRPr lang="en-US"/>
        </a:p>
      </dgm:t>
    </dgm:pt>
    <dgm:pt modelId="{3B8DD32B-0C91-4124-9C2F-318B99C65DFE}" type="pres">
      <dgm:prSet presAssocID="{DA0039F8-710E-418E-BC81-BF42D8CD65EE}" presName="gear2dstNode" presStyleLbl="node1" presStyleIdx="1" presStyleCnt="3"/>
      <dgm:spPr/>
      <dgm:t>
        <a:bodyPr/>
        <a:lstStyle/>
        <a:p>
          <a:endParaRPr lang="en-US"/>
        </a:p>
      </dgm:t>
    </dgm:pt>
    <dgm:pt modelId="{D3F56627-86F3-4832-928E-A8F3C0DE1B01}" type="pres">
      <dgm:prSet presAssocID="{CBF09520-D4EB-4C45-ADA7-243C536A52C4}" presName="gear3" presStyleLbl="node1" presStyleIdx="2" presStyleCnt="3"/>
      <dgm:spPr/>
      <dgm:t>
        <a:bodyPr/>
        <a:lstStyle/>
        <a:p>
          <a:endParaRPr lang="en-US"/>
        </a:p>
      </dgm:t>
    </dgm:pt>
    <dgm:pt modelId="{980AA4F4-8353-4914-8B58-8D20809043A8}" type="pres">
      <dgm:prSet presAssocID="{CBF09520-D4EB-4C45-ADA7-243C536A52C4}" presName="gear3tx" presStyleLbl="node1" presStyleIdx="2" presStyleCnt="3">
        <dgm:presLayoutVars>
          <dgm:chMax val="1"/>
          <dgm:bulletEnabled val="1"/>
        </dgm:presLayoutVars>
      </dgm:prSet>
      <dgm:spPr/>
      <dgm:t>
        <a:bodyPr/>
        <a:lstStyle/>
        <a:p>
          <a:endParaRPr lang="en-US"/>
        </a:p>
      </dgm:t>
    </dgm:pt>
    <dgm:pt modelId="{505DDF2F-18A5-402A-B558-C25C90ED791A}" type="pres">
      <dgm:prSet presAssocID="{CBF09520-D4EB-4C45-ADA7-243C536A52C4}" presName="gear3srcNode" presStyleLbl="node1" presStyleIdx="2" presStyleCnt="3"/>
      <dgm:spPr/>
      <dgm:t>
        <a:bodyPr/>
        <a:lstStyle/>
        <a:p>
          <a:endParaRPr lang="en-US"/>
        </a:p>
      </dgm:t>
    </dgm:pt>
    <dgm:pt modelId="{C66AEFEF-49A2-469B-B7EB-056315A5B8BA}" type="pres">
      <dgm:prSet presAssocID="{CBF09520-D4EB-4C45-ADA7-243C536A52C4}" presName="gear3dstNode" presStyleLbl="node1" presStyleIdx="2" presStyleCnt="3"/>
      <dgm:spPr/>
      <dgm:t>
        <a:bodyPr/>
        <a:lstStyle/>
        <a:p>
          <a:endParaRPr lang="en-US"/>
        </a:p>
      </dgm:t>
    </dgm:pt>
    <dgm:pt modelId="{802F71E9-B34F-49DD-AC7C-2245B17E9F1C}" type="pres">
      <dgm:prSet presAssocID="{28DFC25D-336E-404A-A290-B2260DADC222}" presName="connector1" presStyleLbl="sibTrans2D1" presStyleIdx="0" presStyleCnt="3"/>
      <dgm:spPr/>
      <dgm:t>
        <a:bodyPr/>
        <a:lstStyle/>
        <a:p>
          <a:endParaRPr lang="en-US"/>
        </a:p>
      </dgm:t>
    </dgm:pt>
    <dgm:pt modelId="{7669FC17-FE4F-4E5B-9A14-24B093A867D0}" type="pres">
      <dgm:prSet presAssocID="{67103AA1-C8A8-4A4B-A0D3-6B110A7EF3CE}" presName="connector2" presStyleLbl="sibTrans2D1" presStyleIdx="1" presStyleCnt="3"/>
      <dgm:spPr/>
      <dgm:t>
        <a:bodyPr/>
        <a:lstStyle/>
        <a:p>
          <a:endParaRPr lang="en-US"/>
        </a:p>
      </dgm:t>
    </dgm:pt>
    <dgm:pt modelId="{3D379C69-CFFA-441D-8B01-8B54B968AD55}" type="pres">
      <dgm:prSet presAssocID="{D6526A4E-5226-4F2D-8BA0-8822598C4DA4}" presName="connector3" presStyleLbl="sibTrans2D1" presStyleIdx="2" presStyleCnt="3"/>
      <dgm:spPr/>
      <dgm:t>
        <a:bodyPr/>
        <a:lstStyle/>
        <a:p>
          <a:endParaRPr lang="en-US"/>
        </a:p>
      </dgm:t>
    </dgm:pt>
  </dgm:ptLst>
  <dgm:cxnLst>
    <dgm:cxn modelId="{B5F5AADC-917D-4F7B-9BBC-C7C841D97879}" type="presOf" srcId="{B045F018-499F-4159-9C62-3730F9035EB6}" destId="{C5188BBC-A414-42BB-8CE1-EE908E2531B5}" srcOrd="0" destOrd="0" presId="urn:microsoft.com/office/officeart/2005/8/layout/gear1"/>
    <dgm:cxn modelId="{486A010A-5E8D-4329-9C9B-D64D6B3400B2}" type="presOf" srcId="{67103AA1-C8A8-4A4B-A0D3-6B110A7EF3CE}" destId="{7669FC17-FE4F-4E5B-9A14-24B093A867D0}" srcOrd="0" destOrd="0" presId="urn:microsoft.com/office/officeart/2005/8/layout/gear1"/>
    <dgm:cxn modelId="{4B022FE8-EAE5-4B8C-A66B-72D4FA05330B}" type="presOf" srcId="{CBF09520-D4EB-4C45-ADA7-243C536A52C4}" destId="{D3F56627-86F3-4832-928E-A8F3C0DE1B01}" srcOrd="0" destOrd="0" presId="urn:microsoft.com/office/officeart/2005/8/layout/gear1"/>
    <dgm:cxn modelId="{26AB2DBA-38FA-4CBE-8ACB-CA42667E479E}" type="presOf" srcId="{CBF09520-D4EB-4C45-ADA7-243C536A52C4}" destId="{C66AEFEF-49A2-469B-B7EB-056315A5B8BA}" srcOrd="3" destOrd="0" presId="urn:microsoft.com/office/officeart/2005/8/layout/gear1"/>
    <dgm:cxn modelId="{ED028596-1600-4339-9F75-3646C2C2BA88}" type="presOf" srcId="{DA0039F8-710E-418E-BC81-BF42D8CD65EE}" destId="{3B8DD32B-0C91-4124-9C2F-318B99C65DFE}" srcOrd="2" destOrd="0" presId="urn:microsoft.com/office/officeart/2005/8/layout/gear1"/>
    <dgm:cxn modelId="{6D052737-CD60-457F-B3E6-F08CBE7EF993}" type="presOf" srcId="{CBF09520-D4EB-4C45-ADA7-243C536A52C4}" destId="{505DDF2F-18A5-402A-B558-C25C90ED791A}" srcOrd="2" destOrd="0" presId="urn:microsoft.com/office/officeart/2005/8/layout/gear1"/>
    <dgm:cxn modelId="{7BA6FB66-4575-4C63-A74D-CB6C65BF95B5}" type="presOf" srcId="{988D2751-3AB9-4E40-943E-982A1C2A7F12}" destId="{332DDD44-410D-4BAE-8524-2B76B3BB0887}" srcOrd="0" destOrd="0" presId="urn:microsoft.com/office/officeart/2005/8/layout/gear1"/>
    <dgm:cxn modelId="{2D527F81-5903-4154-8833-7509787CB7FC}" type="presOf" srcId="{D6526A4E-5226-4F2D-8BA0-8822598C4DA4}" destId="{3D379C69-CFFA-441D-8B01-8B54B968AD55}" srcOrd="0" destOrd="0" presId="urn:microsoft.com/office/officeart/2005/8/layout/gear1"/>
    <dgm:cxn modelId="{A2B493BC-8913-4A42-8C56-B3E8C76611A6}" type="presOf" srcId="{DA0039F8-710E-418E-BC81-BF42D8CD65EE}" destId="{0E2646B8-82A5-49D3-BE94-1FC69CA46438}" srcOrd="0" destOrd="0" presId="urn:microsoft.com/office/officeart/2005/8/layout/gear1"/>
    <dgm:cxn modelId="{44B8845A-CBEA-4CE7-98F2-C58BA217B10A}" type="presOf" srcId="{B045F018-499F-4159-9C62-3730F9035EB6}" destId="{BDC03753-0228-4B69-878E-DF098D352D78}" srcOrd="2" destOrd="0" presId="urn:microsoft.com/office/officeart/2005/8/layout/gear1"/>
    <dgm:cxn modelId="{B3DEFE3D-3F10-4A9C-89D5-F4FF5BE27E01}" type="presOf" srcId="{28DFC25D-336E-404A-A290-B2260DADC222}" destId="{802F71E9-B34F-49DD-AC7C-2245B17E9F1C}" srcOrd="0" destOrd="0" presId="urn:microsoft.com/office/officeart/2005/8/layout/gear1"/>
    <dgm:cxn modelId="{E0FED296-9EB1-490E-ABF6-CC38A937B00C}" type="presOf" srcId="{B045F018-499F-4159-9C62-3730F9035EB6}" destId="{14EC966B-9FFB-4D91-996F-4FDE657F13AF}" srcOrd="1" destOrd="0" presId="urn:microsoft.com/office/officeart/2005/8/layout/gear1"/>
    <dgm:cxn modelId="{5ED1C6D2-8100-4C55-BE6A-7B267FF2158D}" type="presOf" srcId="{CBF09520-D4EB-4C45-ADA7-243C536A52C4}" destId="{980AA4F4-8353-4914-8B58-8D20809043A8}" srcOrd="1" destOrd="0" presId="urn:microsoft.com/office/officeart/2005/8/layout/gear1"/>
    <dgm:cxn modelId="{C22926F1-6F0D-4A23-9051-1E1C02A6D990}" srcId="{988D2751-3AB9-4E40-943E-982A1C2A7F12}" destId="{DA0039F8-710E-418E-BC81-BF42D8CD65EE}" srcOrd="1" destOrd="0" parTransId="{8B04B5F3-D1FC-4583-9857-70C6E7C0A04C}" sibTransId="{67103AA1-C8A8-4A4B-A0D3-6B110A7EF3CE}"/>
    <dgm:cxn modelId="{2258B976-7F37-4586-93BA-FC300ABFF7B3}" srcId="{988D2751-3AB9-4E40-943E-982A1C2A7F12}" destId="{B045F018-499F-4159-9C62-3730F9035EB6}" srcOrd="0" destOrd="0" parTransId="{C4B2B562-D036-4944-BC11-F6C329D78204}" sibTransId="{28DFC25D-336E-404A-A290-B2260DADC222}"/>
    <dgm:cxn modelId="{20E3F6C5-FE6A-44F1-B018-CD558C91F87D}" type="presOf" srcId="{DA0039F8-710E-418E-BC81-BF42D8CD65EE}" destId="{903DC819-1CCC-4A8B-B4E4-E1583D033E70}" srcOrd="1" destOrd="0" presId="urn:microsoft.com/office/officeart/2005/8/layout/gear1"/>
    <dgm:cxn modelId="{E752F00C-2257-4A67-8221-4CDA6670D7C9}" srcId="{988D2751-3AB9-4E40-943E-982A1C2A7F12}" destId="{CBF09520-D4EB-4C45-ADA7-243C536A52C4}" srcOrd="2" destOrd="0" parTransId="{2F6CF4E9-CAE3-4A32-874F-574F79348131}" sibTransId="{D6526A4E-5226-4F2D-8BA0-8822598C4DA4}"/>
    <dgm:cxn modelId="{6DC47FD3-811A-43DA-AC74-22C4CB9AFEA2}" type="presParOf" srcId="{332DDD44-410D-4BAE-8524-2B76B3BB0887}" destId="{C5188BBC-A414-42BB-8CE1-EE908E2531B5}" srcOrd="0" destOrd="0" presId="urn:microsoft.com/office/officeart/2005/8/layout/gear1"/>
    <dgm:cxn modelId="{CDD27943-FBF3-4DE7-BBCA-B2CD58E5221D}" type="presParOf" srcId="{332DDD44-410D-4BAE-8524-2B76B3BB0887}" destId="{14EC966B-9FFB-4D91-996F-4FDE657F13AF}" srcOrd="1" destOrd="0" presId="urn:microsoft.com/office/officeart/2005/8/layout/gear1"/>
    <dgm:cxn modelId="{65C37271-5704-4AA0-99C1-E3BEA3FAE8A6}" type="presParOf" srcId="{332DDD44-410D-4BAE-8524-2B76B3BB0887}" destId="{BDC03753-0228-4B69-878E-DF098D352D78}" srcOrd="2" destOrd="0" presId="urn:microsoft.com/office/officeart/2005/8/layout/gear1"/>
    <dgm:cxn modelId="{F8954937-1CA0-473C-8F4B-CA3EE6CADE24}" type="presParOf" srcId="{332DDD44-410D-4BAE-8524-2B76B3BB0887}" destId="{0E2646B8-82A5-49D3-BE94-1FC69CA46438}" srcOrd="3" destOrd="0" presId="urn:microsoft.com/office/officeart/2005/8/layout/gear1"/>
    <dgm:cxn modelId="{E07FB986-AB8B-4A8A-9924-14CA1C978938}" type="presParOf" srcId="{332DDD44-410D-4BAE-8524-2B76B3BB0887}" destId="{903DC819-1CCC-4A8B-B4E4-E1583D033E70}" srcOrd="4" destOrd="0" presId="urn:microsoft.com/office/officeart/2005/8/layout/gear1"/>
    <dgm:cxn modelId="{AE3D4D03-FE27-4F15-96A6-4C4E1B8F448D}" type="presParOf" srcId="{332DDD44-410D-4BAE-8524-2B76B3BB0887}" destId="{3B8DD32B-0C91-4124-9C2F-318B99C65DFE}" srcOrd="5" destOrd="0" presId="urn:microsoft.com/office/officeart/2005/8/layout/gear1"/>
    <dgm:cxn modelId="{A06F92EC-F060-4DED-8DB1-03720694C518}" type="presParOf" srcId="{332DDD44-410D-4BAE-8524-2B76B3BB0887}" destId="{D3F56627-86F3-4832-928E-A8F3C0DE1B01}" srcOrd="6" destOrd="0" presId="urn:microsoft.com/office/officeart/2005/8/layout/gear1"/>
    <dgm:cxn modelId="{EFD12A4E-86A9-41EB-B9C4-554AEE235698}" type="presParOf" srcId="{332DDD44-410D-4BAE-8524-2B76B3BB0887}" destId="{980AA4F4-8353-4914-8B58-8D20809043A8}" srcOrd="7" destOrd="0" presId="urn:microsoft.com/office/officeart/2005/8/layout/gear1"/>
    <dgm:cxn modelId="{92B8CB05-3BED-45D4-9AF9-447DB57927CD}" type="presParOf" srcId="{332DDD44-410D-4BAE-8524-2B76B3BB0887}" destId="{505DDF2F-18A5-402A-B558-C25C90ED791A}" srcOrd="8" destOrd="0" presId="urn:microsoft.com/office/officeart/2005/8/layout/gear1"/>
    <dgm:cxn modelId="{7EC1DAB0-CA77-4D9B-87FD-E08CEADE4E96}" type="presParOf" srcId="{332DDD44-410D-4BAE-8524-2B76B3BB0887}" destId="{C66AEFEF-49A2-469B-B7EB-056315A5B8BA}" srcOrd="9" destOrd="0" presId="urn:microsoft.com/office/officeart/2005/8/layout/gear1"/>
    <dgm:cxn modelId="{D48F664B-90BB-42BA-8BBD-0232D1C31940}" type="presParOf" srcId="{332DDD44-410D-4BAE-8524-2B76B3BB0887}" destId="{802F71E9-B34F-49DD-AC7C-2245B17E9F1C}" srcOrd="10" destOrd="0" presId="urn:microsoft.com/office/officeart/2005/8/layout/gear1"/>
    <dgm:cxn modelId="{ACA87475-2E89-42AB-8C3E-106296E144A0}" type="presParOf" srcId="{332DDD44-410D-4BAE-8524-2B76B3BB0887}" destId="{7669FC17-FE4F-4E5B-9A14-24B093A867D0}" srcOrd="11" destOrd="0" presId="urn:microsoft.com/office/officeart/2005/8/layout/gear1"/>
    <dgm:cxn modelId="{98BB76D1-0744-4425-9467-3A605A4530C3}" type="presParOf" srcId="{332DDD44-410D-4BAE-8524-2B76B3BB0887}" destId="{3D379C69-CFFA-441D-8B01-8B54B968AD55}"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B28B8-FBC2-4069-B6DF-F977023D1313}">
      <dsp:nvSpPr>
        <dsp:cNvPr id="0" name=""/>
        <dsp:cNvSpPr/>
      </dsp:nvSpPr>
      <dsp:spPr>
        <a:xfrm>
          <a:off x="0" y="1180547"/>
          <a:ext cx="838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B7191E-82D8-4C5B-9D4C-7E33B64283B4}">
      <dsp:nvSpPr>
        <dsp:cNvPr id="0" name=""/>
        <dsp:cNvSpPr/>
      </dsp:nvSpPr>
      <dsp:spPr>
        <a:xfrm>
          <a:off x="418690" y="97310"/>
          <a:ext cx="6864543" cy="1319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422400">
            <a:lnSpc>
              <a:spcPct val="90000"/>
            </a:lnSpc>
            <a:spcBef>
              <a:spcPct val="0"/>
            </a:spcBef>
            <a:spcAft>
              <a:spcPct val="35000"/>
            </a:spcAft>
          </a:pPr>
          <a:r>
            <a:rPr lang="en-US" sz="3200" b="1" kern="1200" dirty="0" smtClean="0">
              <a:latin typeface="Aharoni" pitchFamily="2" charset="-79"/>
              <a:cs typeface="Aharoni" pitchFamily="2" charset="-79"/>
            </a:rPr>
            <a:t>Social Interaction Influences Cognitive Development</a:t>
          </a:r>
          <a:endParaRPr lang="en-US" sz="3200" b="1" kern="1200" dirty="0">
            <a:latin typeface="Aharoni" pitchFamily="2" charset="-79"/>
            <a:cs typeface="Aharoni" pitchFamily="2" charset="-79"/>
          </a:endParaRPr>
        </a:p>
      </dsp:txBody>
      <dsp:txXfrm>
        <a:off x="483098" y="161718"/>
        <a:ext cx="6735727" cy="1190581"/>
      </dsp:txXfrm>
    </dsp:sp>
    <dsp:sp modelId="{06881482-981E-4EE0-AB6A-FF0FEAAB3DF2}">
      <dsp:nvSpPr>
        <dsp:cNvPr id="0" name=""/>
        <dsp:cNvSpPr/>
      </dsp:nvSpPr>
      <dsp:spPr>
        <a:xfrm>
          <a:off x="0" y="2736202"/>
          <a:ext cx="838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87769F-CA17-4C09-A3F3-FD3920B52D9F}">
      <dsp:nvSpPr>
        <dsp:cNvPr id="0" name=""/>
        <dsp:cNvSpPr/>
      </dsp:nvSpPr>
      <dsp:spPr>
        <a:xfrm>
          <a:off x="418690" y="1670147"/>
          <a:ext cx="6864543" cy="1302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422400">
            <a:lnSpc>
              <a:spcPct val="90000"/>
            </a:lnSpc>
            <a:spcBef>
              <a:spcPct val="0"/>
            </a:spcBef>
            <a:spcAft>
              <a:spcPct val="35000"/>
            </a:spcAft>
          </a:pPr>
          <a:r>
            <a:rPr lang="en-US" sz="3200" b="1" kern="1200" dirty="0" smtClean="0">
              <a:latin typeface="Aharoni" pitchFamily="2" charset="-79"/>
              <a:cs typeface="Aharoni" pitchFamily="2" charset="-79"/>
            </a:rPr>
            <a:t>Biological and Cultural Development do not occur in Isolation</a:t>
          </a:r>
          <a:endParaRPr lang="en-US" sz="3200" b="1" kern="1200" dirty="0">
            <a:latin typeface="Aharoni" pitchFamily="2" charset="-79"/>
            <a:cs typeface="Aharoni" pitchFamily="2" charset="-79"/>
          </a:endParaRPr>
        </a:p>
      </dsp:txBody>
      <dsp:txXfrm>
        <a:off x="482259" y="1733716"/>
        <a:ext cx="6737405" cy="1175076"/>
      </dsp:txXfrm>
    </dsp:sp>
    <dsp:sp modelId="{D7843B8B-2B3E-41E1-8819-5382809DE66E}">
      <dsp:nvSpPr>
        <dsp:cNvPr id="0" name=""/>
        <dsp:cNvSpPr/>
      </dsp:nvSpPr>
      <dsp:spPr>
        <a:xfrm>
          <a:off x="0" y="4300089"/>
          <a:ext cx="838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57320-2D43-4460-ADD0-18BF36D6641F}">
      <dsp:nvSpPr>
        <dsp:cNvPr id="0" name=""/>
        <dsp:cNvSpPr/>
      </dsp:nvSpPr>
      <dsp:spPr>
        <a:xfrm>
          <a:off x="418690" y="3225802"/>
          <a:ext cx="6928494" cy="1310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422400">
            <a:lnSpc>
              <a:spcPct val="90000"/>
            </a:lnSpc>
            <a:spcBef>
              <a:spcPct val="0"/>
            </a:spcBef>
            <a:spcAft>
              <a:spcPct val="35000"/>
            </a:spcAft>
          </a:pPr>
          <a:r>
            <a:rPr lang="en-US" sz="3200" b="1" kern="1200" dirty="0" smtClean="0">
              <a:latin typeface="Aharoni" pitchFamily="2" charset="-79"/>
              <a:cs typeface="Aharoni" pitchFamily="2" charset="-79"/>
            </a:rPr>
            <a:t>Language plays a major role in Cognitive Development</a:t>
          </a:r>
          <a:endParaRPr lang="en-US" sz="3200" b="1" kern="1200" dirty="0">
            <a:latin typeface="Aharoni" pitchFamily="2" charset="-79"/>
            <a:cs typeface="Aharoni" pitchFamily="2" charset="-79"/>
          </a:endParaRPr>
        </a:p>
      </dsp:txBody>
      <dsp:txXfrm>
        <a:off x="482661" y="3289773"/>
        <a:ext cx="6800552" cy="1182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9D7A5-5032-4347-BA7B-C37D03B29CA9}">
      <dsp:nvSpPr>
        <dsp:cNvPr id="0" name=""/>
        <dsp:cNvSpPr/>
      </dsp:nvSpPr>
      <dsp:spPr>
        <a:xfrm>
          <a:off x="678136" y="429723"/>
          <a:ext cx="2872902" cy="2872902"/>
        </a:xfrm>
        <a:prstGeom prst="blockArc">
          <a:avLst>
            <a:gd name="adj1" fmla="val 10798222"/>
            <a:gd name="adj2" fmla="val 16215228"/>
            <a:gd name="adj3" fmla="val 4642"/>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3D2AFBE7-4E46-4C82-9C1F-B2F8FB695AE1}">
      <dsp:nvSpPr>
        <dsp:cNvPr id="0" name=""/>
        <dsp:cNvSpPr/>
      </dsp:nvSpPr>
      <dsp:spPr>
        <a:xfrm>
          <a:off x="676791" y="369023"/>
          <a:ext cx="2872902" cy="2872902"/>
        </a:xfrm>
        <a:prstGeom prst="blockArc">
          <a:avLst>
            <a:gd name="adj1" fmla="val 5202708"/>
            <a:gd name="adj2" fmla="val 10649453"/>
            <a:gd name="adj3" fmla="val 4642"/>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253F16D9-776D-4174-A4D5-FD1A1BD1D01A}">
      <dsp:nvSpPr>
        <dsp:cNvPr id="0" name=""/>
        <dsp:cNvSpPr/>
      </dsp:nvSpPr>
      <dsp:spPr>
        <a:xfrm>
          <a:off x="682124" y="368726"/>
          <a:ext cx="2872902" cy="2872902"/>
        </a:xfrm>
        <a:prstGeom prst="blockArc">
          <a:avLst>
            <a:gd name="adj1" fmla="val 259217"/>
            <a:gd name="adj2" fmla="val 5215793"/>
            <a:gd name="adj3" fmla="val 4642"/>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4AA3CE8C-19DC-4A43-BDC0-8A1BE34F1261}">
      <dsp:nvSpPr>
        <dsp:cNvPr id="0" name=""/>
        <dsp:cNvSpPr/>
      </dsp:nvSpPr>
      <dsp:spPr>
        <a:xfrm>
          <a:off x="678849" y="429726"/>
          <a:ext cx="2872902" cy="2872902"/>
        </a:xfrm>
        <a:prstGeom prst="blockArc">
          <a:avLst>
            <a:gd name="adj1" fmla="val 16213482"/>
            <a:gd name="adj2" fmla="val 109536"/>
            <a:gd name="adj3" fmla="val 4642"/>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7AD266AB-01F1-4489-9E2C-43C7E10F8F94}">
      <dsp:nvSpPr>
        <dsp:cNvPr id="0" name=""/>
        <dsp:cNvSpPr/>
      </dsp:nvSpPr>
      <dsp:spPr>
        <a:xfrm>
          <a:off x="1524000" y="1219198"/>
          <a:ext cx="1167368" cy="126779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Reciprocal Teaching</a:t>
          </a:r>
          <a:endParaRPr lang="en-US" sz="1300" kern="1200" dirty="0"/>
        </a:p>
      </dsp:txBody>
      <dsp:txXfrm>
        <a:off x="1694957" y="1404862"/>
        <a:ext cx="825454" cy="896462"/>
      </dsp:txXfrm>
    </dsp:sp>
    <dsp:sp modelId="{3DA89C48-8EE6-47D7-B27F-0FB38A2079B0}">
      <dsp:nvSpPr>
        <dsp:cNvPr id="0" name=""/>
        <dsp:cNvSpPr/>
      </dsp:nvSpPr>
      <dsp:spPr>
        <a:xfrm>
          <a:off x="1219202" y="0"/>
          <a:ext cx="1803200" cy="92615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summarizing</a:t>
          </a:r>
          <a:endParaRPr lang="en-US" sz="1600" kern="1200" dirty="0"/>
        </a:p>
      </dsp:txBody>
      <dsp:txXfrm>
        <a:off x="1483275" y="135633"/>
        <a:ext cx="1275054" cy="654891"/>
      </dsp:txXfrm>
    </dsp:sp>
    <dsp:sp modelId="{A2A77BCB-4A71-475D-95E9-88E5831B4773}">
      <dsp:nvSpPr>
        <dsp:cNvPr id="0" name=""/>
        <dsp:cNvSpPr/>
      </dsp:nvSpPr>
      <dsp:spPr>
        <a:xfrm>
          <a:off x="2767584" y="1447797"/>
          <a:ext cx="1500226" cy="92615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clarifying</a:t>
          </a:r>
          <a:endParaRPr lang="en-US" sz="1600" kern="1200" dirty="0"/>
        </a:p>
      </dsp:txBody>
      <dsp:txXfrm>
        <a:off x="2987287" y="1583430"/>
        <a:ext cx="1060820" cy="654891"/>
      </dsp:txXfrm>
    </dsp:sp>
    <dsp:sp modelId="{090196E2-6606-4F53-9197-5B544B72245F}">
      <dsp:nvSpPr>
        <dsp:cNvPr id="0" name=""/>
        <dsp:cNvSpPr/>
      </dsp:nvSpPr>
      <dsp:spPr>
        <a:xfrm>
          <a:off x="1295401" y="2743194"/>
          <a:ext cx="1796643" cy="926157"/>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questioning</a:t>
          </a:r>
          <a:endParaRPr lang="en-US" sz="1600" kern="1200" dirty="0"/>
        </a:p>
      </dsp:txBody>
      <dsp:txXfrm>
        <a:off x="1558513" y="2878827"/>
        <a:ext cx="1270419" cy="654891"/>
      </dsp:txXfrm>
    </dsp:sp>
    <dsp:sp modelId="{E582CE91-5BC9-41B9-9E1F-0CD85A161C68}">
      <dsp:nvSpPr>
        <dsp:cNvPr id="0" name=""/>
        <dsp:cNvSpPr/>
      </dsp:nvSpPr>
      <dsp:spPr>
        <a:xfrm>
          <a:off x="-611" y="1403821"/>
          <a:ext cx="1424180" cy="926157"/>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predicting</a:t>
          </a:r>
          <a:endParaRPr lang="en-US" sz="1600" kern="1200" dirty="0"/>
        </a:p>
      </dsp:txBody>
      <dsp:txXfrm>
        <a:off x="207955" y="1539454"/>
        <a:ext cx="1007048" cy="654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F57EA-2920-4371-BA92-5F7CEC87E91B}">
      <dsp:nvSpPr>
        <dsp:cNvPr id="0" name=""/>
        <dsp:cNvSpPr/>
      </dsp:nvSpPr>
      <dsp:spPr>
        <a:xfrm>
          <a:off x="51570" y="230936"/>
          <a:ext cx="2786062" cy="1671637"/>
        </a:xfrm>
        <a:prstGeom prst="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Motivate the child’s interest in the task.</a:t>
          </a:r>
          <a:endParaRPr lang="en-US" sz="2600" b="1" kern="1200" dirty="0"/>
        </a:p>
      </dsp:txBody>
      <dsp:txXfrm>
        <a:off x="51570" y="230936"/>
        <a:ext cx="2786062" cy="1671637"/>
      </dsp:txXfrm>
    </dsp:sp>
    <dsp:sp modelId="{400C67F6-3D8C-48C7-80EB-EEE193DC660D}">
      <dsp:nvSpPr>
        <dsp:cNvPr id="0" name=""/>
        <dsp:cNvSpPr/>
      </dsp:nvSpPr>
      <dsp:spPr>
        <a:xfrm>
          <a:off x="3064668" y="322659"/>
          <a:ext cx="2786062" cy="1671637"/>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Break the task down into manageable steps</a:t>
          </a:r>
          <a:r>
            <a:rPr lang="en-US" sz="2600" kern="1200" dirty="0" smtClean="0"/>
            <a:t>.</a:t>
          </a:r>
          <a:endParaRPr lang="en-US" sz="2600" kern="1200" dirty="0"/>
        </a:p>
      </dsp:txBody>
      <dsp:txXfrm>
        <a:off x="3064668" y="322659"/>
        <a:ext cx="2786062" cy="1671637"/>
      </dsp:txXfrm>
    </dsp:sp>
    <dsp:sp modelId="{AA321C4F-7FBF-45C2-9951-699E665603ED}">
      <dsp:nvSpPr>
        <dsp:cNvPr id="0" name=""/>
        <dsp:cNvSpPr/>
      </dsp:nvSpPr>
      <dsp:spPr>
        <a:xfrm>
          <a:off x="6129337" y="322659"/>
          <a:ext cx="2786062" cy="1671637"/>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Provide some direction to keep the child focused.</a:t>
          </a:r>
          <a:endParaRPr lang="en-US" sz="2600" b="1" kern="1200" dirty="0"/>
        </a:p>
      </dsp:txBody>
      <dsp:txXfrm>
        <a:off x="6129337" y="322659"/>
        <a:ext cx="2786062" cy="1671637"/>
      </dsp:txXfrm>
    </dsp:sp>
    <dsp:sp modelId="{3A717292-9099-43A1-8417-3E8FE05D8ED8}">
      <dsp:nvSpPr>
        <dsp:cNvPr id="0" name=""/>
        <dsp:cNvSpPr/>
      </dsp:nvSpPr>
      <dsp:spPr>
        <a:xfrm>
          <a:off x="1371606" y="2209798"/>
          <a:ext cx="2786062" cy="1671637"/>
        </a:xfrm>
        <a:prstGeom prst="rect">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Reduce factors that cause frustration.</a:t>
          </a:r>
          <a:endParaRPr lang="en-US" sz="2600" b="1" kern="1200" dirty="0"/>
        </a:p>
      </dsp:txBody>
      <dsp:txXfrm>
        <a:off x="1371606" y="2209798"/>
        <a:ext cx="2786062" cy="1671637"/>
      </dsp:txXfrm>
    </dsp:sp>
    <dsp:sp modelId="{01C56F1E-6C33-4B61-99A7-549243AF2B58}">
      <dsp:nvSpPr>
        <dsp:cNvPr id="0" name=""/>
        <dsp:cNvSpPr/>
      </dsp:nvSpPr>
      <dsp:spPr>
        <a:xfrm>
          <a:off x="4597003" y="2272903"/>
          <a:ext cx="2786062" cy="1671637"/>
        </a:xfrm>
        <a:prstGeom prst="rect">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Model and define the expectations of the activity.</a:t>
          </a:r>
          <a:endParaRPr lang="en-US" sz="2600" b="1" kern="1200" dirty="0"/>
        </a:p>
      </dsp:txBody>
      <dsp:txXfrm>
        <a:off x="4597003" y="2272903"/>
        <a:ext cx="2786062" cy="1671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88BBC-A414-42BB-8CE1-EE908E2531B5}">
      <dsp:nvSpPr>
        <dsp:cNvPr id="0" name=""/>
        <dsp:cNvSpPr/>
      </dsp:nvSpPr>
      <dsp:spPr>
        <a:xfrm>
          <a:off x="3471858" y="1829239"/>
          <a:ext cx="2464382" cy="2555923"/>
        </a:xfrm>
        <a:prstGeom prst="gear9">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to improve your students social development skills and move them to a higher level of learning? </a:t>
          </a:r>
          <a:endParaRPr lang="en-US" sz="1400" b="1" kern="1200" dirty="0"/>
        </a:p>
      </dsp:txBody>
      <dsp:txXfrm>
        <a:off x="3967308" y="2421870"/>
        <a:ext cx="1473482" cy="1325561"/>
      </dsp:txXfrm>
    </dsp:sp>
    <dsp:sp modelId="{0E2646B8-82A5-49D3-BE94-1FC69CA46438}">
      <dsp:nvSpPr>
        <dsp:cNvPr id="0" name=""/>
        <dsp:cNvSpPr/>
      </dsp:nvSpPr>
      <dsp:spPr>
        <a:xfrm>
          <a:off x="1954386" y="1348124"/>
          <a:ext cx="1985576" cy="1737360"/>
        </a:xfrm>
        <a:prstGeom prst="gear6">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change in your classroom</a:t>
          </a:r>
          <a:endParaRPr lang="en-US" sz="1400" b="1" kern="1200" dirty="0"/>
        </a:p>
      </dsp:txBody>
      <dsp:txXfrm>
        <a:off x="2427853" y="1788153"/>
        <a:ext cx="1038642" cy="857302"/>
      </dsp:txXfrm>
    </dsp:sp>
    <dsp:sp modelId="{D3F56627-86F3-4832-928E-A8F3C0DE1B01}">
      <dsp:nvSpPr>
        <dsp:cNvPr id="0" name=""/>
        <dsp:cNvSpPr/>
      </dsp:nvSpPr>
      <dsp:spPr>
        <a:xfrm rot="20700000">
          <a:off x="3051593" y="149523"/>
          <a:ext cx="1702258" cy="1702258"/>
        </a:xfrm>
        <a:prstGeom prst="gear6">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What can you</a:t>
          </a:r>
          <a:endParaRPr lang="en-US" sz="1400" b="1" kern="1200" dirty="0"/>
        </a:p>
      </dsp:txBody>
      <dsp:txXfrm rot="-20700000">
        <a:off x="3424948" y="522878"/>
        <a:ext cx="955548" cy="955548"/>
      </dsp:txXfrm>
    </dsp:sp>
    <dsp:sp modelId="{802F71E9-B34F-49DD-AC7C-2245B17E9F1C}">
      <dsp:nvSpPr>
        <dsp:cNvPr id="0" name=""/>
        <dsp:cNvSpPr/>
      </dsp:nvSpPr>
      <dsp:spPr>
        <a:xfrm>
          <a:off x="3286332" y="1551359"/>
          <a:ext cx="3057753" cy="3057753"/>
        </a:xfrm>
        <a:prstGeom prst="circularArrow">
          <a:avLst>
            <a:gd name="adj1" fmla="val 4688"/>
            <a:gd name="adj2" fmla="val 299029"/>
            <a:gd name="adj3" fmla="val 2519661"/>
            <a:gd name="adj4" fmla="val 15853768"/>
            <a:gd name="adj5" fmla="val 5469"/>
          </a:avLst>
        </a:prstGeom>
        <a:solidFill>
          <a:schemeClr val="dk2">
            <a:tint val="60000"/>
            <a:hueOff val="0"/>
            <a:satOff val="0"/>
            <a:lumOff val="0"/>
            <a:alphaOff val="0"/>
          </a:schemeClr>
        </a:soli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69FC17-FE4F-4E5B-9A14-24B093A867D0}">
      <dsp:nvSpPr>
        <dsp:cNvPr id="0" name=""/>
        <dsp:cNvSpPr/>
      </dsp:nvSpPr>
      <dsp:spPr>
        <a:xfrm>
          <a:off x="1770811" y="963072"/>
          <a:ext cx="2221649" cy="222164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D379C69-CFFA-441D-8B01-8B54B968AD55}">
      <dsp:nvSpPr>
        <dsp:cNvPr id="0" name=""/>
        <dsp:cNvSpPr/>
      </dsp:nvSpPr>
      <dsp:spPr>
        <a:xfrm>
          <a:off x="2657843" y="-223974"/>
          <a:ext cx="2395385" cy="2395385"/>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98C71-7204-4153-BD89-22B9B34D4317}" type="datetimeFigureOut">
              <a:rPr lang="en-US" smtClean="0"/>
              <a:pPr/>
              <a:t>8/3/2016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800EA-87DA-4E25-8234-BB8EDE375B8B}" type="slidenum">
              <a:rPr lang="en-US" smtClean="0"/>
              <a:pPr/>
              <a:t>‹#›</a:t>
            </a:fld>
            <a:endParaRPr lang="en-US"/>
          </a:p>
        </p:txBody>
      </p:sp>
    </p:spTree>
    <p:extLst>
      <p:ext uri="{BB962C8B-B14F-4D97-AF65-F5344CB8AC3E}">
        <p14:creationId xmlns:p14="http://schemas.microsoft.com/office/powerpoint/2010/main" xmlns="" val="152032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7800EA-87DA-4E25-8234-BB8EDE375B8B}" type="slidenum">
              <a:rPr lang="en-US" smtClean="0"/>
              <a:pPr/>
              <a:t>32</a:t>
            </a:fld>
            <a:endParaRPr lang="en-US"/>
          </a:p>
        </p:txBody>
      </p:sp>
    </p:spTree>
    <p:extLst>
      <p:ext uri="{BB962C8B-B14F-4D97-AF65-F5344CB8AC3E}">
        <p14:creationId xmlns:p14="http://schemas.microsoft.com/office/powerpoint/2010/main" xmlns="" val="418382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5638800" cy="5631921"/>
          </a:xfrm>
          <a:prstGeom prst="rect">
            <a:avLst/>
          </a:prstGeom>
        </p:spPr>
        <p:txBody>
          <a:bodyPr/>
          <a:lstStyle/>
          <a:p>
            <a:pPr algn="just"/>
            <a:r>
              <a:rPr lang="en-US" b="1" dirty="0" smtClean="0"/>
              <a:t>Lev Vygotsky was born in Russia in 1896.</a:t>
            </a:r>
          </a:p>
          <a:p>
            <a:pPr algn="just"/>
            <a:r>
              <a:rPr lang="en-US" b="1" dirty="0" smtClean="0"/>
              <a:t>He died at the young age of 37 from tuberculosis.</a:t>
            </a:r>
          </a:p>
          <a:p>
            <a:pPr algn="just"/>
            <a:r>
              <a:rPr lang="en-US" b="1" dirty="0" smtClean="0"/>
              <a:t>Due to his early death, most of his theories were left undeveloped.</a:t>
            </a:r>
          </a:p>
          <a:p>
            <a:pPr algn="just"/>
            <a:r>
              <a:rPr lang="en-US" b="1" dirty="0" smtClean="0"/>
              <a:t>His work in the last 10 years of his life has become the foundation of much research and theory in cognitive development.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3200" y="2362200"/>
            <a:ext cx="2143125" cy="2952750"/>
          </a:xfrm>
          <a:prstGeom prst="rect">
            <a:avLst/>
          </a:prstGeom>
        </p:spPr>
      </p:pic>
      <p:sp>
        <p:nvSpPr>
          <p:cNvPr id="3" name="Rectangle 2"/>
          <p:cNvSpPr/>
          <p:nvPr/>
        </p:nvSpPr>
        <p:spPr>
          <a:xfrm>
            <a:off x="3429000" y="685800"/>
            <a:ext cx="3352800" cy="707886"/>
          </a:xfrm>
          <a:prstGeom prst="rect">
            <a:avLst/>
          </a:prstGeom>
        </p:spPr>
        <p:txBody>
          <a:bodyPr wrap="square">
            <a:spAutoFit/>
          </a:bodyPr>
          <a:lstStyle/>
          <a:p>
            <a:pPr algn="ctr"/>
            <a:r>
              <a:rPr lang="en-US" sz="4000" b="1" u="sng" dirty="0"/>
              <a:t>Lev </a:t>
            </a:r>
            <a:r>
              <a:rPr lang="en-US" sz="4000" b="1" u="sng" dirty="0" err="1"/>
              <a:t>Vygotsky</a:t>
            </a:r>
            <a:r>
              <a:rPr lang="en-US" sz="4000" b="1" u="sng" dirty="0"/>
              <a:t> </a:t>
            </a:r>
            <a:endParaRPr lang="en-US" sz="4000" u="sng" dirty="0"/>
          </a:p>
        </p:txBody>
      </p:sp>
    </p:spTree>
    <p:extLst>
      <p:ext uri="{BB962C8B-B14F-4D97-AF65-F5344CB8AC3E}">
        <p14:creationId xmlns:p14="http://schemas.microsoft.com/office/powerpoint/2010/main" xmlns="" val="25569715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mages\t14.gif"/>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80999" y="228600"/>
            <a:ext cx="8386285"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257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573954" y="838200"/>
            <a:ext cx="8229600" cy="3352800"/>
          </a:xfrm>
        </p:spPr>
        <p:txBody>
          <a:bodyPr>
            <a:normAutofit/>
          </a:bodyPr>
          <a:lstStyle/>
          <a:p>
            <a:pPr eaLnBrk="1" hangingPunct="1">
              <a:defRPr/>
            </a:pPr>
            <a:r>
              <a:rPr lang="en-US" sz="2800" b="1" dirty="0" smtClean="0">
                <a:solidFill>
                  <a:srgbClr val="FF0000"/>
                </a:solidFill>
                <a:latin typeface="Arial" charset="0"/>
              </a:rPr>
              <a:t>Zone of Proximal Development (ZPD).</a:t>
            </a:r>
          </a:p>
          <a:p>
            <a:pPr marL="0" indent="0" algn="just">
              <a:buNone/>
            </a:pPr>
            <a:r>
              <a:rPr lang="en-US" sz="3200" b="1" dirty="0" smtClean="0">
                <a:latin typeface="Arial" charset="0"/>
              </a:rPr>
              <a:t> The difference between what a child can do independently and what the child needs help from a more knowledgeable person to do is the </a:t>
            </a:r>
          </a:p>
          <a:p>
            <a:pPr marL="0" indent="0" algn="just">
              <a:buNone/>
            </a:pPr>
            <a:r>
              <a:rPr lang="en-US" sz="3200" b="1" dirty="0" smtClean="0">
                <a:solidFill>
                  <a:schemeClr val="tx2"/>
                </a:solidFill>
                <a:latin typeface="Arial" charset="0"/>
              </a:rPr>
              <a:t>Zone of </a:t>
            </a:r>
            <a:r>
              <a:rPr lang="en-US" sz="3200" b="1" dirty="0">
                <a:solidFill>
                  <a:schemeClr val="tx2"/>
                </a:solidFill>
                <a:latin typeface="Arial" charset="0"/>
              </a:rPr>
              <a:t>Proximal Development</a:t>
            </a:r>
          </a:p>
          <a:p>
            <a:pPr eaLnBrk="1" hangingPunct="1">
              <a:buFont typeface="Wingdings" pitchFamily="2" charset="2"/>
              <a:buNone/>
              <a:defRPr/>
            </a:pPr>
            <a:endParaRPr lang="en-US" dirty="0" smtClean="0">
              <a:latin typeface="Arial" charset="0"/>
            </a:endParaRPr>
          </a:p>
        </p:txBody>
      </p:sp>
      <p:pic>
        <p:nvPicPr>
          <p:cNvPr id="10244" name="Picture 6" descr="j0090102"/>
          <p:cNvPicPr>
            <a:picLocks noChangeAspect="1" noChangeArrowheads="1"/>
          </p:cNvPicPr>
          <p:nvPr/>
        </p:nvPicPr>
        <p:blipFill>
          <a:blip r:embed="rId2" cstate="print">
            <a:extLst>
              <a:ext uri="{28A0092B-C50C-407E-A947-70E740481C1C}">
                <a14:useLocalDpi xmlns:a14="http://schemas.microsoft.com/office/drawing/2010/main" xmlns="" val="0"/>
              </a:ext>
            </a:extLst>
          </a:blip>
          <a:srcRect r="57036"/>
          <a:stretch>
            <a:fillRect/>
          </a:stretch>
        </p:blipFill>
        <p:spPr bwMode="auto">
          <a:xfrm>
            <a:off x="304800" y="3733800"/>
            <a:ext cx="1371600" cy="238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8" descr="j00901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3546474"/>
            <a:ext cx="3192463" cy="238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ight Arrow 1"/>
          <p:cNvSpPr/>
          <p:nvPr/>
        </p:nvSpPr>
        <p:spPr>
          <a:xfrm>
            <a:off x="2667000" y="5105400"/>
            <a:ext cx="2514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64513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images\zpd.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45908" y="228600"/>
            <a:ext cx="8569492" cy="63407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463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a:xfrm>
            <a:off x="429491" y="1028700"/>
            <a:ext cx="8229600" cy="5600700"/>
          </a:xfrm>
        </p:spPr>
        <p:txBody>
          <a:bodyPr>
            <a:normAutofit fontScale="92500" lnSpcReduction="10000"/>
          </a:bodyPr>
          <a:lstStyle/>
          <a:p>
            <a:pPr eaLnBrk="1" hangingPunct="1">
              <a:lnSpc>
                <a:spcPct val="80000"/>
              </a:lnSpc>
              <a:defRPr/>
            </a:pPr>
            <a:r>
              <a:rPr lang="en-US" sz="2800" b="1" dirty="0" smtClean="0">
                <a:solidFill>
                  <a:srgbClr val="C00000"/>
                </a:solidFill>
                <a:latin typeface="Arial" charset="0"/>
              </a:rPr>
              <a:t>Zone of Proximal Development (ZPD)</a:t>
            </a:r>
          </a:p>
          <a:p>
            <a:pPr eaLnBrk="1" hangingPunct="1">
              <a:lnSpc>
                <a:spcPct val="80000"/>
              </a:lnSpc>
              <a:defRPr/>
            </a:pPr>
            <a:endParaRPr lang="en-US" sz="2800" dirty="0" smtClean="0">
              <a:solidFill>
                <a:srgbClr val="FFFF00"/>
              </a:solidFill>
              <a:latin typeface="Arial" charset="0"/>
            </a:endParaRPr>
          </a:p>
          <a:p>
            <a:pPr eaLnBrk="1" hangingPunct="1">
              <a:lnSpc>
                <a:spcPct val="80000"/>
              </a:lnSpc>
              <a:buFont typeface="Wingdings" pitchFamily="2" charset="2"/>
              <a:buNone/>
              <a:defRPr/>
            </a:pPr>
            <a:r>
              <a:rPr lang="en-US" sz="2400" b="1" i="1" dirty="0" smtClean="0">
                <a:latin typeface="Arial" charset="0"/>
              </a:rPr>
              <a:t>Distance  Between Actual  and Potential Knowledge</a:t>
            </a:r>
          </a:p>
          <a:p>
            <a:pPr eaLnBrk="1" hangingPunct="1">
              <a:lnSpc>
                <a:spcPct val="80000"/>
              </a:lnSpc>
              <a:buFont typeface="Wingdings" pitchFamily="2" charset="2"/>
              <a:buNone/>
              <a:defRPr/>
            </a:pPr>
            <a:r>
              <a:rPr lang="en-US" sz="1600" b="1" i="1" dirty="0" smtClean="0">
                <a:latin typeface="Arial" charset="0"/>
              </a:rPr>
              <a:t> 	                         </a:t>
            </a:r>
          </a:p>
          <a:p>
            <a:pPr eaLnBrk="1" hangingPunct="1">
              <a:lnSpc>
                <a:spcPct val="80000"/>
              </a:lnSpc>
              <a:buFont typeface="Wingdings" pitchFamily="2" charset="2"/>
              <a:buNone/>
              <a:defRPr/>
            </a:pPr>
            <a:r>
              <a:rPr lang="en-US" sz="1600" b="1" dirty="0" smtClean="0">
                <a:latin typeface="Arial" charset="0"/>
              </a:rPr>
              <a:t>                                  </a:t>
            </a:r>
            <a:r>
              <a:rPr lang="en-US" sz="1600" dirty="0" smtClean="0">
                <a:latin typeface="Arial" charset="0"/>
              </a:rPr>
              <a:t>potential   </a:t>
            </a:r>
          </a:p>
          <a:p>
            <a:pPr eaLnBrk="1" hangingPunct="1">
              <a:lnSpc>
                <a:spcPct val="80000"/>
              </a:lnSpc>
              <a:buFont typeface="Wingdings" pitchFamily="2" charset="2"/>
              <a:buNone/>
              <a:defRPr/>
            </a:pPr>
            <a:r>
              <a:rPr lang="en-US" sz="1600" dirty="0" smtClean="0">
                <a:latin typeface="Arial" charset="0"/>
              </a:rPr>
              <a:t>                                  knowledge                                                                 </a:t>
            </a:r>
          </a:p>
          <a:p>
            <a:pPr eaLnBrk="1" hangingPunct="1">
              <a:lnSpc>
                <a:spcPct val="80000"/>
              </a:lnSpc>
              <a:buFont typeface="Wingdings" pitchFamily="2" charset="2"/>
              <a:buNone/>
              <a:defRPr/>
            </a:pPr>
            <a:r>
              <a:rPr lang="en-US" sz="1600" dirty="0" smtClean="0">
                <a:latin typeface="Arial" charset="0"/>
              </a:rPr>
              <a:t>                                                                                                                             potential</a:t>
            </a:r>
          </a:p>
          <a:p>
            <a:pPr eaLnBrk="1" hangingPunct="1">
              <a:lnSpc>
                <a:spcPct val="80000"/>
              </a:lnSpc>
              <a:buFont typeface="Wingdings" pitchFamily="2" charset="2"/>
              <a:buNone/>
              <a:defRPr/>
            </a:pPr>
            <a:endParaRPr lang="en-US" sz="1600" dirty="0" smtClean="0">
              <a:latin typeface="Arial" charset="0"/>
            </a:endParaRPr>
          </a:p>
          <a:p>
            <a:pPr>
              <a:lnSpc>
                <a:spcPct val="80000"/>
              </a:lnSpc>
              <a:buNone/>
              <a:defRPr/>
            </a:pPr>
            <a:r>
              <a:rPr lang="en-US" sz="1600" dirty="0" smtClean="0">
                <a:latin typeface="Arial" charset="0"/>
              </a:rPr>
              <a:t>		</a:t>
            </a:r>
            <a:r>
              <a:rPr lang="en-US" sz="1600" dirty="0">
                <a:solidFill>
                  <a:srgbClr val="000000"/>
                </a:solidFill>
                <a:effectLst>
                  <a:outerShdw blurRad="38100" dist="38100" dir="2700000" algn="tl">
                    <a:srgbClr val="FFFFFF"/>
                  </a:outerShdw>
                </a:effectLst>
              </a:rPr>
              <a:t>D</a:t>
            </a:r>
            <a:endParaRPr lang="en-US" sz="1600" dirty="0" smtClean="0">
              <a:latin typeface="Arial" charset="0"/>
            </a:endParaRPr>
          </a:p>
          <a:p>
            <a:pPr eaLnBrk="1" hangingPunct="1">
              <a:lnSpc>
                <a:spcPct val="80000"/>
              </a:lnSpc>
              <a:buFont typeface="Wingdings" pitchFamily="2" charset="2"/>
              <a:buNone/>
              <a:defRPr/>
            </a:pPr>
            <a:r>
              <a:rPr lang="en-US" sz="1600" dirty="0" smtClean="0">
                <a:latin typeface="Arial" charset="0"/>
              </a:rPr>
              <a:t>			                                      </a:t>
            </a:r>
          </a:p>
          <a:p>
            <a:pPr eaLnBrk="1" hangingPunct="1">
              <a:lnSpc>
                <a:spcPct val="80000"/>
              </a:lnSpc>
              <a:buFont typeface="Wingdings" pitchFamily="2" charset="2"/>
              <a:buNone/>
              <a:defRPr/>
            </a:pPr>
            <a:r>
              <a:rPr lang="en-US" sz="1600" dirty="0" smtClean="0">
                <a:latin typeface="Arial" charset="0"/>
              </a:rPr>
              <a:t>                                   actual </a:t>
            </a:r>
          </a:p>
          <a:p>
            <a:pPr eaLnBrk="1" hangingPunct="1">
              <a:lnSpc>
                <a:spcPct val="80000"/>
              </a:lnSpc>
              <a:buFont typeface="Wingdings" pitchFamily="2" charset="2"/>
              <a:buNone/>
              <a:defRPr/>
            </a:pPr>
            <a:r>
              <a:rPr lang="en-US" sz="1600" dirty="0" smtClean="0">
                <a:latin typeface="Arial" charset="0"/>
              </a:rPr>
              <a:t>                                   knowledge                                                                         actual</a:t>
            </a:r>
          </a:p>
          <a:p>
            <a:pPr eaLnBrk="1" hangingPunct="1">
              <a:lnSpc>
                <a:spcPct val="80000"/>
              </a:lnSpc>
              <a:buFont typeface="Wingdings" pitchFamily="2" charset="2"/>
              <a:buNone/>
              <a:defRPr/>
            </a:pPr>
            <a:endParaRPr lang="en-US" sz="1600" b="1" dirty="0" smtClean="0">
              <a:latin typeface="Arial" charset="0"/>
            </a:endParaRPr>
          </a:p>
          <a:p>
            <a:pPr eaLnBrk="1" hangingPunct="1">
              <a:lnSpc>
                <a:spcPct val="80000"/>
              </a:lnSpc>
              <a:buFont typeface="Wingdings" pitchFamily="2" charset="2"/>
              <a:buNone/>
              <a:defRPr/>
            </a:pPr>
            <a:endParaRPr lang="en-US" sz="1600" dirty="0" smtClean="0">
              <a:latin typeface="Arial" charset="0"/>
            </a:endParaRPr>
          </a:p>
          <a:p>
            <a:pPr eaLnBrk="1" hangingPunct="1">
              <a:lnSpc>
                <a:spcPct val="110000"/>
              </a:lnSpc>
              <a:buFont typeface="Wingdings" pitchFamily="2" charset="2"/>
              <a:buNone/>
              <a:defRPr/>
            </a:pPr>
            <a:r>
              <a:rPr lang="en-US" sz="2000" dirty="0" smtClean="0">
                <a:latin typeface="Arial" charset="0"/>
              </a:rPr>
              <a:t>    </a:t>
            </a:r>
            <a:r>
              <a:rPr lang="en-US" sz="3600" b="1" dirty="0" smtClean="0">
                <a:latin typeface="Arial" charset="0"/>
              </a:rPr>
              <a:t>Two children with the same actual knowledge travel different distances to their potential knowledge; therefore different ZPDs</a:t>
            </a:r>
          </a:p>
          <a:p>
            <a:pPr eaLnBrk="1" hangingPunct="1">
              <a:lnSpc>
                <a:spcPct val="80000"/>
              </a:lnSpc>
              <a:buFont typeface="Wingdings" pitchFamily="2" charset="2"/>
              <a:buNone/>
              <a:defRPr/>
            </a:pPr>
            <a:endParaRPr lang="en-US" sz="3600" b="1" dirty="0" smtClean="0">
              <a:latin typeface="Arial" charset="0"/>
            </a:endParaRPr>
          </a:p>
        </p:txBody>
      </p:sp>
      <p:sp>
        <p:nvSpPr>
          <p:cNvPr id="11268" name="Line 5"/>
          <p:cNvSpPr>
            <a:spLocks noChangeShapeType="1"/>
          </p:cNvSpPr>
          <p:nvPr/>
        </p:nvSpPr>
        <p:spPr bwMode="auto">
          <a:xfrm>
            <a:off x="381000" y="2667000"/>
            <a:ext cx="18288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69" name="Line 6"/>
          <p:cNvSpPr>
            <a:spLocks noChangeShapeType="1"/>
          </p:cNvSpPr>
          <p:nvPr/>
        </p:nvSpPr>
        <p:spPr bwMode="auto">
          <a:xfrm>
            <a:off x="685800" y="4305300"/>
            <a:ext cx="18288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70" name="Line 7"/>
          <p:cNvSpPr>
            <a:spLocks noChangeShapeType="1"/>
          </p:cNvSpPr>
          <p:nvPr/>
        </p:nvSpPr>
        <p:spPr bwMode="auto">
          <a:xfrm>
            <a:off x="5715000" y="4419600"/>
            <a:ext cx="18288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71" name="Line 8"/>
          <p:cNvSpPr>
            <a:spLocks noChangeShapeType="1"/>
          </p:cNvSpPr>
          <p:nvPr/>
        </p:nvSpPr>
        <p:spPr bwMode="auto">
          <a:xfrm>
            <a:off x="5715000" y="3124200"/>
            <a:ext cx="18288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793" name="AutoShape 9"/>
          <p:cNvSpPr>
            <a:spLocks noChangeArrowheads="1"/>
          </p:cNvSpPr>
          <p:nvPr/>
        </p:nvSpPr>
        <p:spPr bwMode="auto">
          <a:xfrm>
            <a:off x="685800" y="2667000"/>
            <a:ext cx="1219200" cy="1638300"/>
          </a:xfrm>
          <a:prstGeom prst="upDownArrow">
            <a:avLst>
              <a:gd name="adj1" fmla="val 50000"/>
              <a:gd name="adj2" fmla="val 22500"/>
            </a:avLst>
          </a:prstGeom>
          <a:solidFill>
            <a:schemeClr val="accent1"/>
          </a:solidFill>
          <a:ln w="9525">
            <a:solidFill>
              <a:schemeClr val="tx1"/>
            </a:solidFill>
            <a:miter lim="800000"/>
            <a:headEnd/>
            <a:tailEnd/>
          </a:ln>
          <a:effectLst/>
        </p:spPr>
        <p:txBody>
          <a:bodyPr wrap="none" anchor="ctr"/>
          <a:lstStyle/>
          <a:p>
            <a:pPr algn="ctr">
              <a:defRPr/>
            </a:pPr>
            <a:r>
              <a:rPr lang="en-US">
                <a:solidFill>
                  <a:srgbClr val="000000"/>
                </a:solidFill>
                <a:effectLst>
                  <a:outerShdw blurRad="38100" dist="38100" dir="2700000" algn="tl">
                    <a:srgbClr val="FFFFFF"/>
                  </a:outerShdw>
                </a:effectLst>
              </a:rPr>
              <a:t>ZPD</a:t>
            </a:r>
          </a:p>
        </p:txBody>
      </p:sp>
      <p:sp>
        <p:nvSpPr>
          <p:cNvPr id="118794" name="AutoShape 10"/>
          <p:cNvSpPr>
            <a:spLocks noChangeArrowheads="1"/>
          </p:cNvSpPr>
          <p:nvPr/>
        </p:nvSpPr>
        <p:spPr bwMode="auto">
          <a:xfrm>
            <a:off x="6172200" y="3124200"/>
            <a:ext cx="914400" cy="1295400"/>
          </a:xfrm>
          <a:prstGeom prst="upDownArrow">
            <a:avLst>
              <a:gd name="adj1" fmla="val 50000"/>
              <a:gd name="adj2" fmla="val 21667"/>
            </a:avLst>
          </a:prstGeom>
          <a:solidFill>
            <a:schemeClr val="accent1"/>
          </a:solidFill>
          <a:ln w="9525">
            <a:solidFill>
              <a:schemeClr val="tx1"/>
            </a:solidFill>
            <a:miter lim="800000"/>
            <a:headEnd/>
            <a:tailEnd/>
          </a:ln>
          <a:effectLst/>
        </p:spPr>
        <p:txBody>
          <a:bodyPr wrap="none" anchor="ctr"/>
          <a:lstStyle/>
          <a:p>
            <a:pPr algn="ctr">
              <a:defRPr/>
            </a:pPr>
            <a:r>
              <a:rPr lang="en-US" sz="1400" dirty="0" smtClean="0">
                <a:solidFill>
                  <a:srgbClr val="000000"/>
                </a:solidFill>
                <a:effectLst>
                  <a:outerShdw blurRad="38100" dist="38100" dir="2700000" algn="tl">
                    <a:srgbClr val="FFFFFF"/>
                  </a:outerShdw>
                </a:effectLst>
              </a:rPr>
              <a:t>ZP</a:t>
            </a:r>
            <a:endParaRPr lang="en-US" sz="1400" dirty="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xmlns="" val="1706389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SCN002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600200"/>
            <a:ext cx="31242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6" descr="DSCN004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46073" y="1371600"/>
            <a:ext cx="31242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Text Box 10"/>
          <p:cNvSpPr txBox="1">
            <a:spLocks noChangeArrowheads="1"/>
          </p:cNvSpPr>
          <p:nvPr/>
        </p:nvSpPr>
        <p:spPr bwMode="auto">
          <a:xfrm>
            <a:off x="533400" y="3900055"/>
            <a:ext cx="81534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spcBef>
                <a:spcPct val="50000"/>
              </a:spcBef>
            </a:pPr>
            <a:r>
              <a:rPr lang="en-US" sz="2800" dirty="0">
                <a:latin typeface="Arial" charset="0"/>
              </a:rPr>
              <a:t>For our example, we will look </a:t>
            </a:r>
            <a:r>
              <a:rPr lang="en-US" sz="2800" dirty="0" smtClean="0">
                <a:latin typeface="Arial" charset="0"/>
              </a:rPr>
              <a:t>at JOHN’s </a:t>
            </a:r>
            <a:r>
              <a:rPr lang="en-US" sz="2800" dirty="0">
                <a:latin typeface="Arial" charset="0"/>
              </a:rPr>
              <a:t>love of games.  </a:t>
            </a:r>
            <a:r>
              <a:rPr lang="en-US" sz="2800" dirty="0" smtClean="0">
                <a:latin typeface="Arial" charset="0"/>
              </a:rPr>
              <a:t>Over </a:t>
            </a:r>
            <a:r>
              <a:rPr lang="en-US" sz="2800" dirty="0">
                <a:latin typeface="Arial" charset="0"/>
              </a:rPr>
              <a:t>the years, </a:t>
            </a:r>
            <a:r>
              <a:rPr lang="en-US" sz="2800" dirty="0" smtClean="0">
                <a:latin typeface="Arial" charset="0"/>
              </a:rPr>
              <a:t>JOHN </a:t>
            </a:r>
            <a:r>
              <a:rPr lang="en-US" sz="2800" dirty="0">
                <a:latin typeface="Arial" charset="0"/>
              </a:rPr>
              <a:t>has developed skills and knowledge that enable him to play a variety of games. </a:t>
            </a:r>
            <a:r>
              <a:rPr lang="en-US" sz="2800" dirty="0" smtClean="0">
                <a:latin typeface="Arial" charset="0"/>
              </a:rPr>
              <a:t> </a:t>
            </a:r>
            <a:r>
              <a:rPr lang="en-US" sz="2800" dirty="0">
                <a:latin typeface="Arial" charset="0"/>
              </a:rPr>
              <a:t>For each game, he is able to successfully strategize and solve problems independently.   </a:t>
            </a:r>
          </a:p>
        </p:txBody>
      </p:sp>
      <p:sp>
        <p:nvSpPr>
          <p:cNvPr id="106505" name="Rectangle 9"/>
          <p:cNvSpPr>
            <a:spLocks noGrp="1" noChangeArrowheads="1"/>
          </p:cNvSpPr>
          <p:nvPr>
            <p:ph type="title"/>
          </p:nvPr>
        </p:nvSpPr>
        <p:spPr>
          <a:xfrm>
            <a:off x="228600" y="914400"/>
            <a:ext cx="8229600" cy="865188"/>
          </a:xfrm>
        </p:spPr>
        <p:txBody>
          <a:bodyPr>
            <a:noAutofit/>
          </a:bodyPr>
          <a:lstStyle/>
          <a:p>
            <a:pPr eaLnBrk="1" hangingPunct="1">
              <a:defRPr/>
            </a:pPr>
            <a:r>
              <a:rPr lang="en-US" sz="3200" b="1" dirty="0" smtClean="0"/>
              <a:t>This is an example of how ZPD can work in the life of a child</a:t>
            </a:r>
            <a:r>
              <a:rPr lang="en-US" sz="3200" b="1" dirty="0" smtClean="0">
                <a:solidFill>
                  <a:schemeClr val="tx1"/>
                </a:solidFill>
              </a:rPr>
              <a:t> </a:t>
            </a:r>
            <a:br>
              <a:rPr lang="en-US" sz="3200" b="1" dirty="0" smtClean="0">
                <a:solidFill>
                  <a:schemeClr val="tx1"/>
                </a:solidFill>
              </a:rPr>
            </a:br>
            <a:endParaRPr lang="en-US" sz="3200" b="1" dirty="0" smtClean="0">
              <a:solidFill>
                <a:schemeClr val="tx1"/>
              </a:solidFill>
            </a:endParaRPr>
          </a:p>
        </p:txBody>
      </p:sp>
    </p:spTree>
    <p:extLst>
      <p:ext uri="{BB962C8B-B14F-4D97-AF65-F5344CB8AC3E}">
        <p14:creationId xmlns:p14="http://schemas.microsoft.com/office/powerpoint/2010/main" xmlns="" val="144096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609600" y="131618"/>
            <a:ext cx="8229600" cy="1143000"/>
          </a:xfrm>
        </p:spPr>
        <p:txBody>
          <a:bodyPr>
            <a:normAutofit fontScale="90000"/>
          </a:bodyPr>
          <a:lstStyle/>
          <a:p>
            <a:pPr eaLnBrk="1" hangingPunct="1">
              <a:defRPr/>
            </a:pPr>
            <a:r>
              <a:rPr lang="en-US" sz="2800" dirty="0" smtClean="0"/>
              <a:t>This is an example of how ZPD can work in the life of a child </a:t>
            </a:r>
            <a:br>
              <a:rPr lang="en-US" sz="2800" dirty="0" smtClean="0"/>
            </a:br>
            <a:endParaRPr lang="en-US" sz="2800" dirty="0" smtClean="0"/>
          </a:p>
        </p:txBody>
      </p:sp>
      <p:pic>
        <p:nvPicPr>
          <p:cNvPr id="14339" name="Picture 4" descr="DSCN001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1295400"/>
            <a:ext cx="4419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Text Box 6"/>
          <p:cNvSpPr txBox="1">
            <a:spLocks noChangeArrowheads="1"/>
          </p:cNvSpPr>
          <p:nvPr/>
        </p:nvSpPr>
        <p:spPr bwMode="auto">
          <a:xfrm>
            <a:off x="533400" y="4172671"/>
            <a:ext cx="79248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spcBef>
                <a:spcPct val="50000"/>
              </a:spcBef>
            </a:pPr>
            <a:r>
              <a:rPr lang="en-US" sz="2800" dirty="0">
                <a:latin typeface="Arial" charset="0"/>
              </a:rPr>
              <a:t>There is one game, however, that </a:t>
            </a:r>
            <a:r>
              <a:rPr lang="en-US" sz="2800" dirty="0" smtClean="0">
                <a:latin typeface="Arial" charset="0"/>
              </a:rPr>
              <a:t>JOHN </a:t>
            </a:r>
            <a:r>
              <a:rPr lang="en-US" sz="2800" dirty="0">
                <a:latin typeface="Arial" charset="0"/>
              </a:rPr>
              <a:t>has never learned.   It’s the card game Yu-</a:t>
            </a:r>
            <a:r>
              <a:rPr lang="en-US" sz="2800" dirty="0" err="1">
                <a:latin typeface="Arial" charset="0"/>
              </a:rPr>
              <a:t>Gi</a:t>
            </a:r>
            <a:r>
              <a:rPr lang="en-US" sz="2800" dirty="0">
                <a:latin typeface="Arial" charset="0"/>
              </a:rPr>
              <a:t>-Oh. JOHN </a:t>
            </a:r>
            <a:r>
              <a:rPr lang="en-US" sz="2800" dirty="0" smtClean="0">
                <a:latin typeface="Arial" charset="0"/>
              </a:rPr>
              <a:t> </a:t>
            </a:r>
            <a:r>
              <a:rPr lang="en-US" sz="2800" dirty="0">
                <a:latin typeface="Arial" charset="0"/>
              </a:rPr>
              <a:t>knows his brother plays it very well.  </a:t>
            </a:r>
          </a:p>
          <a:p>
            <a:pPr eaLnBrk="1" hangingPunct="1">
              <a:spcBef>
                <a:spcPct val="50000"/>
              </a:spcBef>
            </a:pPr>
            <a:r>
              <a:rPr lang="en-US" sz="2800" dirty="0">
                <a:latin typeface="Arial" charset="0"/>
              </a:rPr>
              <a:t>JOHN would like to learn, but is unsure where to start.  </a:t>
            </a:r>
          </a:p>
        </p:txBody>
      </p:sp>
    </p:spTree>
    <p:extLst>
      <p:ext uri="{BB962C8B-B14F-4D97-AF65-F5344CB8AC3E}">
        <p14:creationId xmlns:p14="http://schemas.microsoft.com/office/powerpoint/2010/main" xmlns="" val="809148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SCN003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546893"/>
            <a:ext cx="5105400" cy="3433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ext Box 10"/>
          <p:cNvSpPr txBox="1">
            <a:spLocks noChangeArrowheads="1"/>
          </p:cNvSpPr>
          <p:nvPr/>
        </p:nvSpPr>
        <p:spPr bwMode="auto">
          <a:xfrm>
            <a:off x="685800" y="3980596"/>
            <a:ext cx="75438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spcBef>
                <a:spcPct val="50000"/>
              </a:spcBef>
            </a:pPr>
            <a:r>
              <a:rPr lang="en-US" sz="2800" dirty="0">
                <a:latin typeface="Arial" charset="0"/>
              </a:rPr>
              <a:t>JOHN finally asks his brother Ali for help.  Ali agrees, and begins working with JOHN in learning the game of Yu-</a:t>
            </a:r>
            <a:r>
              <a:rPr lang="en-US" sz="2800" dirty="0" err="1">
                <a:latin typeface="Arial" charset="0"/>
              </a:rPr>
              <a:t>Gi</a:t>
            </a:r>
            <a:r>
              <a:rPr lang="en-US" sz="2800" dirty="0">
                <a:latin typeface="Arial" charset="0"/>
              </a:rPr>
              <a:t>-Oh.</a:t>
            </a:r>
          </a:p>
          <a:p>
            <a:pPr eaLnBrk="1" hangingPunct="1">
              <a:spcBef>
                <a:spcPct val="50000"/>
              </a:spcBef>
            </a:pPr>
            <a:r>
              <a:rPr lang="en-US" sz="2800" dirty="0">
                <a:latin typeface="Arial" charset="0"/>
              </a:rPr>
              <a:t>JOHN is learning in the region </a:t>
            </a:r>
            <a:r>
              <a:rPr lang="en-US" sz="2800" dirty="0" err="1">
                <a:latin typeface="Arial" charset="0"/>
              </a:rPr>
              <a:t>Vygotsky</a:t>
            </a:r>
            <a:r>
              <a:rPr lang="en-US" sz="2800" dirty="0">
                <a:latin typeface="Arial" charset="0"/>
              </a:rPr>
              <a:t> would call </a:t>
            </a:r>
            <a:r>
              <a:rPr lang="en-US" sz="2800" dirty="0">
                <a:solidFill>
                  <a:srgbClr val="FF0000"/>
                </a:solidFill>
                <a:latin typeface="Arial" charset="0"/>
              </a:rPr>
              <a:t>ZPD. </a:t>
            </a:r>
          </a:p>
        </p:txBody>
      </p:sp>
    </p:spTree>
    <p:extLst>
      <p:ext uri="{BB962C8B-B14F-4D97-AF65-F5344CB8AC3E}">
        <p14:creationId xmlns:p14="http://schemas.microsoft.com/office/powerpoint/2010/main" xmlns="" val="2825808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SCN001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4273" y="304800"/>
            <a:ext cx="5410200" cy="3521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 Box 6"/>
          <p:cNvSpPr txBox="1">
            <a:spLocks noChangeArrowheads="1"/>
          </p:cNvSpPr>
          <p:nvPr/>
        </p:nvSpPr>
        <p:spPr bwMode="auto">
          <a:xfrm>
            <a:off x="457200" y="3826572"/>
            <a:ext cx="84582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algn="just" eaLnBrk="1" hangingPunct="1">
              <a:spcBef>
                <a:spcPct val="50000"/>
              </a:spcBef>
            </a:pPr>
            <a:r>
              <a:rPr lang="en-US" sz="3200" i="1" dirty="0" smtClean="0">
                <a:latin typeface="Arial" charset="0"/>
              </a:rPr>
              <a:t>In ZPD</a:t>
            </a:r>
            <a:r>
              <a:rPr lang="en-US" sz="3200" i="1" dirty="0">
                <a:latin typeface="Arial" charset="0"/>
              </a:rPr>
              <a:t>, JOHN </a:t>
            </a:r>
            <a:r>
              <a:rPr lang="en-US" sz="3200" i="1" dirty="0" smtClean="0">
                <a:latin typeface="Arial" charset="0"/>
              </a:rPr>
              <a:t>is doing something requiring the help of someone more capable.  Without Ali’s help, JOHN  would be unable to play the game.  Eventually</a:t>
            </a:r>
            <a:r>
              <a:rPr lang="en-US" sz="3200" i="1" dirty="0">
                <a:latin typeface="Arial" charset="0"/>
              </a:rPr>
              <a:t>, </a:t>
            </a:r>
            <a:r>
              <a:rPr lang="en-US" sz="3200" i="1" dirty="0" smtClean="0">
                <a:latin typeface="Arial" charset="0"/>
              </a:rPr>
              <a:t> JOHN will </a:t>
            </a:r>
            <a:r>
              <a:rPr lang="en-US" sz="3200" i="1" dirty="0">
                <a:latin typeface="Arial" charset="0"/>
              </a:rPr>
              <a:t>learn the game well enough to play the game by himself. </a:t>
            </a:r>
          </a:p>
        </p:txBody>
      </p:sp>
    </p:spTree>
    <p:extLst>
      <p:ext uri="{BB962C8B-B14F-4D97-AF65-F5344CB8AC3E}">
        <p14:creationId xmlns:p14="http://schemas.microsoft.com/office/powerpoint/2010/main" xmlns="" val="1118860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SCN004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0" y="228600"/>
            <a:ext cx="5867400" cy="3617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ext Box 6"/>
          <p:cNvSpPr txBox="1">
            <a:spLocks noChangeArrowheads="1"/>
          </p:cNvSpPr>
          <p:nvPr/>
        </p:nvSpPr>
        <p:spPr bwMode="auto">
          <a:xfrm>
            <a:off x="387927" y="4191000"/>
            <a:ext cx="82296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algn="just" eaLnBrk="1" hangingPunct="1">
              <a:spcBef>
                <a:spcPct val="50000"/>
              </a:spcBef>
            </a:pPr>
            <a:r>
              <a:rPr lang="en-US" sz="2800" dirty="0">
                <a:latin typeface="Arial" charset="0"/>
              </a:rPr>
              <a:t>Once JOHN learns Yu-</a:t>
            </a:r>
            <a:r>
              <a:rPr lang="en-US" sz="2800" dirty="0" err="1">
                <a:latin typeface="Arial" charset="0"/>
              </a:rPr>
              <a:t>Gi</a:t>
            </a:r>
            <a:r>
              <a:rPr lang="en-US" sz="2800" dirty="0">
                <a:latin typeface="Arial" charset="0"/>
              </a:rPr>
              <a:t>-Oh, the skill moves out of the ZPD region and is added to all the other games JOHN plays independently.  </a:t>
            </a:r>
          </a:p>
          <a:p>
            <a:pPr algn="just" eaLnBrk="1" hangingPunct="1">
              <a:spcBef>
                <a:spcPct val="50000"/>
              </a:spcBef>
            </a:pPr>
            <a:r>
              <a:rPr lang="en-US" sz="2800" dirty="0">
                <a:latin typeface="Arial" charset="0"/>
              </a:rPr>
              <a:t>In time, JOHN becomes the more capable player, and begins to teach his </a:t>
            </a:r>
            <a:r>
              <a:rPr lang="en-US" sz="2800" dirty="0" smtClean="0">
                <a:latin typeface="Arial" charset="0"/>
              </a:rPr>
              <a:t>sister </a:t>
            </a:r>
            <a:r>
              <a:rPr lang="en-US" sz="2800" dirty="0" err="1" smtClean="0">
                <a:latin typeface="Arial" charset="0"/>
              </a:rPr>
              <a:t>Saly</a:t>
            </a:r>
            <a:r>
              <a:rPr lang="en-US" sz="2800" dirty="0" smtClean="0">
                <a:latin typeface="Arial" charset="0"/>
              </a:rPr>
              <a:t> .</a:t>
            </a:r>
            <a:endParaRPr lang="en-US" sz="2800" dirty="0">
              <a:latin typeface="Arial" charset="0"/>
            </a:endParaRPr>
          </a:p>
        </p:txBody>
      </p:sp>
    </p:spTree>
    <p:extLst>
      <p:ext uri="{BB962C8B-B14F-4D97-AF65-F5344CB8AC3E}">
        <p14:creationId xmlns:p14="http://schemas.microsoft.com/office/powerpoint/2010/main" xmlns="" val="851389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458199" cy="3450696"/>
          </a:xfrm>
        </p:spPr>
        <p:txBody>
          <a:bodyPr>
            <a:noAutofit/>
          </a:bodyPr>
          <a:lstStyle/>
          <a:p>
            <a:pPr>
              <a:lnSpc>
                <a:spcPct val="150000"/>
              </a:lnSpc>
            </a:pPr>
            <a:r>
              <a:rPr lang="en-US" sz="2800" b="1" dirty="0" smtClean="0"/>
              <a:t>Engagement between the teacher and student</a:t>
            </a:r>
          </a:p>
          <a:p>
            <a:pPr>
              <a:lnSpc>
                <a:spcPct val="150000"/>
              </a:lnSpc>
            </a:pPr>
            <a:r>
              <a:rPr lang="en-US" sz="2800" b="1" dirty="0" smtClean="0"/>
              <a:t>Physical space and arrangement in learning environment</a:t>
            </a:r>
          </a:p>
          <a:p>
            <a:pPr>
              <a:lnSpc>
                <a:spcPct val="150000"/>
              </a:lnSpc>
            </a:pPr>
            <a:r>
              <a:rPr lang="en-US" sz="2800" b="1" dirty="0" smtClean="0"/>
              <a:t>Meaningful instruction in small or whole groups</a:t>
            </a:r>
          </a:p>
          <a:p>
            <a:pPr>
              <a:lnSpc>
                <a:spcPct val="150000"/>
              </a:lnSpc>
            </a:pPr>
            <a:r>
              <a:rPr lang="en-US" sz="2800" b="1" dirty="0" smtClean="0"/>
              <a:t>Scaffolding </a:t>
            </a:r>
            <a:r>
              <a:rPr lang="en-US" sz="2800" b="1" dirty="0" smtClean="0"/>
              <a:t>teaching strategies</a:t>
            </a:r>
          </a:p>
          <a:p>
            <a:pPr>
              <a:lnSpc>
                <a:spcPct val="150000"/>
              </a:lnSpc>
            </a:pPr>
            <a:r>
              <a:rPr lang="en-US" sz="2800" b="1" dirty="0" smtClean="0"/>
              <a:t>Zone of Proximal Development</a:t>
            </a:r>
            <a:endParaRPr lang="en-US" sz="2800" b="1" dirty="0"/>
          </a:p>
        </p:txBody>
      </p:sp>
      <p:sp>
        <p:nvSpPr>
          <p:cNvPr id="3" name="Title 2"/>
          <p:cNvSpPr>
            <a:spLocks noGrp="1"/>
          </p:cNvSpPr>
          <p:nvPr>
            <p:ph type="title"/>
          </p:nvPr>
        </p:nvSpPr>
        <p:spPr>
          <a:xfrm>
            <a:off x="228600" y="381000"/>
            <a:ext cx="8229600" cy="1143000"/>
          </a:xfrm>
        </p:spPr>
        <p:txBody>
          <a:bodyPr>
            <a:normAutofit/>
          </a:bodyPr>
          <a:lstStyle/>
          <a:p>
            <a:r>
              <a:rPr lang="en-US" sz="3200" dirty="0" smtClean="0">
                <a:latin typeface="Bernard MT Condensed" pitchFamily="18" charset="0"/>
              </a:rPr>
              <a:t>Areas were social interaction can influence cognitive development…</a:t>
            </a:r>
            <a:endParaRPr lang="en-US" sz="3200" dirty="0">
              <a:latin typeface="Bernard MT Condensed" pitchFamily="18" charset="0"/>
            </a:endParaRPr>
          </a:p>
        </p:txBody>
      </p:sp>
    </p:spTree>
    <p:extLst>
      <p:ext uri="{BB962C8B-B14F-4D97-AF65-F5344CB8AC3E}">
        <p14:creationId xmlns:p14="http://schemas.microsoft.com/office/powerpoint/2010/main" xmlns="" val="24483278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Black" pitchFamily="34" charset="0"/>
              </a:rPr>
              <a:t>SOCIAL CONSTRUCTIVISM OF VYGOTSKY</a:t>
            </a:r>
            <a:endParaRPr lang="en-US" sz="3200" b="1" dirty="0">
              <a:latin typeface="Arial Black" pitchFamily="34" charset="0"/>
            </a:endParaRPr>
          </a:p>
        </p:txBody>
      </p:sp>
      <p:sp>
        <p:nvSpPr>
          <p:cNvPr id="3" name="Content Placeholder 2"/>
          <p:cNvSpPr>
            <a:spLocks noGrp="1"/>
          </p:cNvSpPr>
          <p:nvPr>
            <p:ph idx="1"/>
          </p:nvPr>
        </p:nvSpPr>
        <p:spPr>
          <a:xfrm>
            <a:off x="0" y="1981200"/>
            <a:ext cx="9144000" cy="4525963"/>
          </a:xfrm>
        </p:spPr>
        <p:txBody>
          <a:bodyPr>
            <a:noAutofit/>
          </a:bodyPr>
          <a:lstStyle/>
          <a:p>
            <a:r>
              <a:rPr lang="en-US" dirty="0" smtClean="0">
                <a:latin typeface="Arial Black" pitchFamily="34" charset="0"/>
              </a:rPr>
              <a:t>Applied Marxist social theory to individual psychology</a:t>
            </a:r>
          </a:p>
          <a:p>
            <a:pPr marL="0" indent="0">
              <a:buNone/>
            </a:pPr>
            <a:endParaRPr lang="en-US" dirty="0" smtClean="0">
              <a:latin typeface="Arial Black" pitchFamily="34" charset="0"/>
            </a:endParaRPr>
          </a:p>
          <a:p>
            <a:r>
              <a:rPr lang="en-US" dirty="0" smtClean="0">
                <a:latin typeface="Arial Black" pitchFamily="34" charset="0"/>
              </a:rPr>
              <a:t>Learning = social communicative process</a:t>
            </a:r>
          </a:p>
          <a:p>
            <a:pPr marL="0" indent="0">
              <a:buNone/>
            </a:pPr>
            <a:endParaRPr lang="en-US" dirty="0" smtClean="0">
              <a:latin typeface="Arial Black" pitchFamily="34" charset="0"/>
            </a:endParaRPr>
          </a:p>
          <a:p>
            <a:r>
              <a:rPr lang="en-US" dirty="0" smtClean="0">
                <a:latin typeface="Arial Black" pitchFamily="34" charset="0"/>
              </a:rPr>
              <a:t>Importance of culture and context</a:t>
            </a:r>
          </a:p>
          <a:p>
            <a:pPr marL="0" indent="0">
              <a:buNone/>
            </a:pPr>
            <a:endParaRPr lang="en-US" dirty="0" smtClean="0">
              <a:latin typeface="Arial Black" pitchFamily="34" charset="0"/>
            </a:endParaRPr>
          </a:p>
          <a:p>
            <a:r>
              <a:rPr lang="en-US" dirty="0" smtClean="0">
                <a:latin typeface="Arial Black" pitchFamily="34" charset="0"/>
              </a:rPr>
              <a:t>The child and environment collaborate to mould cognition in culturally adaptive ways </a:t>
            </a:r>
          </a:p>
        </p:txBody>
      </p:sp>
    </p:spTree>
    <p:extLst>
      <p:ext uri="{BB962C8B-B14F-4D97-AF65-F5344CB8AC3E}">
        <p14:creationId xmlns:p14="http://schemas.microsoft.com/office/powerpoint/2010/main" xmlns="" val="212214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152400" y="1447800"/>
            <a:ext cx="8229600" cy="4953000"/>
          </a:xfrm>
        </p:spPr>
        <p:txBody>
          <a:bodyPr/>
          <a:lstStyle/>
          <a:p>
            <a:pPr eaLnBrk="1" hangingPunct="1">
              <a:lnSpc>
                <a:spcPct val="80000"/>
              </a:lnSpc>
              <a:defRPr/>
            </a:pPr>
            <a:r>
              <a:rPr lang="en-US" sz="3600" b="1" u="sng" dirty="0" smtClean="0">
                <a:solidFill>
                  <a:schemeClr val="tx1"/>
                </a:solidFill>
                <a:latin typeface="Arial" charset="0"/>
              </a:rPr>
              <a:t>Scaffolding</a:t>
            </a:r>
          </a:p>
          <a:p>
            <a:pPr marL="0" indent="0" eaLnBrk="1" hangingPunct="1">
              <a:lnSpc>
                <a:spcPct val="80000"/>
              </a:lnSpc>
              <a:buNone/>
              <a:defRPr/>
            </a:pPr>
            <a:endParaRPr lang="en-US" sz="2800" b="1" dirty="0" smtClean="0">
              <a:solidFill>
                <a:schemeClr val="tx1"/>
              </a:solidFill>
              <a:latin typeface="Arial" charset="0"/>
            </a:endParaRPr>
          </a:p>
          <a:p>
            <a:pPr eaLnBrk="1" hangingPunct="1">
              <a:lnSpc>
                <a:spcPct val="80000"/>
              </a:lnSpc>
              <a:buFont typeface="Wingdings" pitchFamily="2" charset="2"/>
              <a:buNone/>
              <a:defRPr/>
            </a:pPr>
            <a:r>
              <a:rPr lang="en-US" sz="4000" dirty="0" smtClean="0">
                <a:solidFill>
                  <a:srgbClr val="FFFF00"/>
                </a:solidFill>
                <a:latin typeface="Arial" charset="0"/>
              </a:rPr>
              <a:t>   </a:t>
            </a:r>
            <a:r>
              <a:rPr lang="en-US" sz="4000" dirty="0" smtClean="0">
                <a:latin typeface="Arial" charset="0"/>
              </a:rPr>
              <a:t>“Role of teachers and others in supporting the learner’s development and providing support structures to get to the next stage or level” </a:t>
            </a:r>
            <a:r>
              <a:rPr lang="en-US" sz="4000" dirty="0" err="1" smtClean="0">
                <a:latin typeface="Arial" charset="0"/>
              </a:rPr>
              <a:t>Vygotsky</a:t>
            </a:r>
            <a:r>
              <a:rPr lang="en-US" sz="4000" dirty="0" smtClean="0">
                <a:latin typeface="Arial" charset="0"/>
              </a:rPr>
              <a:t>.</a:t>
            </a:r>
          </a:p>
          <a:p>
            <a:pPr eaLnBrk="1" hangingPunct="1">
              <a:lnSpc>
                <a:spcPct val="80000"/>
              </a:lnSpc>
              <a:buFont typeface="Wingdings" pitchFamily="2" charset="2"/>
              <a:buNone/>
              <a:defRPr/>
            </a:pPr>
            <a:endParaRPr lang="en-US" sz="4000" dirty="0" smtClean="0">
              <a:solidFill>
                <a:srgbClr val="FFFF00"/>
              </a:solidFill>
              <a:latin typeface="Arial" charset="0"/>
            </a:endParaRPr>
          </a:p>
          <a:p>
            <a:pPr eaLnBrk="1" hangingPunct="1">
              <a:lnSpc>
                <a:spcPct val="80000"/>
              </a:lnSpc>
              <a:buFont typeface="Wingdings" pitchFamily="2" charset="2"/>
              <a:buNone/>
              <a:defRPr/>
            </a:pPr>
            <a:endParaRPr lang="en-US" sz="4000" dirty="0" smtClean="0">
              <a:latin typeface="Arial" charset="0"/>
            </a:endParaRPr>
          </a:p>
        </p:txBody>
      </p:sp>
    </p:spTree>
    <p:extLst>
      <p:ext uri="{BB962C8B-B14F-4D97-AF65-F5344CB8AC3E}">
        <p14:creationId xmlns:p14="http://schemas.microsoft.com/office/powerpoint/2010/main" xmlns="" val="3993694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latin typeface="Arial" charset="0"/>
              </a:rPr>
              <a:t>Scaffolding</a:t>
            </a:r>
          </a:p>
          <a:p>
            <a:endParaRPr lang="en-GB" dirty="0">
              <a:latin typeface="Arial" charset="0"/>
            </a:endParaRPr>
          </a:p>
          <a:p>
            <a:pPr>
              <a:buFont typeface="Wingdings" pitchFamily="16" charset="2"/>
              <a:buNone/>
            </a:pPr>
            <a:r>
              <a:rPr lang="en-GB" dirty="0">
                <a:latin typeface="Arial" charset="0"/>
              </a:rPr>
              <a:t>	= context provided by adult or competent peer which helps children develop their cognitive skills</a:t>
            </a:r>
          </a:p>
          <a:p>
            <a:endParaRPr lang="en-US" dirty="0"/>
          </a:p>
        </p:txBody>
      </p:sp>
    </p:spTree>
    <p:extLst>
      <p:ext uri="{BB962C8B-B14F-4D97-AF65-F5344CB8AC3E}">
        <p14:creationId xmlns:p14="http://schemas.microsoft.com/office/powerpoint/2010/main" xmlns="" val="165147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92500" lnSpcReduction="10000"/>
          </a:bodyPr>
          <a:lstStyle/>
          <a:p>
            <a:pPr algn="just">
              <a:lnSpc>
                <a:spcPct val="110000"/>
              </a:lnSpc>
              <a:buNone/>
              <a:defRPr/>
            </a:pPr>
            <a:r>
              <a:rPr lang="en-US" sz="2800" dirty="0">
                <a:latin typeface="Arial" charset="0"/>
              </a:rPr>
              <a:t> </a:t>
            </a:r>
            <a:r>
              <a:rPr lang="en-US" sz="2800" dirty="0" smtClean="0">
                <a:latin typeface="Arial" charset="0"/>
              </a:rPr>
              <a:t>- </a:t>
            </a:r>
            <a:r>
              <a:rPr lang="en-US" sz="3200" b="1" dirty="0" smtClean="0">
                <a:latin typeface="Arial" charset="0"/>
              </a:rPr>
              <a:t>A knowledgeable </a:t>
            </a:r>
            <a:r>
              <a:rPr lang="en-US" sz="3200" b="1" dirty="0">
                <a:latin typeface="Arial" charset="0"/>
              </a:rPr>
              <a:t>participant can create by means of speech and supportive conditions in which the student (novice) can participate in and extend current skills and knowledge to a high level of competence.</a:t>
            </a:r>
          </a:p>
          <a:p>
            <a:pPr algn="just">
              <a:lnSpc>
                <a:spcPct val="110000"/>
              </a:lnSpc>
              <a:buNone/>
              <a:defRPr/>
            </a:pPr>
            <a:endParaRPr lang="en-US" sz="3200" b="1" dirty="0">
              <a:latin typeface="Arial" charset="0"/>
            </a:endParaRPr>
          </a:p>
          <a:p>
            <a:pPr algn="just">
              <a:lnSpc>
                <a:spcPct val="110000"/>
              </a:lnSpc>
              <a:buNone/>
              <a:defRPr/>
            </a:pPr>
            <a:r>
              <a:rPr lang="en-US" sz="3200" b="1" dirty="0">
                <a:latin typeface="Arial" charset="0"/>
              </a:rPr>
              <a:t>          In an educational context, however, scaffolding is an instructional structure whereby the teacher models the desired learning strategy or task then gradually shifts responsibility to the students.</a:t>
            </a:r>
            <a:endParaRPr lang="en-US" sz="3200" b="1" dirty="0"/>
          </a:p>
        </p:txBody>
      </p:sp>
    </p:spTree>
    <p:extLst>
      <p:ext uri="{BB962C8B-B14F-4D97-AF65-F5344CB8AC3E}">
        <p14:creationId xmlns:p14="http://schemas.microsoft.com/office/powerpoint/2010/main" xmlns="" val="100825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1066800"/>
            <a:ext cx="8229600" cy="4389120"/>
          </a:xfrm>
        </p:spPr>
        <p:txBody>
          <a:bodyPr>
            <a:noAutofit/>
          </a:bodyPr>
          <a:lstStyle/>
          <a:p>
            <a:pPr marL="45720" indent="0" eaLnBrk="1" hangingPunct="1">
              <a:lnSpc>
                <a:spcPct val="170000"/>
              </a:lnSpc>
              <a:buNone/>
              <a:defRPr/>
            </a:pPr>
            <a:r>
              <a:rPr lang="en-US" sz="2800" dirty="0" smtClean="0">
                <a:solidFill>
                  <a:schemeClr val="tx1"/>
                </a:solidFill>
                <a:latin typeface="Aharoni" pitchFamily="2" charset="-79"/>
                <a:cs typeface="Aharoni" pitchFamily="2" charset="-79"/>
              </a:rPr>
              <a:t>Scaffolding</a:t>
            </a:r>
            <a:r>
              <a:rPr lang="en-US" sz="2800" dirty="0">
                <a:solidFill>
                  <a:schemeClr val="tx1"/>
                </a:solidFill>
                <a:latin typeface="Aharoni" pitchFamily="2" charset="-79"/>
                <a:cs typeface="Aharoni" pitchFamily="2" charset="-79"/>
              </a:rPr>
              <a:t>:</a:t>
            </a:r>
            <a:endParaRPr lang="en-US" sz="2800" dirty="0" smtClean="0">
              <a:solidFill>
                <a:schemeClr val="tx1"/>
              </a:solidFill>
              <a:latin typeface="Aharoni" pitchFamily="2" charset="-79"/>
              <a:cs typeface="Aharoni" pitchFamily="2" charset="-79"/>
            </a:endParaRPr>
          </a:p>
          <a:p>
            <a:pPr lvl="1" eaLnBrk="1" hangingPunct="1">
              <a:lnSpc>
                <a:spcPct val="170000"/>
              </a:lnSpc>
              <a:defRPr/>
            </a:pPr>
            <a:r>
              <a:rPr lang="en-US" sz="2800" dirty="0" smtClean="0">
                <a:latin typeface="Aharoni" pitchFamily="2" charset="-79"/>
                <a:cs typeface="Aharoni" pitchFamily="2" charset="-79"/>
              </a:rPr>
              <a:t>Provides support</a:t>
            </a:r>
          </a:p>
          <a:p>
            <a:pPr lvl="1" eaLnBrk="1" hangingPunct="1">
              <a:lnSpc>
                <a:spcPct val="170000"/>
              </a:lnSpc>
              <a:defRPr/>
            </a:pPr>
            <a:r>
              <a:rPr lang="en-US" sz="2800" dirty="0" smtClean="0">
                <a:latin typeface="Aharoni" pitchFamily="2" charset="-79"/>
                <a:cs typeface="Aharoni" pitchFamily="2" charset="-79"/>
              </a:rPr>
              <a:t>Extends the range of what a learner can do.</a:t>
            </a:r>
          </a:p>
          <a:p>
            <a:pPr lvl="1" eaLnBrk="1" hangingPunct="1">
              <a:lnSpc>
                <a:spcPct val="170000"/>
              </a:lnSpc>
              <a:defRPr/>
            </a:pPr>
            <a:r>
              <a:rPr lang="en-US" sz="2800" dirty="0" smtClean="0">
                <a:latin typeface="Aharoni" pitchFamily="2" charset="-79"/>
                <a:cs typeface="Aharoni" pitchFamily="2" charset="-79"/>
              </a:rPr>
              <a:t>Allows the learner to accomplish tasks otherwise impossible</a:t>
            </a:r>
          </a:p>
          <a:p>
            <a:pPr lvl="1" eaLnBrk="1" hangingPunct="1">
              <a:lnSpc>
                <a:spcPct val="170000"/>
              </a:lnSpc>
              <a:defRPr/>
            </a:pPr>
            <a:r>
              <a:rPr lang="en-US" sz="2800" dirty="0" smtClean="0">
                <a:latin typeface="Aharoni" pitchFamily="2" charset="-79"/>
                <a:cs typeface="Aharoni" pitchFamily="2" charset="-79"/>
              </a:rPr>
              <a:t>Used only when needed</a:t>
            </a:r>
          </a:p>
        </p:txBody>
      </p:sp>
    </p:spTree>
    <p:extLst>
      <p:ext uri="{BB962C8B-B14F-4D97-AF65-F5344CB8AC3E}">
        <p14:creationId xmlns:p14="http://schemas.microsoft.com/office/powerpoint/2010/main" xmlns="" val="198826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lstStyle/>
          <a:p>
            <a:r>
              <a:rPr lang="en-US" dirty="0" smtClean="0">
                <a:latin typeface="Bernard MT Condensed" pitchFamily="18" charset="0"/>
              </a:rPr>
              <a:t>Reciprocal Teaching</a:t>
            </a:r>
            <a:endParaRPr lang="en-US" dirty="0">
              <a:latin typeface="Bernard MT Condensed" pitchFamily="18" charset="0"/>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xmlns="" val="2131718777"/>
              </p:ext>
            </p:extLst>
          </p:nvPr>
        </p:nvGraphicFramePr>
        <p:xfrm>
          <a:off x="4648200" y="2667000"/>
          <a:ext cx="42672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quarter" idx="4294967295"/>
          </p:nvPr>
        </p:nvSpPr>
        <p:spPr>
          <a:xfrm>
            <a:off x="228600" y="1676400"/>
            <a:ext cx="4572000" cy="3810000"/>
          </a:xfrm>
          <a:prstGeom prst="rect">
            <a:avLst/>
          </a:prstGeom>
        </p:spPr>
        <p:txBody>
          <a:bodyPr>
            <a:noAutofit/>
          </a:bodyPr>
          <a:lstStyle/>
          <a:p>
            <a:r>
              <a:rPr lang="en-US" sz="3200" b="1" dirty="0" smtClean="0"/>
              <a:t>Reciprocal Teaching is used to improve a students ability to learn from text through the practice of four skills: </a:t>
            </a:r>
            <a:r>
              <a:rPr lang="en-US" sz="3200" b="1" dirty="0" smtClean="0">
                <a:solidFill>
                  <a:srgbClr val="002060"/>
                </a:solidFill>
              </a:rPr>
              <a:t>summarizing, clarifying, questioning, and predicting</a:t>
            </a:r>
            <a:r>
              <a:rPr lang="en-US" sz="3200" b="1" dirty="0" smtClean="0"/>
              <a:t>.</a:t>
            </a:r>
            <a:endParaRPr lang="en-US" sz="3200" b="1" dirty="0"/>
          </a:p>
        </p:txBody>
      </p:sp>
    </p:spTree>
    <p:extLst>
      <p:ext uri="{BB962C8B-B14F-4D97-AF65-F5344CB8AC3E}">
        <p14:creationId xmlns:p14="http://schemas.microsoft.com/office/powerpoint/2010/main" xmlns="" val="3560583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7AD266AB-01F1-4489-9E2C-43C7E10F8F94}"/>
                                            </p:graphicEl>
                                          </p:spTgt>
                                        </p:tgtEl>
                                        <p:attrNameLst>
                                          <p:attrName>style.visibility</p:attrName>
                                        </p:attrNameLst>
                                      </p:cBhvr>
                                      <p:to>
                                        <p:strVal val="visible"/>
                                      </p:to>
                                    </p:set>
                                    <p:anim calcmode="lin" valueType="num">
                                      <p:cBhvr>
                                        <p:cTn id="7" dur="1000" fill="hold"/>
                                        <p:tgtEl>
                                          <p:spTgt spid="4">
                                            <p:graphicEl>
                                              <a:dgm id="{7AD266AB-01F1-4489-9E2C-43C7E10F8F94}"/>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7AD266AB-01F1-4489-9E2C-43C7E10F8F94}"/>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7AD266AB-01F1-4489-9E2C-43C7E10F8F94}"/>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7AD266AB-01F1-4489-9E2C-43C7E10F8F9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3DA89C48-8EE6-47D7-B27F-0FB38A2079B0}"/>
                                            </p:graphicEl>
                                          </p:spTgt>
                                        </p:tgtEl>
                                        <p:attrNameLst>
                                          <p:attrName>style.visibility</p:attrName>
                                        </p:attrNameLst>
                                      </p:cBhvr>
                                      <p:to>
                                        <p:strVal val="visible"/>
                                      </p:to>
                                    </p:set>
                                    <p:anim calcmode="lin" valueType="num">
                                      <p:cBhvr>
                                        <p:cTn id="15" dur="1000" fill="hold"/>
                                        <p:tgtEl>
                                          <p:spTgt spid="4">
                                            <p:graphicEl>
                                              <a:dgm id="{3DA89C48-8EE6-47D7-B27F-0FB38A2079B0}"/>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3DA89C48-8EE6-47D7-B27F-0FB38A2079B0}"/>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3DA89C48-8EE6-47D7-B27F-0FB38A2079B0}"/>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3DA89C48-8EE6-47D7-B27F-0FB38A2079B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graphicEl>
                                              <a:dgm id="{4AA3CE8C-19DC-4A43-BDC0-8A1BE34F1261}"/>
                                            </p:graphicEl>
                                          </p:spTgt>
                                        </p:tgtEl>
                                        <p:attrNameLst>
                                          <p:attrName>style.visibility</p:attrName>
                                        </p:attrNameLst>
                                      </p:cBhvr>
                                      <p:to>
                                        <p:strVal val="visible"/>
                                      </p:to>
                                    </p:set>
                                    <p:anim calcmode="lin" valueType="num">
                                      <p:cBhvr>
                                        <p:cTn id="23" dur="1000" fill="hold"/>
                                        <p:tgtEl>
                                          <p:spTgt spid="4">
                                            <p:graphicEl>
                                              <a:dgm id="{4AA3CE8C-19DC-4A43-BDC0-8A1BE34F1261}"/>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4AA3CE8C-19DC-4A43-BDC0-8A1BE34F1261}"/>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4AA3CE8C-19DC-4A43-BDC0-8A1BE34F1261}"/>
                                            </p:graphicEl>
                                          </p:spTgt>
                                        </p:tgtEl>
                                        <p:attrNameLst>
                                          <p:attrName>style.rotation</p:attrName>
                                        </p:attrNameLst>
                                      </p:cBhvr>
                                      <p:tavLst>
                                        <p:tav tm="0">
                                          <p:val>
                                            <p:fltVal val="90"/>
                                          </p:val>
                                        </p:tav>
                                        <p:tav tm="100000">
                                          <p:val>
                                            <p:fltVal val="0"/>
                                          </p:val>
                                        </p:tav>
                                      </p:tavLst>
                                    </p:anim>
                                    <p:animEffect transition="in" filter="fade">
                                      <p:cBhvr>
                                        <p:cTn id="26" dur="1000"/>
                                        <p:tgtEl>
                                          <p:spTgt spid="4">
                                            <p:graphicEl>
                                              <a:dgm id="{4AA3CE8C-19DC-4A43-BDC0-8A1BE34F1261}"/>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
                                            <p:graphicEl>
                                              <a:dgm id="{A2A77BCB-4A71-475D-95E9-88E5831B4773}"/>
                                            </p:graphicEl>
                                          </p:spTgt>
                                        </p:tgtEl>
                                        <p:attrNameLst>
                                          <p:attrName>style.visibility</p:attrName>
                                        </p:attrNameLst>
                                      </p:cBhvr>
                                      <p:to>
                                        <p:strVal val="visible"/>
                                      </p:to>
                                    </p:set>
                                    <p:anim calcmode="lin" valueType="num">
                                      <p:cBhvr>
                                        <p:cTn id="29" dur="1000" fill="hold"/>
                                        <p:tgtEl>
                                          <p:spTgt spid="4">
                                            <p:graphicEl>
                                              <a:dgm id="{A2A77BCB-4A71-475D-95E9-88E5831B4773}"/>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A2A77BCB-4A71-475D-95E9-88E5831B4773}"/>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A2A77BCB-4A71-475D-95E9-88E5831B4773}"/>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A2A77BCB-4A71-475D-95E9-88E5831B477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graphicEl>
                                              <a:dgm id="{253F16D9-776D-4174-A4D5-FD1A1BD1D01A}"/>
                                            </p:graphicEl>
                                          </p:spTgt>
                                        </p:tgtEl>
                                        <p:attrNameLst>
                                          <p:attrName>style.visibility</p:attrName>
                                        </p:attrNameLst>
                                      </p:cBhvr>
                                      <p:to>
                                        <p:strVal val="visible"/>
                                      </p:to>
                                    </p:set>
                                    <p:anim calcmode="lin" valueType="num">
                                      <p:cBhvr>
                                        <p:cTn id="37" dur="1000" fill="hold"/>
                                        <p:tgtEl>
                                          <p:spTgt spid="4">
                                            <p:graphicEl>
                                              <a:dgm id="{253F16D9-776D-4174-A4D5-FD1A1BD1D01A}"/>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253F16D9-776D-4174-A4D5-FD1A1BD1D01A}"/>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253F16D9-776D-4174-A4D5-FD1A1BD1D01A}"/>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253F16D9-776D-4174-A4D5-FD1A1BD1D01A}"/>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
                                            <p:graphicEl>
                                              <a:dgm id="{090196E2-6606-4F53-9197-5B544B72245F}"/>
                                            </p:graphicEl>
                                          </p:spTgt>
                                        </p:tgtEl>
                                        <p:attrNameLst>
                                          <p:attrName>style.visibility</p:attrName>
                                        </p:attrNameLst>
                                      </p:cBhvr>
                                      <p:to>
                                        <p:strVal val="visible"/>
                                      </p:to>
                                    </p:set>
                                    <p:anim calcmode="lin" valueType="num">
                                      <p:cBhvr>
                                        <p:cTn id="43" dur="1000" fill="hold"/>
                                        <p:tgtEl>
                                          <p:spTgt spid="4">
                                            <p:graphicEl>
                                              <a:dgm id="{090196E2-6606-4F53-9197-5B544B72245F}"/>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090196E2-6606-4F53-9197-5B544B72245F}"/>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090196E2-6606-4F53-9197-5B544B72245F}"/>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090196E2-6606-4F53-9197-5B544B72245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
                                            <p:graphicEl>
                                              <a:dgm id="{3D2AFBE7-4E46-4C82-9C1F-B2F8FB695AE1}"/>
                                            </p:graphicEl>
                                          </p:spTgt>
                                        </p:tgtEl>
                                        <p:attrNameLst>
                                          <p:attrName>style.visibility</p:attrName>
                                        </p:attrNameLst>
                                      </p:cBhvr>
                                      <p:to>
                                        <p:strVal val="visible"/>
                                      </p:to>
                                    </p:set>
                                    <p:anim calcmode="lin" valueType="num">
                                      <p:cBhvr>
                                        <p:cTn id="51" dur="1000" fill="hold"/>
                                        <p:tgtEl>
                                          <p:spTgt spid="4">
                                            <p:graphicEl>
                                              <a:dgm id="{3D2AFBE7-4E46-4C82-9C1F-B2F8FB695AE1}"/>
                                            </p:graphicEl>
                                          </p:spTgt>
                                        </p:tgtEl>
                                        <p:attrNameLst>
                                          <p:attrName>ppt_w</p:attrName>
                                        </p:attrNameLst>
                                      </p:cBhvr>
                                      <p:tavLst>
                                        <p:tav tm="0">
                                          <p:val>
                                            <p:fltVal val="0"/>
                                          </p:val>
                                        </p:tav>
                                        <p:tav tm="100000">
                                          <p:val>
                                            <p:strVal val="#ppt_w"/>
                                          </p:val>
                                        </p:tav>
                                      </p:tavLst>
                                    </p:anim>
                                    <p:anim calcmode="lin" valueType="num">
                                      <p:cBhvr>
                                        <p:cTn id="52" dur="1000" fill="hold"/>
                                        <p:tgtEl>
                                          <p:spTgt spid="4">
                                            <p:graphicEl>
                                              <a:dgm id="{3D2AFBE7-4E46-4C82-9C1F-B2F8FB695AE1}"/>
                                            </p:graphicEl>
                                          </p:spTgt>
                                        </p:tgtEl>
                                        <p:attrNameLst>
                                          <p:attrName>ppt_h</p:attrName>
                                        </p:attrNameLst>
                                      </p:cBhvr>
                                      <p:tavLst>
                                        <p:tav tm="0">
                                          <p:val>
                                            <p:fltVal val="0"/>
                                          </p:val>
                                        </p:tav>
                                        <p:tav tm="100000">
                                          <p:val>
                                            <p:strVal val="#ppt_h"/>
                                          </p:val>
                                        </p:tav>
                                      </p:tavLst>
                                    </p:anim>
                                    <p:anim calcmode="lin" valueType="num">
                                      <p:cBhvr>
                                        <p:cTn id="53" dur="1000" fill="hold"/>
                                        <p:tgtEl>
                                          <p:spTgt spid="4">
                                            <p:graphicEl>
                                              <a:dgm id="{3D2AFBE7-4E46-4C82-9C1F-B2F8FB695AE1}"/>
                                            </p:graphicEl>
                                          </p:spTgt>
                                        </p:tgtEl>
                                        <p:attrNameLst>
                                          <p:attrName>style.rotation</p:attrName>
                                        </p:attrNameLst>
                                      </p:cBhvr>
                                      <p:tavLst>
                                        <p:tav tm="0">
                                          <p:val>
                                            <p:fltVal val="90"/>
                                          </p:val>
                                        </p:tav>
                                        <p:tav tm="100000">
                                          <p:val>
                                            <p:fltVal val="0"/>
                                          </p:val>
                                        </p:tav>
                                      </p:tavLst>
                                    </p:anim>
                                    <p:animEffect transition="in" filter="fade">
                                      <p:cBhvr>
                                        <p:cTn id="54" dur="1000"/>
                                        <p:tgtEl>
                                          <p:spTgt spid="4">
                                            <p:graphicEl>
                                              <a:dgm id="{3D2AFBE7-4E46-4C82-9C1F-B2F8FB695AE1}"/>
                                            </p:graphic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
                                            <p:graphicEl>
                                              <a:dgm id="{E582CE91-5BC9-41B9-9E1F-0CD85A161C68}"/>
                                            </p:graphicEl>
                                          </p:spTgt>
                                        </p:tgtEl>
                                        <p:attrNameLst>
                                          <p:attrName>style.visibility</p:attrName>
                                        </p:attrNameLst>
                                      </p:cBhvr>
                                      <p:to>
                                        <p:strVal val="visible"/>
                                      </p:to>
                                    </p:set>
                                    <p:anim calcmode="lin" valueType="num">
                                      <p:cBhvr>
                                        <p:cTn id="57" dur="1000" fill="hold"/>
                                        <p:tgtEl>
                                          <p:spTgt spid="4">
                                            <p:graphicEl>
                                              <a:dgm id="{E582CE91-5BC9-41B9-9E1F-0CD85A161C68}"/>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E582CE91-5BC9-41B9-9E1F-0CD85A161C68}"/>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E582CE91-5BC9-41B9-9E1F-0CD85A161C68}"/>
                                            </p:graphicEl>
                                          </p:spTgt>
                                        </p:tgtEl>
                                        <p:attrNameLst>
                                          <p:attrName>style.rotation</p:attrName>
                                        </p:attrNameLst>
                                      </p:cBhvr>
                                      <p:tavLst>
                                        <p:tav tm="0">
                                          <p:val>
                                            <p:fltVal val="90"/>
                                          </p:val>
                                        </p:tav>
                                        <p:tav tm="100000">
                                          <p:val>
                                            <p:fltVal val="0"/>
                                          </p:val>
                                        </p:tav>
                                      </p:tavLst>
                                    </p:anim>
                                    <p:animEffect transition="in" filter="fade">
                                      <p:cBhvr>
                                        <p:cTn id="60" dur="1000"/>
                                        <p:tgtEl>
                                          <p:spTgt spid="4">
                                            <p:graphicEl>
                                              <a:dgm id="{E582CE91-5BC9-41B9-9E1F-0CD85A161C68}"/>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
                                            <p:graphicEl>
                                              <a:dgm id="{4159D7A5-5032-4347-BA7B-C37D03B29CA9}"/>
                                            </p:graphicEl>
                                          </p:spTgt>
                                        </p:tgtEl>
                                        <p:attrNameLst>
                                          <p:attrName>style.visibility</p:attrName>
                                        </p:attrNameLst>
                                      </p:cBhvr>
                                      <p:to>
                                        <p:strVal val="visible"/>
                                      </p:to>
                                    </p:set>
                                    <p:anim calcmode="lin" valueType="num">
                                      <p:cBhvr>
                                        <p:cTn id="63" dur="1000" fill="hold"/>
                                        <p:tgtEl>
                                          <p:spTgt spid="4">
                                            <p:graphicEl>
                                              <a:dgm id="{4159D7A5-5032-4347-BA7B-C37D03B29CA9}"/>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4159D7A5-5032-4347-BA7B-C37D03B29CA9}"/>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4159D7A5-5032-4347-BA7B-C37D03B29CA9}"/>
                                            </p:graphicEl>
                                          </p:spTgt>
                                        </p:tgtEl>
                                        <p:attrNameLst>
                                          <p:attrName>style.rotation</p:attrName>
                                        </p:attrNameLst>
                                      </p:cBhvr>
                                      <p:tavLst>
                                        <p:tav tm="0">
                                          <p:val>
                                            <p:fltVal val="90"/>
                                          </p:val>
                                        </p:tav>
                                        <p:tav tm="100000">
                                          <p:val>
                                            <p:fltVal val="0"/>
                                          </p:val>
                                        </p:tav>
                                      </p:tavLst>
                                    </p:anim>
                                    <p:animEffect transition="in" filter="fade">
                                      <p:cBhvr>
                                        <p:cTn id="66" dur="1000"/>
                                        <p:tgtEl>
                                          <p:spTgt spid="4">
                                            <p:graphicEl>
                                              <a:dgm id="{4159D7A5-5032-4347-BA7B-C37D03B29C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9200"/>
            <a:ext cx="8229600" cy="4389120"/>
          </a:xfrm>
        </p:spPr>
        <p:txBody>
          <a:bodyPr>
            <a:noAutofit/>
          </a:bodyPr>
          <a:lstStyle/>
          <a:p>
            <a:pPr algn="just"/>
            <a:r>
              <a:rPr lang="en-US" sz="2800" b="1" dirty="0" err="1" smtClean="0"/>
              <a:t>Vygotsky</a:t>
            </a:r>
            <a:r>
              <a:rPr lang="en-US" sz="2800" b="1" dirty="0" smtClean="0"/>
              <a:t> (1978) states: </a:t>
            </a:r>
            <a:r>
              <a:rPr lang="en-US" sz="2800" b="1" i="1" dirty="0" smtClean="0"/>
              <a:t>“Every function in the child’s cultural development appears twice: first, on the social level, and later on the individual level; first, between people and then inside the child.  This applies equally to voluntary attention, to logical memory, and to the formation of concepts.  All the higher functions originate as actual relationships between individuals.”</a:t>
            </a:r>
          </a:p>
          <a:p>
            <a:pPr algn="just"/>
            <a:r>
              <a:rPr lang="en-US" sz="2800" b="1" dirty="0" smtClean="0"/>
              <a:t>Simplified: community plays a central role in the process of “making meaning” (McLeod, 2007).</a:t>
            </a:r>
            <a:endParaRPr lang="en-US" sz="2800" b="1" dirty="0"/>
          </a:p>
        </p:txBody>
      </p:sp>
      <p:sp>
        <p:nvSpPr>
          <p:cNvPr id="2" name="Title 1"/>
          <p:cNvSpPr>
            <a:spLocks noGrp="1"/>
          </p:cNvSpPr>
          <p:nvPr>
            <p:ph type="title"/>
          </p:nvPr>
        </p:nvSpPr>
        <p:spPr>
          <a:xfrm>
            <a:off x="533400" y="27709"/>
            <a:ext cx="8229600" cy="1143000"/>
          </a:xfrm>
        </p:spPr>
        <p:txBody>
          <a:bodyPr>
            <a:normAutofit fontScale="90000"/>
          </a:bodyPr>
          <a:lstStyle/>
          <a:p>
            <a:r>
              <a:rPr lang="en-US" dirty="0" smtClean="0">
                <a:latin typeface="Bernard MT Condensed" pitchFamily="18" charset="0"/>
              </a:rPr>
              <a:t>Biological &amp; Cultural Development</a:t>
            </a:r>
            <a:endParaRPr lang="en-US" dirty="0">
              <a:latin typeface="Bernard MT Condensed" pitchFamily="18" charset="0"/>
            </a:endParaRPr>
          </a:p>
        </p:txBody>
      </p:sp>
    </p:spTree>
    <p:extLst>
      <p:ext uri="{BB962C8B-B14F-4D97-AF65-F5344CB8AC3E}">
        <p14:creationId xmlns:p14="http://schemas.microsoft.com/office/powerpoint/2010/main" xmlns="" val="105423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latin typeface="Bernard MT Condensed" pitchFamily="18" charset="0"/>
              </a:rPr>
              <a:t>Language</a:t>
            </a:r>
            <a:endParaRPr lang="en-US" dirty="0">
              <a:latin typeface="Bernard MT Condensed" pitchFamily="18" charset="0"/>
            </a:endParaRPr>
          </a:p>
        </p:txBody>
      </p:sp>
      <p:sp>
        <p:nvSpPr>
          <p:cNvPr id="4" name="Content Placeholder 3"/>
          <p:cNvSpPr>
            <a:spLocks noGrp="1"/>
          </p:cNvSpPr>
          <p:nvPr>
            <p:ph sz="quarter" idx="4294967295"/>
          </p:nvPr>
        </p:nvSpPr>
        <p:spPr>
          <a:xfrm>
            <a:off x="304800" y="1676400"/>
            <a:ext cx="5715000" cy="4572000"/>
          </a:xfrm>
          <a:prstGeom prst="rect">
            <a:avLst/>
          </a:prstGeom>
        </p:spPr>
        <p:txBody>
          <a:bodyPr>
            <a:normAutofit/>
          </a:bodyPr>
          <a:lstStyle/>
          <a:p>
            <a:r>
              <a:rPr lang="en-US" b="1" dirty="0" smtClean="0"/>
              <a:t>Language plays a central role in mental development</a:t>
            </a:r>
          </a:p>
          <a:p>
            <a:pPr marL="0" indent="0">
              <a:buNone/>
            </a:pPr>
            <a:endParaRPr lang="en-US" b="1" dirty="0" smtClean="0"/>
          </a:p>
          <a:p>
            <a:r>
              <a:rPr lang="en-US" b="1" dirty="0" smtClean="0"/>
              <a:t>Language is the main means by which adults transmit information to children</a:t>
            </a:r>
          </a:p>
          <a:p>
            <a:pPr marL="0" indent="0">
              <a:buNone/>
            </a:pPr>
            <a:endParaRPr lang="en-US" b="1" dirty="0" smtClean="0"/>
          </a:p>
          <a:p>
            <a:r>
              <a:rPr lang="en-US" b="1" dirty="0" smtClean="0"/>
              <a:t>Language itself becomes a very powerful tool of intellectual adaptation</a:t>
            </a:r>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xmlns="" val="0"/>
              </a:ext>
            </a:extLst>
          </a:blip>
          <a:stretch>
            <a:fillRect/>
          </a:stretch>
        </p:blipFill>
        <p:spPr>
          <a:xfrm>
            <a:off x="5562600" y="1524000"/>
            <a:ext cx="3434284" cy="3446463"/>
          </a:xfrm>
          <a:prstGeom prst="rect">
            <a:avLst/>
          </a:prstGeom>
        </p:spPr>
      </p:pic>
    </p:spTree>
    <p:extLst>
      <p:ext uri="{BB962C8B-B14F-4D97-AF65-F5344CB8AC3E}">
        <p14:creationId xmlns:p14="http://schemas.microsoft.com/office/powerpoint/2010/main" xmlns="" val="3502648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19200"/>
            <a:ext cx="7772400" cy="3352800"/>
          </a:xfrm>
        </p:spPr>
        <p:txBody>
          <a:bodyPr anchor="ctr" anchorCtr="1">
            <a:normAutofit/>
          </a:bodyPr>
          <a:lstStyle/>
          <a:p>
            <a:r>
              <a:rPr lang="en-US" sz="5400" dirty="0" smtClean="0">
                <a:latin typeface="Bernard MT Condensed" pitchFamily="18" charset="0"/>
              </a:rPr>
              <a:t>How can we practically apply </a:t>
            </a:r>
            <a:r>
              <a:rPr lang="en-US" sz="5400" dirty="0" err="1" smtClean="0">
                <a:latin typeface="Bernard MT Condensed" pitchFamily="18" charset="0"/>
              </a:rPr>
              <a:t>Vygotsky’s</a:t>
            </a:r>
            <a:r>
              <a:rPr lang="en-US" sz="5400" dirty="0" smtClean="0">
                <a:latin typeface="Bernard MT Condensed" pitchFamily="18" charset="0"/>
              </a:rPr>
              <a:t> theories to our everyday classrooms?</a:t>
            </a:r>
            <a:endParaRPr lang="en-US" sz="5400" dirty="0">
              <a:latin typeface="Bernard MT Condensed" pitchFamily="18" charset="0"/>
            </a:endParaRPr>
          </a:p>
        </p:txBody>
      </p:sp>
    </p:spTree>
    <p:extLst>
      <p:ext uri="{BB962C8B-B14F-4D97-AF65-F5344CB8AC3E}">
        <p14:creationId xmlns:p14="http://schemas.microsoft.com/office/powerpoint/2010/main" xmlns="" val="351195049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Bernard MT Condensed" pitchFamily="18" charset="0"/>
              </a:rPr>
              <a:t>Physical Arrangement </a:t>
            </a:r>
            <a:br>
              <a:rPr lang="en-US" dirty="0" smtClean="0">
                <a:latin typeface="Bernard MT Condensed" pitchFamily="18" charset="0"/>
              </a:rPr>
            </a:br>
            <a:r>
              <a:rPr lang="en-US" dirty="0" smtClean="0">
                <a:latin typeface="Bernard MT Condensed" pitchFamily="18" charset="0"/>
              </a:rPr>
              <a:t>in the Classroom</a:t>
            </a:r>
            <a:endParaRPr lang="en-US" dirty="0">
              <a:latin typeface="Bernard MT Condensed" pitchFamily="18" charset="0"/>
            </a:endParaRPr>
          </a:p>
        </p:txBody>
      </p:sp>
      <p:sp>
        <p:nvSpPr>
          <p:cNvPr id="5" name="Content Placeholder 4"/>
          <p:cNvSpPr>
            <a:spLocks noGrp="1"/>
          </p:cNvSpPr>
          <p:nvPr>
            <p:ph sz="quarter" idx="4294967295"/>
          </p:nvPr>
        </p:nvSpPr>
        <p:spPr>
          <a:xfrm>
            <a:off x="609600" y="1981200"/>
            <a:ext cx="3822192" cy="3447288"/>
          </a:xfrm>
          <a:prstGeom prst="rect">
            <a:avLst/>
          </a:prstGeom>
        </p:spPr>
        <p:txBody>
          <a:bodyPr>
            <a:noAutofit/>
          </a:bodyPr>
          <a:lstStyle/>
          <a:p>
            <a:r>
              <a:rPr lang="en-US" sz="3200" b="1" dirty="0" smtClean="0"/>
              <a:t>Arrange student desks in clusters.</a:t>
            </a:r>
          </a:p>
          <a:p>
            <a:pPr marL="0" indent="0">
              <a:buNone/>
            </a:pPr>
            <a:endParaRPr lang="en-US" sz="3200" b="1" dirty="0" smtClean="0"/>
          </a:p>
          <a:p>
            <a:r>
              <a:rPr lang="en-US" sz="3200" b="1" dirty="0" smtClean="0"/>
              <a:t>Arrange other work spaces for peer instruction, collaboration, and small group instruction.</a:t>
            </a:r>
            <a:endParaRPr lang="en-US" sz="3200" b="1" dirty="0"/>
          </a:p>
        </p:txBody>
      </p:sp>
      <p:pic>
        <p:nvPicPr>
          <p:cNvPr id="7" name="Content Placeholder 6"/>
          <p:cNvPicPr>
            <a:picLocks noGrp="1" noChangeAspect="1"/>
          </p:cNvPicPr>
          <p:nvPr>
            <p:ph sz="quarter" idx="4294967295"/>
          </p:nvPr>
        </p:nvPicPr>
        <p:blipFill>
          <a:blip r:embed="rId2">
            <a:extLst>
              <a:ext uri="{28A0092B-C50C-407E-A947-70E740481C1C}">
                <a14:useLocalDpi xmlns:a14="http://schemas.microsoft.com/office/drawing/2010/main" xmlns="" val="0"/>
              </a:ext>
            </a:extLst>
          </a:blip>
          <a:stretch>
            <a:fillRect/>
          </a:stretch>
        </p:blipFill>
        <p:spPr>
          <a:xfrm>
            <a:off x="4572000" y="1600200"/>
            <a:ext cx="4194539" cy="4733706"/>
          </a:xfrm>
          <a:prstGeom prst="rect">
            <a:avLst/>
          </a:prstGeom>
        </p:spPr>
      </p:pic>
    </p:spTree>
    <p:extLst>
      <p:ext uri="{BB962C8B-B14F-4D97-AF65-F5344CB8AC3E}">
        <p14:creationId xmlns:p14="http://schemas.microsoft.com/office/powerpoint/2010/main" xmlns="" val="1235778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779577284"/>
              </p:ext>
            </p:extLst>
          </p:nvPr>
        </p:nvGraphicFramePr>
        <p:xfrm>
          <a:off x="228600" y="2133600"/>
          <a:ext cx="8915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latin typeface="Bernard MT Condensed" pitchFamily="18" charset="0"/>
              </a:rPr>
              <a:t>Scaffolding Strategies</a:t>
            </a:r>
            <a:endParaRPr lang="en-US" dirty="0">
              <a:latin typeface="Bernard MT Condensed" pitchFamily="18" charset="0"/>
            </a:endParaRPr>
          </a:p>
        </p:txBody>
      </p:sp>
    </p:spTree>
    <p:extLst>
      <p:ext uri="{BB962C8B-B14F-4D97-AF65-F5344CB8AC3E}">
        <p14:creationId xmlns:p14="http://schemas.microsoft.com/office/powerpoint/2010/main" xmlns="" val="599734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7C0F57EA-2920-4371-BA92-5F7CEC87E91B}"/>
                                            </p:graphicEl>
                                          </p:spTgt>
                                        </p:tgtEl>
                                        <p:attrNameLst>
                                          <p:attrName>style.visibility</p:attrName>
                                        </p:attrNameLst>
                                      </p:cBhvr>
                                      <p:to>
                                        <p:strVal val="visible"/>
                                      </p:to>
                                    </p:set>
                                    <p:anim calcmode="lin" valueType="num">
                                      <p:cBhvr>
                                        <p:cTn id="7" dur="1000" fill="hold"/>
                                        <p:tgtEl>
                                          <p:spTgt spid="6">
                                            <p:graphicEl>
                                              <a:dgm id="{7C0F57EA-2920-4371-BA92-5F7CEC87E91B}"/>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7C0F57EA-2920-4371-BA92-5F7CEC87E91B}"/>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7C0F57EA-2920-4371-BA92-5F7CEC87E91B}"/>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7C0F57EA-2920-4371-BA92-5F7CEC87E91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graphicEl>
                                              <a:dgm id="{400C67F6-3D8C-48C7-80EB-EEE193DC660D}"/>
                                            </p:graphicEl>
                                          </p:spTgt>
                                        </p:tgtEl>
                                        <p:attrNameLst>
                                          <p:attrName>style.visibility</p:attrName>
                                        </p:attrNameLst>
                                      </p:cBhvr>
                                      <p:to>
                                        <p:strVal val="visible"/>
                                      </p:to>
                                    </p:set>
                                    <p:anim calcmode="lin" valueType="num">
                                      <p:cBhvr>
                                        <p:cTn id="15" dur="1000" fill="hold"/>
                                        <p:tgtEl>
                                          <p:spTgt spid="6">
                                            <p:graphicEl>
                                              <a:dgm id="{400C67F6-3D8C-48C7-80EB-EEE193DC660D}"/>
                                            </p:graphicEl>
                                          </p:spTgt>
                                        </p:tgtEl>
                                        <p:attrNameLst>
                                          <p:attrName>ppt_w</p:attrName>
                                        </p:attrNameLst>
                                      </p:cBhvr>
                                      <p:tavLst>
                                        <p:tav tm="0">
                                          <p:val>
                                            <p:fltVal val="0"/>
                                          </p:val>
                                        </p:tav>
                                        <p:tav tm="100000">
                                          <p:val>
                                            <p:strVal val="#ppt_w"/>
                                          </p:val>
                                        </p:tav>
                                      </p:tavLst>
                                    </p:anim>
                                    <p:anim calcmode="lin" valueType="num">
                                      <p:cBhvr>
                                        <p:cTn id="16" dur="1000" fill="hold"/>
                                        <p:tgtEl>
                                          <p:spTgt spid="6">
                                            <p:graphicEl>
                                              <a:dgm id="{400C67F6-3D8C-48C7-80EB-EEE193DC660D}"/>
                                            </p:graphicEl>
                                          </p:spTgt>
                                        </p:tgtEl>
                                        <p:attrNameLst>
                                          <p:attrName>ppt_h</p:attrName>
                                        </p:attrNameLst>
                                      </p:cBhvr>
                                      <p:tavLst>
                                        <p:tav tm="0">
                                          <p:val>
                                            <p:fltVal val="0"/>
                                          </p:val>
                                        </p:tav>
                                        <p:tav tm="100000">
                                          <p:val>
                                            <p:strVal val="#ppt_h"/>
                                          </p:val>
                                        </p:tav>
                                      </p:tavLst>
                                    </p:anim>
                                    <p:anim calcmode="lin" valueType="num">
                                      <p:cBhvr>
                                        <p:cTn id="17" dur="1000" fill="hold"/>
                                        <p:tgtEl>
                                          <p:spTgt spid="6">
                                            <p:graphicEl>
                                              <a:dgm id="{400C67F6-3D8C-48C7-80EB-EEE193DC660D}"/>
                                            </p:graphicEl>
                                          </p:spTgt>
                                        </p:tgtEl>
                                        <p:attrNameLst>
                                          <p:attrName>style.rotation</p:attrName>
                                        </p:attrNameLst>
                                      </p:cBhvr>
                                      <p:tavLst>
                                        <p:tav tm="0">
                                          <p:val>
                                            <p:fltVal val="90"/>
                                          </p:val>
                                        </p:tav>
                                        <p:tav tm="100000">
                                          <p:val>
                                            <p:fltVal val="0"/>
                                          </p:val>
                                        </p:tav>
                                      </p:tavLst>
                                    </p:anim>
                                    <p:animEffect transition="in" filter="fade">
                                      <p:cBhvr>
                                        <p:cTn id="18" dur="1000"/>
                                        <p:tgtEl>
                                          <p:spTgt spid="6">
                                            <p:graphicEl>
                                              <a:dgm id="{400C67F6-3D8C-48C7-80EB-EEE193DC660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graphicEl>
                                              <a:dgm id="{AA321C4F-7FBF-45C2-9951-699E665603ED}"/>
                                            </p:graphicEl>
                                          </p:spTgt>
                                        </p:tgtEl>
                                        <p:attrNameLst>
                                          <p:attrName>style.visibility</p:attrName>
                                        </p:attrNameLst>
                                      </p:cBhvr>
                                      <p:to>
                                        <p:strVal val="visible"/>
                                      </p:to>
                                    </p:set>
                                    <p:anim calcmode="lin" valueType="num">
                                      <p:cBhvr>
                                        <p:cTn id="23" dur="1000" fill="hold"/>
                                        <p:tgtEl>
                                          <p:spTgt spid="6">
                                            <p:graphicEl>
                                              <a:dgm id="{AA321C4F-7FBF-45C2-9951-699E665603ED}"/>
                                            </p:graphicEl>
                                          </p:spTgt>
                                        </p:tgtEl>
                                        <p:attrNameLst>
                                          <p:attrName>ppt_w</p:attrName>
                                        </p:attrNameLst>
                                      </p:cBhvr>
                                      <p:tavLst>
                                        <p:tav tm="0">
                                          <p:val>
                                            <p:fltVal val="0"/>
                                          </p:val>
                                        </p:tav>
                                        <p:tav tm="100000">
                                          <p:val>
                                            <p:strVal val="#ppt_w"/>
                                          </p:val>
                                        </p:tav>
                                      </p:tavLst>
                                    </p:anim>
                                    <p:anim calcmode="lin" valueType="num">
                                      <p:cBhvr>
                                        <p:cTn id="24" dur="1000" fill="hold"/>
                                        <p:tgtEl>
                                          <p:spTgt spid="6">
                                            <p:graphicEl>
                                              <a:dgm id="{AA321C4F-7FBF-45C2-9951-699E665603ED}"/>
                                            </p:graphicEl>
                                          </p:spTgt>
                                        </p:tgtEl>
                                        <p:attrNameLst>
                                          <p:attrName>ppt_h</p:attrName>
                                        </p:attrNameLst>
                                      </p:cBhvr>
                                      <p:tavLst>
                                        <p:tav tm="0">
                                          <p:val>
                                            <p:fltVal val="0"/>
                                          </p:val>
                                        </p:tav>
                                        <p:tav tm="100000">
                                          <p:val>
                                            <p:strVal val="#ppt_h"/>
                                          </p:val>
                                        </p:tav>
                                      </p:tavLst>
                                    </p:anim>
                                    <p:anim calcmode="lin" valueType="num">
                                      <p:cBhvr>
                                        <p:cTn id="25" dur="1000" fill="hold"/>
                                        <p:tgtEl>
                                          <p:spTgt spid="6">
                                            <p:graphicEl>
                                              <a:dgm id="{AA321C4F-7FBF-45C2-9951-699E665603ED}"/>
                                            </p:graphicEl>
                                          </p:spTgt>
                                        </p:tgtEl>
                                        <p:attrNameLst>
                                          <p:attrName>style.rotation</p:attrName>
                                        </p:attrNameLst>
                                      </p:cBhvr>
                                      <p:tavLst>
                                        <p:tav tm="0">
                                          <p:val>
                                            <p:fltVal val="90"/>
                                          </p:val>
                                        </p:tav>
                                        <p:tav tm="100000">
                                          <p:val>
                                            <p:fltVal val="0"/>
                                          </p:val>
                                        </p:tav>
                                      </p:tavLst>
                                    </p:anim>
                                    <p:animEffect transition="in" filter="fade">
                                      <p:cBhvr>
                                        <p:cTn id="26" dur="1000"/>
                                        <p:tgtEl>
                                          <p:spTgt spid="6">
                                            <p:graphicEl>
                                              <a:dgm id="{AA321C4F-7FBF-45C2-9951-699E665603E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graphicEl>
                                              <a:dgm id="{3A717292-9099-43A1-8417-3E8FE05D8ED8}"/>
                                            </p:graphicEl>
                                          </p:spTgt>
                                        </p:tgtEl>
                                        <p:attrNameLst>
                                          <p:attrName>style.visibility</p:attrName>
                                        </p:attrNameLst>
                                      </p:cBhvr>
                                      <p:to>
                                        <p:strVal val="visible"/>
                                      </p:to>
                                    </p:set>
                                    <p:anim calcmode="lin" valueType="num">
                                      <p:cBhvr>
                                        <p:cTn id="31" dur="1000" fill="hold"/>
                                        <p:tgtEl>
                                          <p:spTgt spid="6">
                                            <p:graphicEl>
                                              <a:dgm id="{3A717292-9099-43A1-8417-3E8FE05D8ED8}"/>
                                            </p:graphicEl>
                                          </p:spTgt>
                                        </p:tgtEl>
                                        <p:attrNameLst>
                                          <p:attrName>ppt_w</p:attrName>
                                        </p:attrNameLst>
                                      </p:cBhvr>
                                      <p:tavLst>
                                        <p:tav tm="0">
                                          <p:val>
                                            <p:fltVal val="0"/>
                                          </p:val>
                                        </p:tav>
                                        <p:tav tm="100000">
                                          <p:val>
                                            <p:strVal val="#ppt_w"/>
                                          </p:val>
                                        </p:tav>
                                      </p:tavLst>
                                    </p:anim>
                                    <p:anim calcmode="lin" valueType="num">
                                      <p:cBhvr>
                                        <p:cTn id="32" dur="1000" fill="hold"/>
                                        <p:tgtEl>
                                          <p:spTgt spid="6">
                                            <p:graphicEl>
                                              <a:dgm id="{3A717292-9099-43A1-8417-3E8FE05D8ED8}"/>
                                            </p:graphicEl>
                                          </p:spTgt>
                                        </p:tgtEl>
                                        <p:attrNameLst>
                                          <p:attrName>ppt_h</p:attrName>
                                        </p:attrNameLst>
                                      </p:cBhvr>
                                      <p:tavLst>
                                        <p:tav tm="0">
                                          <p:val>
                                            <p:fltVal val="0"/>
                                          </p:val>
                                        </p:tav>
                                        <p:tav tm="100000">
                                          <p:val>
                                            <p:strVal val="#ppt_h"/>
                                          </p:val>
                                        </p:tav>
                                      </p:tavLst>
                                    </p:anim>
                                    <p:anim calcmode="lin" valueType="num">
                                      <p:cBhvr>
                                        <p:cTn id="33" dur="1000" fill="hold"/>
                                        <p:tgtEl>
                                          <p:spTgt spid="6">
                                            <p:graphicEl>
                                              <a:dgm id="{3A717292-9099-43A1-8417-3E8FE05D8ED8}"/>
                                            </p:graphicEl>
                                          </p:spTgt>
                                        </p:tgtEl>
                                        <p:attrNameLst>
                                          <p:attrName>style.rotation</p:attrName>
                                        </p:attrNameLst>
                                      </p:cBhvr>
                                      <p:tavLst>
                                        <p:tav tm="0">
                                          <p:val>
                                            <p:fltVal val="90"/>
                                          </p:val>
                                        </p:tav>
                                        <p:tav tm="100000">
                                          <p:val>
                                            <p:fltVal val="0"/>
                                          </p:val>
                                        </p:tav>
                                      </p:tavLst>
                                    </p:anim>
                                    <p:animEffect transition="in" filter="fade">
                                      <p:cBhvr>
                                        <p:cTn id="34" dur="1000"/>
                                        <p:tgtEl>
                                          <p:spTgt spid="6">
                                            <p:graphicEl>
                                              <a:dgm id="{3A717292-9099-43A1-8417-3E8FE05D8ED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graphicEl>
                                              <a:dgm id="{01C56F1E-6C33-4B61-99A7-549243AF2B58}"/>
                                            </p:graphicEl>
                                          </p:spTgt>
                                        </p:tgtEl>
                                        <p:attrNameLst>
                                          <p:attrName>style.visibility</p:attrName>
                                        </p:attrNameLst>
                                      </p:cBhvr>
                                      <p:to>
                                        <p:strVal val="visible"/>
                                      </p:to>
                                    </p:set>
                                    <p:anim calcmode="lin" valueType="num">
                                      <p:cBhvr>
                                        <p:cTn id="39" dur="1000" fill="hold"/>
                                        <p:tgtEl>
                                          <p:spTgt spid="6">
                                            <p:graphicEl>
                                              <a:dgm id="{01C56F1E-6C33-4B61-99A7-549243AF2B58}"/>
                                            </p:graphicEl>
                                          </p:spTgt>
                                        </p:tgtEl>
                                        <p:attrNameLst>
                                          <p:attrName>ppt_w</p:attrName>
                                        </p:attrNameLst>
                                      </p:cBhvr>
                                      <p:tavLst>
                                        <p:tav tm="0">
                                          <p:val>
                                            <p:fltVal val="0"/>
                                          </p:val>
                                        </p:tav>
                                        <p:tav tm="100000">
                                          <p:val>
                                            <p:strVal val="#ppt_w"/>
                                          </p:val>
                                        </p:tav>
                                      </p:tavLst>
                                    </p:anim>
                                    <p:anim calcmode="lin" valueType="num">
                                      <p:cBhvr>
                                        <p:cTn id="40" dur="1000" fill="hold"/>
                                        <p:tgtEl>
                                          <p:spTgt spid="6">
                                            <p:graphicEl>
                                              <a:dgm id="{01C56F1E-6C33-4B61-99A7-549243AF2B58}"/>
                                            </p:graphicEl>
                                          </p:spTgt>
                                        </p:tgtEl>
                                        <p:attrNameLst>
                                          <p:attrName>ppt_h</p:attrName>
                                        </p:attrNameLst>
                                      </p:cBhvr>
                                      <p:tavLst>
                                        <p:tav tm="0">
                                          <p:val>
                                            <p:fltVal val="0"/>
                                          </p:val>
                                        </p:tav>
                                        <p:tav tm="100000">
                                          <p:val>
                                            <p:strVal val="#ppt_h"/>
                                          </p:val>
                                        </p:tav>
                                      </p:tavLst>
                                    </p:anim>
                                    <p:anim calcmode="lin" valueType="num">
                                      <p:cBhvr>
                                        <p:cTn id="41" dur="1000" fill="hold"/>
                                        <p:tgtEl>
                                          <p:spTgt spid="6">
                                            <p:graphicEl>
                                              <a:dgm id="{01C56F1E-6C33-4B61-99A7-549243AF2B58}"/>
                                            </p:graphicEl>
                                          </p:spTgt>
                                        </p:tgtEl>
                                        <p:attrNameLst>
                                          <p:attrName>style.rotation</p:attrName>
                                        </p:attrNameLst>
                                      </p:cBhvr>
                                      <p:tavLst>
                                        <p:tav tm="0">
                                          <p:val>
                                            <p:fltVal val="90"/>
                                          </p:val>
                                        </p:tav>
                                        <p:tav tm="100000">
                                          <p:val>
                                            <p:fltVal val="0"/>
                                          </p:val>
                                        </p:tav>
                                      </p:tavLst>
                                    </p:anim>
                                    <p:animEffect transition="in" filter="fade">
                                      <p:cBhvr>
                                        <p:cTn id="42" dur="1000"/>
                                        <p:tgtEl>
                                          <p:spTgt spid="6">
                                            <p:graphicEl>
                                              <a:dgm id="{01C56F1E-6C33-4B61-99A7-549243AF2B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389120"/>
          </a:xfrm>
        </p:spPr>
        <p:txBody>
          <a:bodyPr>
            <a:normAutofit/>
          </a:bodyPr>
          <a:lstStyle/>
          <a:p>
            <a:pPr algn="just">
              <a:lnSpc>
                <a:spcPct val="150000"/>
              </a:lnSpc>
            </a:pPr>
            <a:r>
              <a:rPr lang="en-US" sz="3200" b="1" dirty="0">
                <a:latin typeface="Arial" charset="0"/>
              </a:rPr>
              <a:t>Social world mediates children's cognitive development. Cognitive development occurs as child's thinking is molded by society in the form of parents, teachers, and peers. </a:t>
            </a:r>
            <a:endParaRPr lang="en-US" sz="3200" b="1" dirty="0"/>
          </a:p>
        </p:txBody>
      </p:sp>
    </p:spTree>
    <p:extLst>
      <p:ext uri="{BB962C8B-B14F-4D97-AF65-F5344CB8AC3E}">
        <p14:creationId xmlns:p14="http://schemas.microsoft.com/office/powerpoint/2010/main" xmlns="" val="81455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Use props to illustrate each of the four skills to be practiced: summarizing, clarifying, questioning, and predicting.</a:t>
            </a:r>
          </a:p>
          <a:p>
            <a:pPr marL="0" indent="0">
              <a:buNone/>
            </a:pPr>
            <a:endParaRPr lang="en-US" sz="2800" b="1" dirty="0" smtClean="0"/>
          </a:p>
          <a:p>
            <a:endParaRPr lang="en-US" sz="2800" b="1" dirty="0"/>
          </a:p>
        </p:txBody>
      </p:sp>
      <p:sp>
        <p:nvSpPr>
          <p:cNvPr id="3" name="Title 2"/>
          <p:cNvSpPr>
            <a:spLocks noGrp="1"/>
          </p:cNvSpPr>
          <p:nvPr>
            <p:ph type="title"/>
          </p:nvPr>
        </p:nvSpPr>
        <p:spPr/>
        <p:txBody>
          <a:bodyPr/>
          <a:lstStyle/>
          <a:p>
            <a:r>
              <a:rPr lang="en-US" dirty="0" smtClean="0">
                <a:latin typeface="Bernard MT Condensed" pitchFamily="18" charset="0"/>
              </a:rPr>
              <a:t>Reciprocal Strategies</a:t>
            </a:r>
            <a:endParaRPr lang="en-US" dirty="0">
              <a:latin typeface="Bernard MT Condensed" pitchFamily="18" charset="0"/>
            </a:endParaRPr>
          </a:p>
        </p:txBody>
      </p:sp>
    </p:spTree>
    <p:extLst>
      <p:ext uri="{BB962C8B-B14F-4D97-AF65-F5344CB8AC3E}">
        <p14:creationId xmlns:p14="http://schemas.microsoft.com/office/powerpoint/2010/main" xmlns="" val="3097050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8229600" cy="1143000"/>
          </a:xfrm>
        </p:spPr>
        <p:txBody>
          <a:bodyPr/>
          <a:lstStyle/>
          <a:p>
            <a:r>
              <a:rPr lang="en-US" dirty="0" smtClean="0">
                <a:latin typeface="Bernard MT Condensed" pitchFamily="18" charset="0"/>
              </a:rPr>
              <a:t>Lesson Content</a:t>
            </a:r>
            <a:endParaRPr lang="en-US" dirty="0">
              <a:latin typeface="Bernard MT Condensed" pitchFamily="18" charset="0"/>
            </a:endParaRPr>
          </a:p>
        </p:txBody>
      </p:sp>
      <p:sp>
        <p:nvSpPr>
          <p:cNvPr id="4" name="Content Placeholder 3"/>
          <p:cNvSpPr>
            <a:spLocks noGrp="1"/>
          </p:cNvSpPr>
          <p:nvPr>
            <p:ph sz="quarter" idx="4294967295"/>
          </p:nvPr>
        </p:nvSpPr>
        <p:spPr>
          <a:xfrm>
            <a:off x="381000" y="1981200"/>
            <a:ext cx="4876800" cy="4572000"/>
          </a:xfrm>
          <a:prstGeom prst="rect">
            <a:avLst/>
          </a:prstGeom>
        </p:spPr>
        <p:txBody>
          <a:bodyPr>
            <a:normAutofit/>
          </a:bodyPr>
          <a:lstStyle/>
          <a:p>
            <a:r>
              <a:rPr lang="en-US" b="1" dirty="0" smtClean="0"/>
              <a:t>Create lessons that engage student interest and give them a basis for language when socially interacting.</a:t>
            </a:r>
          </a:p>
          <a:p>
            <a:pPr marL="0" indent="0">
              <a:buNone/>
            </a:pPr>
            <a:endParaRPr lang="en-US" b="1" dirty="0" smtClean="0"/>
          </a:p>
          <a:p>
            <a:r>
              <a:rPr lang="en-US" b="1" dirty="0" smtClean="0"/>
              <a:t>Use technology and hands on activities to further engage them in learning.</a:t>
            </a:r>
            <a:endParaRPr lang="en-US" b="1" dirty="0"/>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xmlns="" val="0"/>
              </a:ext>
            </a:extLst>
          </a:blip>
          <a:stretch>
            <a:fillRect/>
          </a:stretch>
        </p:blipFill>
        <p:spPr>
          <a:xfrm>
            <a:off x="5486400" y="2514600"/>
            <a:ext cx="3333750" cy="3429000"/>
          </a:xfrm>
          <a:prstGeom prst="rect">
            <a:avLst/>
          </a:prstGeom>
        </p:spPr>
      </p:pic>
    </p:spTree>
    <p:extLst>
      <p:ext uri="{BB962C8B-B14F-4D97-AF65-F5344CB8AC3E}">
        <p14:creationId xmlns:p14="http://schemas.microsoft.com/office/powerpoint/2010/main" xmlns="" val="2599107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04800" y="1143000"/>
            <a:ext cx="8534400" cy="5562600"/>
          </a:xfrm>
        </p:spPr>
        <p:txBody>
          <a:bodyPr>
            <a:noAutofit/>
          </a:bodyPr>
          <a:lstStyle/>
          <a:p>
            <a:r>
              <a:rPr lang="en-US" sz="3600" b="1" dirty="0">
                <a:solidFill>
                  <a:srgbClr val="002060"/>
                </a:solidFill>
              </a:rPr>
              <a:t>Emphasized social learning </a:t>
            </a:r>
          </a:p>
          <a:p>
            <a:pPr lvl="1"/>
            <a:r>
              <a:rPr lang="en-US" sz="3600" b="1" dirty="0">
                <a:solidFill>
                  <a:srgbClr val="002060"/>
                </a:solidFill>
              </a:rPr>
              <a:t>We can often complete harder tasks with someone else than we could alone.</a:t>
            </a:r>
          </a:p>
          <a:p>
            <a:pPr lvl="2"/>
            <a:r>
              <a:rPr lang="en-US" sz="3600" b="1" dirty="0">
                <a:solidFill>
                  <a:srgbClr val="002060"/>
                </a:solidFill>
              </a:rPr>
              <a:t>Collaborative learning, group presentations, group </a:t>
            </a:r>
            <a:r>
              <a:rPr lang="en-US" sz="3600" b="1" dirty="0" smtClean="0">
                <a:solidFill>
                  <a:srgbClr val="002060"/>
                </a:solidFill>
              </a:rPr>
              <a:t>work</a:t>
            </a:r>
            <a:endParaRPr lang="en-US" sz="3600" b="1" dirty="0">
              <a:solidFill>
                <a:srgbClr val="002060"/>
              </a:solidFill>
            </a:endParaRPr>
          </a:p>
        </p:txBody>
      </p:sp>
    </p:spTree>
    <p:extLst>
      <p:ext uri="{BB962C8B-B14F-4D97-AF65-F5344CB8AC3E}">
        <p14:creationId xmlns:p14="http://schemas.microsoft.com/office/powerpoint/2010/main" xmlns="" val="188277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389120"/>
          </a:xfrm>
        </p:spPr>
        <p:txBody>
          <a:bodyPr>
            <a:normAutofit/>
          </a:bodyPr>
          <a:lstStyle/>
          <a:p>
            <a:r>
              <a:rPr lang="en-US" sz="3200" b="1" dirty="0">
                <a:solidFill>
                  <a:srgbClr val="002060"/>
                </a:solidFill>
              </a:rPr>
              <a:t>Zone of Proximal Development</a:t>
            </a:r>
          </a:p>
          <a:p>
            <a:pPr lvl="1"/>
            <a:r>
              <a:rPr lang="en-US" sz="3200" b="1" dirty="0">
                <a:solidFill>
                  <a:srgbClr val="002060"/>
                </a:solidFill>
              </a:rPr>
              <a:t>The teacher considers how much scaffolding to give a student to help them learn. </a:t>
            </a:r>
          </a:p>
          <a:p>
            <a:pPr marL="0" indent="0">
              <a:buNone/>
            </a:pPr>
            <a:endParaRPr lang="en-US" sz="3200" b="1" dirty="0">
              <a:solidFill>
                <a:srgbClr val="002060"/>
              </a:solidFill>
            </a:endParaRPr>
          </a:p>
          <a:p>
            <a:r>
              <a:rPr lang="en-US" sz="3200" b="1" dirty="0" smtClean="0">
                <a:solidFill>
                  <a:srgbClr val="002060"/>
                </a:solidFill>
              </a:rPr>
              <a:t>A </a:t>
            </a:r>
            <a:r>
              <a:rPr lang="en-US" sz="3200" b="1" dirty="0">
                <a:solidFill>
                  <a:srgbClr val="002060"/>
                </a:solidFill>
              </a:rPr>
              <a:t>push for “authentic learning”.</a:t>
            </a:r>
          </a:p>
          <a:p>
            <a:pPr lvl="1"/>
            <a:r>
              <a:rPr lang="en-US" sz="3200" b="1" dirty="0">
                <a:solidFill>
                  <a:srgbClr val="002060"/>
                </a:solidFill>
              </a:rPr>
              <a:t>Learning is tied to the context it is </a:t>
            </a:r>
            <a:r>
              <a:rPr lang="en-US" sz="3200" b="1" dirty="0" smtClean="0">
                <a:solidFill>
                  <a:srgbClr val="002060"/>
                </a:solidFill>
              </a:rPr>
              <a:t>in.</a:t>
            </a:r>
          </a:p>
          <a:p>
            <a:pPr marL="393192" lvl="1" indent="0">
              <a:buNone/>
            </a:pPr>
            <a:endParaRPr lang="en-US" sz="3200" b="1" dirty="0">
              <a:solidFill>
                <a:srgbClr val="002060"/>
              </a:solidFill>
            </a:endParaRPr>
          </a:p>
        </p:txBody>
      </p:sp>
    </p:spTree>
    <p:extLst>
      <p:ext uri="{BB962C8B-B14F-4D97-AF65-F5344CB8AC3E}">
        <p14:creationId xmlns:p14="http://schemas.microsoft.com/office/powerpoint/2010/main" xmlns="" val="2223173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9200" y="228600"/>
            <a:ext cx="4648200" cy="609600"/>
          </a:xfrm>
        </p:spPr>
        <p:txBody>
          <a:bodyPr>
            <a:normAutofit/>
          </a:bodyPr>
          <a:lstStyle/>
          <a:p>
            <a:r>
              <a:rPr lang="en-US" sz="3200" b="1" dirty="0">
                <a:solidFill>
                  <a:schemeClr val="accent2"/>
                </a:solidFill>
                <a:effectLst>
                  <a:outerShdw blurRad="38100" dist="38100" dir="2700000" algn="tl">
                    <a:srgbClr val="C0C0C0"/>
                  </a:outerShdw>
                </a:effectLst>
                <a:latin typeface="Arial" charset="0"/>
              </a:rPr>
              <a:t>Motivation &amp; </a:t>
            </a:r>
            <a:r>
              <a:rPr lang="en-US" sz="3200" b="1" dirty="0" err="1">
                <a:solidFill>
                  <a:schemeClr val="accent2"/>
                </a:solidFill>
                <a:effectLst>
                  <a:outerShdw blurRad="38100" dist="38100" dir="2700000" algn="tl">
                    <a:srgbClr val="C0C0C0"/>
                  </a:outerShdw>
                </a:effectLst>
                <a:latin typeface="Arial" charset="0"/>
              </a:rPr>
              <a:t>Vygotsky</a:t>
            </a:r>
            <a:endParaRPr lang="en-US" sz="3200" b="1" dirty="0">
              <a:solidFill>
                <a:schemeClr val="accent2"/>
              </a:solidFill>
              <a:effectLst>
                <a:outerShdw blurRad="38100" dist="38100" dir="2700000" algn="tl">
                  <a:srgbClr val="C0C0C0"/>
                </a:outerShdw>
              </a:effectLst>
              <a:latin typeface="Arial" charset="0"/>
            </a:endParaRPr>
          </a:p>
        </p:txBody>
      </p:sp>
      <p:sp>
        <p:nvSpPr>
          <p:cNvPr id="19459" name="Rectangle 3"/>
          <p:cNvSpPr>
            <a:spLocks noGrp="1" noChangeArrowheads="1"/>
          </p:cNvSpPr>
          <p:nvPr>
            <p:ph type="body" idx="1"/>
          </p:nvPr>
        </p:nvSpPr>
        <p:spPr>
          <a:xfrm>
            <a:off x="533400" y="914400"/>
            <a:ext cx="7772400" cy="5105400"/>
          </a:xfrm>
        </p:spPr>
        <p:txBody>
          <a:bodyPr>
            <a:noAutofit/>
          </a:bodyPr>
          <a:lstStyle/>
          <a:p>
            <a:r>
              <a:rPr lang="en-US" sz="3200" b="1" dirty="0">
                <a:solidFill>
                  <a:srgbClr val="002060"/>
                </a:solidFill>
              </a:rPr>
              <a:t>This view emphasizes how people’s identities are formed by their participation in a group</a:t>
            </a:r>
          </a:p>
          <a:p>
            <a:pPr lvl="1"/>
            <a:r>
              <a:rPr lang="en-US" sz="3200" b="1" dirty="0">
                <a:solidFill>
                  <a:srgbClr val="002060"/>
                </a:solidFill>
              </a:rPr>
              <a:t>Students can be motivated to learn by participating in communities where learning is valued</a:t>
            </a:r>
          </a:p>
          <a:p>
            <a:pPr lvl="1"/>
            <a:r>
              <a:rPr lang="en-US" sz="3200" b="1" dirty="0">
                <a:solidFill>
                  <a:srgbClr val="002060"/>
                </a:solidFill>
              </a:rPr>
              <a:t>Ex: Children want to learn to read &amp; write to become members of the “literary club”, to be able to participate and interact with the written world</a:t>
            </a:r>
          </a:p>
        </p:txBody>
      </p:sp>
    </p:spTree>
    <p:extLst>
      <p:ext uri="{BB962C8B-B14F-4D97-AF65-F5344CB8AC3E}">
        <p14:creationId xmlns:p14="http://schemas.microsoft.com/office/powerpoint/2010/main" xmlns="" val="2271321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457200"/>
            <a:ext cx="7772400" cy="1143000"/>
          </a:xfrm>
        </p:spPr>
        <p:txBody>
          <a:bodyPr>
            <a:normAutofit/>
          </a:bodyPr>
          <a:lstStyle/>
          <a:p>
            <a:r>
              <a:rPr lang="en-US" sz="4000" b="1" dirty="0" err="1">
                <a:solidFill>
                  <a:srgbClr val="7030A0"/>
                </a:solidFill>
                <a:latin typeface="Arial" charset="0"/>
              </a:rPr>
              <a:t>Vygotsky’s</a:t>
            </a:r>
            <a:r>
              <a:rPr lang="en-US" sz="4000" b="1" dirty="0">
                <a:solidFill>
                  <a:srgbClr val="7030A0"/>
                </a:solidFill>
                <a:latin typeface="Arial" charset="0"/>
              </a:rPr>
              <a:t> Words…</a:t>
            </a:r>
          </a:p>
        </p:txBody>
      </p:sp>
      <p:sp>
        <p:nvSpPr>
          <p:cNvPr id="22531" name="Rectangle 3"/>
          <p:cNvSpPr>
            <a:spLocks noGrp="1" noChangeArrowheads="1"/>
          </p:cNvSpPr>
          <p:nvPr>
            <p:ph type="body" idx="1"/>
          </p:nvPr>
        </p:nvSpPr>
        <p:spPr/>
        <p:txBody>
          <a:bodyPr/>
          <a:lstStyle/>
          <a:p>
            <a:r>
              <a:rPr lang="en-US" dirty="0">
                <a:solidFill>
                  <a:schemeClr val="accent2"/>
                </a:solidFill>
              </a:rPr>
              <a:t>“</a:t>
            </a:r>
            <a:r>
              <a:rPr lang="en-US" sz="2800" b="1" dirty="0">
                <a:solidFill>
                  <a:srgbClr val="C00000"/>
                </a:solidFill>
              </a:rPr>
              <a:t>It is through others that we become ourselves”</a:t>
            </a:r>
          </a:p>
          <a:p>
            <a:pPr lvl="1"/>
            <a:r>
              <a:rPr lang="en-US" sz="2800" b="1" dirty="0">
                <a:solidFill>
                  <a:srgbClr val="C00000"/>
                </a:solidFill>
              </a:rPr>
              <a:t>All learning is social</a:t>
            </a:r>
          </a:p>
          <a:p>
            <a:pPr lvl="1"/>
            <a:endParaRPr lang="en-US" sz="2800" b="1" dirty="0">
              <a:solidFill>
                <a:srgbClr val="C00000"/>
              </a:solidFill>
            </a:endParaRPr>
          </a:p>
          <a:p>
            <a:r>
              <a:rPr lang="en-US" sz="2800" b="1" dirty="0">
                <a:solidFill>
                  <a:srgbClr val="C00000"/>
                </a:solidFill>
              </a:rPr>
              <a:t>“What a child can do in co-operation today he can do alone tomorrow”</a:t>
            </a:r>
          </a:p>
          <a:p>
            <a:pPr lvl="1"/>
            <a:r>
              <a:rPr lang="en-US" sz="2800" b="1" dirty="0">
                <a:solidFill>
                  <a:srgbClr val="C00000"/>
                </a:solidFill>
              </a:rPr>
              <a:t>Guided participation, ZPD, scaffolding</a:t>
            </a:r>
          </a:p>
        </p:txBody>
      </p:sp>
    </p:spTree>
    <p:extLst>
      <p:ext uri="{BB962C8B-B14F-4D97-AF65-F5344CB8AC3E}">
        <p14:creationId xmlns:p14="http://schemas.microsoft.com/office/powerpoint/2010/main" xmlns="" val="3366638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533400"/>
            <a:ext cx="7772400" cy="762000"/>
          </a:xfrm>
        </p:spPr>
        <p:txBody>
          <a:bodyPr>
            <a:normAutofit fontScale="90000"/>
          </a:bodyPr>
          <a:lstStyle/>
          <a:p>
            <a:pPr algn="ctr"/>
            <a:r>
              <a:rPr lang="en-US" b="1"/>
              <a:t>Vygotsky in a Nutshell</a:t>
            </a:r>
            <a:endParaRPr lang="en-US"/>
          </a:p>
        </p:txBody>
      </p:sp>
      <p:sp>
        <p:nvSpPr>
          <p:cNvPr id="32771" name="Rectangle 3"/>
          <p:cNvSpPr>
            <a:spLocks noGrp="1" noChangeArrowheads="1"/>
          </p:cNvSpPr>
          <p:nvPr>
            <p:ph type="body" idx="1"/>
          </p:nvPr>
        </p:nvSpPr>
        <p:spPr>
          <a:xfrm>
            <a:off x="533400" y="1371600"/>
            <a:ext cx="8382000" cy="5029200"/>
          </a:xfrm>
        </p:spPr>
        <p:txBody>
          <a:bodyPr>
            <a:normAutofit/>
          </a:bodyPr>
          <a:lstStyle/>
          <a:p>
            <a:pPr>
              <a:lnSpc>
                <a:spcPct val="90000"/>
              </a:lnSpc>
              <a:buFont typeface="Wingdings" pitchFamily="16" charset="2"/>
              <a:buNone/>
            </a:pPr>
            <a:endParaRPr lang="en-US" sz="2400" dirty="0">
              <a:solidFill>
                <a:schemeClr val="accent2"/>
              </a:solidFill>
              <a:latin typeface="Helvetica" pitchFamily="1" charset="0"/>
            </a:endParaRPr>
          </a:p>
          <a:p>
            <a:pPr algn="just">
              <a:lnSpc>
                <a:spcPct val="90000"/>
              </a:lnSpc>
            </a:pPr>
            <a:r>
              <a:rPr lang="en-US" sz="2400" b="1" dirty="0">
                <a:solidFill>
                  <a:schemeClr val="accent2"/>
                </a:solidFill>
                <a:latin typeface="Helvetica" pitchFamily="1" charset="0"/>
              </a:rPr>
              <a:t>The mental tools of our culture are what make us smart.  We acquire these mental tools best through meaningful participation in authentic, social activities.  The ZPD describes how we learn from others as we participate in social activity. </a:t>
            </a:r>
          </a:p>
          <a:p>
            <a:pPr>
              <a:lnSpc>
                <a:spcPct val="90000"/>
              </a:lnSpc>
            </a:pPr>
            <a:endParaRPr lang="en-US" sz="2400" b="1" dirty="0">
              <a:solidFill>
                <a:schemeClr val="accent2"/>
              </a:solidFill>
              <a:latin typeface="Helvetica" pitchFamily="1" charset="0"/>
            </a:endParaRPr>
          </a:p>
          <a:p>
            <a:pPr>
              <a:lnSpc>
                <a:spcPct val="90000"/>
              </a:lnSpc>
            </a:pPr>
            <a:r>
              <a:rPr lang="en-US" sz="2400" b="1" dirty="0">
                <a:solidFill>
                  <a:schemeClr val="accent2"/>
                </a:solidFill>
                <a:latin typeface="Helvetica" pitchFamily="1" charset="0"/>
              </a:rPr>
              <a:t>Overall, learning is a process of </a:t>
            </a:r>
            <a:r>
              <a:rPr lang="en-US" sz="2400" b="1" dirty="0">
                <a:solidFill>
                  <a:srgbClr val="5918BB"/>
                </a:solidFill>
                <a:latin typeface="Helvetica" pitchFamily="1" charset="0"/>
              </a:rPr>
              <a:t>enculturation</a:t>
            </a:r>
            <a:r>
              <a:rPr lang="en-US" sz="2400" b="1" dirty="0">
                <a:solidFill>
                  <a:schemeClr val="accent2"/>
                </a:solidFill>
                <a:latin typeface="Helvetica" pitchFamily="1" charset="0"/>
              </a:rPr>
              <a:t>.</a:t>
            </a:r>
          </a:p>
          <a:p>
            <a:pPr>
              <a:lnSpc>
                <a:spcPct val="90000"/>
              </a:lnSpc>
            </a:pPr>
            <a:endParaRPr lang="en-US" sz="2400" b="1" dirty="0">
              <a:solidFill>
                <a:schemeClr val="accent2"/>
              </a:solidFill>
              <a:latin typeface="Helvetica" pitchFamily="1" charset="0"/>
            </a:endParaRPr>
          </a:p>
          <a:p>
            <a:pPr>
              <a:lnSpc>
                <a:spcPct val="90000"/>
              </a:lnSpc>
              <a:buFont typeface="Wingdings" pitchFamily="16" charset="2"/>
              <a:buNone/>
            </a:pPr>
            <a:r>
              <a:rPr lang="en-US" sz="2800" b="1" dirty="0">
                <a:solidFill>
                  <a:schemeClr val="tx2"/>
                </a:solidFill>
                <a:latin typeface="Helvetica" pitchFamily="1" charset="0"/>
              </a:rPr>
              <a:t>	“Human learning presupposes a specific social nature and a process by which children grow into the intellectual life of those around them” (</a:t>
            </a:r>
            <a:r>
              <a:rPr lang="en-US" sz="2800" b="1" dirty="0" err="1">
                <a:solidFill>
                  <a:schemeClr val="tx2"/>
                </a:solidFill>
                <a:latin typeface="Helvetica" pitchFamily="1" charset="0"/>
              </a:rPr>
              <a:t>Vygotsky</a:t>
            </a:r>
            <a:r>
              <a:rPr lang="en-US" sz="2800" b="1" dirty="0">
                <a:solidFill>
                  <a:schemeClr val="tx2"/>
                </a:solidFill>
                <a:latin typeface="Helvetica" pitchFamily="1" charset="0"/>
              </a:rPr>
              <a:t>, </a:t>
            </a:r>
            <a:r>
              <a:rPr lang="en-US" sz="2800" b="1" u="sng" dirty="0">
                <a:solidFill>
                  <a:schemeClr val="tx2"/>
                </a:solidFill>
                <a:latin typeface="Helvetica" pitchFamily="1" charset="0"/>
              </a:rPr>
              <a:t>Mind in Society</a:t>
            </a:r>
            <a:r>
              <a:rPr lang="en-US" sz="2800" b="1" dirty="0">
                <a:solidFill>
                  <a:schemeClr val="tx2"/>
                </a:solidFill>
                <a:latin typeface="Helvetica" pitchFamily="1" charset="0"/>
              </a:rPr>
              <a:t>, p. 88)</a:t>
            </a:r>
          </a:p>
        </p:txBody>
      </p:sp>
    </p:spTree>
    <p:extLst>
      <p:ext uri="{BB962C8B-B14F-4D97-AF65-F5344CB8AC3E}">
        <p14:creationId xmlns:p14="http://schemas.microsoft.com/office/powerpoint/2010/main" xmlns="" val="3033450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anim calcmode="lin" valueType="num">
                                      <p:cBhvr additive="base">
                                        <p:cTn id="13"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anim calcmode="lin" valueType="num">
                                      <p:cBhvr additive="base">
                                        <p:cTn id="19"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190883826"/>
              </p:ext>
            </p:extLst>
          </p:nvPr>
        </p:nvGraphicFramePr>
        <p:xfrm>
          <a:off x="457200" y="2133600"/>
          <a:ext cx="740886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r>
              <a:rPr lang="en-US" dirty="0" smtClean="0">
                <a:latin typeface="Bernard MT Condensed" pitchFamily="18" charset="0"/>
              </a:rPr>
              <a:t>Discussion Question</a:t>
            </a:r>
            <a:endParaRPr lang="en-US" dirty="0">
              <a:latin typeface="Bernard MT Condensed" pitchFamily="18" charset="0"/>
            </a:endParaRPr>
          </a:p>
        </p:txBody>
      </p:sp>
    </p:spTree>
    <p:extLst>
      <p:ext uri="{BB962C8B-B14F-4D97-AF65-F5344CB8AC3E}">
        <p14:creationId xmlns:p14="http://schemas.microsoft.com/office/powerpoint/2010/main" xmlns="" val="1187173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graphicEl>
                                              <a:dgm id="{D3F56627-86F3-4832-928E-A8F3C0DE1B01}"/>
                                            </p:graphic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7">
                                            <p:graphicEl>
                                              <a:dgm id="{7669FC17-FE4F-4E5B-9A14-24B093A867D0}"/>
                                            </p:graphicEl>
                                          </p:spTgt>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7">
                                            <p:graphicEl>
                                              <a:dgm id="{0E2646B8-82A5-49D3-BE94-1FC69CA46438}"/>
                                            </p:graphic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7">
                                            <p:graphicEl>
                                              <a:dgm id="{802F71E9-B34F-49DD-AC7C-2245B17E9F1C}"/>
                                            </p:graphicEl>
                                          </p:spTgt>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7">
                                            <p:graphicEl>
                                              <a:dgm id="{C5188BBC-A414-42BB-8CE1-EE908E2531B5}"/>
                                            </p:graphicEl>
                                          </p:spTgt>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7">
                                            <p:graphicEl>
                                              <a:dgm id="{3D379C69-CFFA-441D-8B01-8B54B968AD55}"/>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rev="1"/>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055099384"/>
              </p:ext>
            </p:extLst>
          </p:nvPr>
        </p:nvGraphicFramePr>
        <p:xfrm>
          <a:off x="228600" y="17526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27709"/>
            <a:ext cx="8229600" cy="1143000"/>
          </a:xfrm>
        </p:spPr>
        <p:txBody>
          <a:bodyPr>
            <a:normAutofit/>
          </a:bodyPr>
          <a:lstStyle/>
          <a:p>
            <a:r>
              <a:rPr lang="en-US" sz="4000" dirty="0" smtClean="0">
                <a:latin typeface="Bernard MT Condensed" pitchFamily="18" charset="0"/>
              </a:rPr>
              <a:t>Overview of Social Development Theory</a:t>
            </a:r>
            <a:endParaRPr lang="en-US" sz="4000" dirty="0">
              <a:latin typeface="Bernard MT Condensed" pitchFamily="18" charset="0"/>
            </a:endParaRPr>
          </a:p>
        </p:txBody>
      </p:sp>
    </p:spTree>
    <p:extLst>
      <p:ext uri="{BB962C8B-B14F-4D97-AF65-F5344CB8AC3E}">
        <p14:creationId xmlns:p14="http://schemas.microsoft.com/office/powerpoint/2010/main" xmlns="" val="8108735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normAutofit fontScale="90000"/>
          </a:bodyPr>
          <a:lstStyle/>
          <a:p>
            <a:r>
              <a:rPr lang="en-US" dirty="0" smtClean="0">
                <a:latin typeface="Arial Black" pitchFamily="34" charset="0"/>
              </a:rPr>
              <a:t>Basic principles of Social Constructivism</a:t>
            </a:r>
            <a:endParaRPr lang="en-US" dirty="0">
              <a:latin typeface="Arial Black" pitchFamily="34" charset="0"/>
            </a:endParaRPr>
          </a:p>
        </p:txBody>
      </p:sp>
      <p:sp>
        <p:nvSpPr>
          <p:cNvPr id="3" name="Subtitle 2"/>
          <p:cNvSpPr>
            <a:spLocks noGrp="1"/>
          </p:cNvSpPr>
          <p:nvPr>
            <p:ph type="subTitle" idx="1"/>
          </p:nvPr>
        </p:nvSpPr>
        <p:spPr>
          <a:xfrm>
            <a:off x="838200" y="1828800"/>
            <a:ext cx="7772400" cy="4419600"/>
          </a:xfrm>
        </p:spPr>
        <p:txBody>
          <a:bodyPr>
            <a:noAutofit/>
          </a:bodyPr>
          <a:lstStyle/>
          <a:p>
            <a:pPr marL="457200" indent="-457200" algn="l">
              <a:buFontTx/>
              <a:buChar char="-"/>
            </a:pPr>
            <a:r>
              <a:rPr lang="en-US" dirty="0" smtClean="0">
                <a:solidFill>
                  <a:schemeClr val="tx1"/>
                </a:solidFill>
                <a:latin typeface="Arial Black" pitchFamily="34" charset="0"/>
              </a:rPr>
              <a:t>Children constructs their knowledge</a:t>
            </a:r>
          </a:p>
          <a:p>
            <a:pPr algn="l"/>
            <a:endParaRPr lang="en-US" dirty="0" smtClean="0">
              <a:solidFill>
                <a:schemeClr val="tx1"/>
              </a:solidFill>
              <a:latin typeface="Arial Black" pitchFamily="34" charset="0"/>
            </a:endParaRPr>
          </a:p>
          <a:p>
            <a:pPr marL="457200" indent="-457200" algn="l">
              <a:buFontTx/>
              <a:buChar char="-"/>
            </a:pPr>
            <a:r>
              <a:rPr lang="en-US" dirty="0" smtClean="0">
                <a:solidFill>
                  <a:schemeClr val="tx1"/>
                </a:solidFill>
                <a:latin typeface="Arial Black" pitchFamily="34" charset="0"/>
              </a:rPr>
              <a:t>Development cannot be separated from its social context</a:t>
            </a:r>
          </a:p>
          <a:p>
            <a:pPr algn="l"/>
            <a:endParaRPr lang="en-US" dirty="0" smtClean="0">
              <a:solidFill>
                <a:schemeClr val="tx1"/>
              </a:solidFill>
              <a:latin typeface="Arial Black" pitchFamily="34" charset="0"/>
            </a:endParaRPr>
          </a:p>
          <a:p>
            <a:pPr marL="457200" indent="-457200" algn="l">
              <a:buFontTx/>
              <a:buChar char="-"/>
            </a:pPr>
            <a:r>
              <a:rPr lang="en-US" dirty="0" smtClean="0">
                <a:solidFill>
                  <a:schemeClr val="tx1"/>
                </a:solidFill>
                <a:latin typeface="Arial Black" pitchFamily="34" charset="0"/>
              </a:rPr>
              <a:t>Learning can lead to development</a:t>
            </a:r>
          </a:p>
          <a:p>
            <a:pPr algn="l"/>
            <a:endParaRPr lang="en-US" dirty="0" smtClean="0">
              <a:solidFill>
                <a:schemeClr val="tx1"/>
              </a:solidFill>
              <a:latin typeface="Arial Black" pitchFamily="34" charset="0"/>
            </a:endParaRPr>
          </a:p>
          <a:p>
            <a:pPr algn="l"/>
            <a:r>
              <a:rPr lang="en-US" dirty="0" smtClean="0">
                <a:solidFill>
                  <a:schemeClr val="tx1"/>
                </a:solidFill>
                <a:latin typeface="Arial Black" pitchFamily="34" charset="0"/>
              </a:rPr>
              <a:t>- Language plays a central role in mental development</a:t>
            </a:r>
            <a:endParaRPr lang="en-US" dirty="0">
              <a:solidFill>
                <a:schemeClr val="tx1"/>
              </a:solidFill>
              <a:latin typeface="Arial Black" pitchFamily="34" charset="0"/>
            </a:endParaRPr>
          </a:p>
        </p:txBody>
      </p:sp>
    </p:spTree>
    <p:extLst>
      <p:ext uri="{BB962C8B-B14F-4D97-AF65-F5344CB8AC3E}">
        <p14:creationId xmlns:p14="http://schemas.microsoft.com/office/powerpoint/2010/main" xmlns="" val="77348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smtClean="0"/>
              <a:t>The Major Components of the Theory</a:t>
            </a:r>
            <a:endParaRPr lang="en-US" sz="3200" b="1" dirty="0"/>
          </a:p>
        </p:txBody>
      </p:sp>
      <p:sp>
        <p:nvSpPr>
          <p:cNvPr id="3" name="Content Placeholder 2"/>
          <p:cNvSpPr>
            <a:spLocks noGrp="1"/>
          </p:cNvSpPr>
          <p:nvPr>
            <p:ph idx="1"/>
          </p:nvPr>
        </p:nvSpPr>
        <p:spPr>
          <a:xfrm>
            <a:off x="381000" y="1295400"/>
            <a:ext cx="8229600" cy="4389120"/>
          </a:xfrm>
        </p:spPr>
        <p:txBody>
          <a:bodyPr>
            <a:noAutofit/>
          </a:bodyPr>
          <a:lstStyle/>
          <a:p>
            <a:r>
              <a:rPr lang="en-US" sz="3200" b="1" dirty="0" smtClean="0"/>
              <a:t>Construction of knowledge occurs only when the </a:t>
            </a:r>
            <a:r>
              <a:rPr lang="en-US" sz="3200" b="1" dirty="0" smtClean="0">
                <a:solidFill>
                  <a:srgbClr val="FF0000"/>
                </a:solidFill>
              </a:rPr>
              <a:t>learner interacts in a social context</a:t>
            </a:r>
          </a:p>
          <a:p>
            <a:r>
              <a:rPr lang="en-US" sz="3200" b="1" dirty="0" smtClean="0"/>
              <a:t>Learning occurs only through </a:t>
            </a:r>
            <a:r>
              <a:rPr lang="en-US" sz="3200" b="1" dirty="0" smtClean="0">
                <a:solidFill>
                  <a:srgbClr val="FF0000"/>
                </a:solidFill>
              </a:rPr>
              <a:t>internalization of a socially negotiated mental function </a:t>
            </a:r>
          </a:p>
          <a:p>
            <a:r>
              <a:rPr lang="en-US" sz="3200" b="1" dirty="0" smtClean="0"/>
              <a:t>Language is a tool for understanding outer world</a:t>
            </a:r>
          </a:p>
          <a:p>
            <a:pPr algn="just"/>
            <a:r>
              <a:rPr lang="en-US" sz="3200" b="1" dirty="0" smtClean="0"/>
              <a:t>Internal learning is limited to ZPD</a:t>
            </a:r>
          </a:p>
          <a:p>
            <a:pPr marL="0" indent="0">
              <a:buNone/>
            </a:pPr>
            <a:endParaRPr lang="en-US" sz="3200" dirty="0"/>
          </a:p>
        </p:txBody>
      </p:sp>
    </p:spTree>
    <p:extLst>
      <p:ext uri="{BB962C8B-B14F-4D97-AF65-F5344CB8AC3E}">
        <p14:creationId xmlns:p14="http://schemas.microsoft.com/office/powerpoint/2010/main" xmlns="" val="53160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8229600" cy="457200"/>
          </a:xfrm>
        </p:spPr>
        <p:txBody>
          <a:bodyPr>
            <a:normAutofit fontScale="90000"/>
          </a:bodyPr>
          <a:lstStyle/>
          <a:p>
            <a:r>
              <a:rPr lang="en-US" sz="4000" dirty="0" smtClean="0">
                <a:latin typeface="Bernard MT Condensed" pitchFamily="18" charset="0"/>
              </a:rPr>
              <a:t>What is the Zone of Proximal Development</a:t>
            </a:r>
            <a:r>
              <a:rPr lang="en-US" dirty="0" smtClean="0">
                <a:latin typeface="Bernard MT Condensed" pitchFamily="18" charset="0"/>
              </a:rPr>
              <a:t>?</a:t>
            </a:r>
            <a:endParaRPr lang="en-US" dirty="0">
              <a:latin typeface="Bernard MT Condensed" pitchFamily="18" charset="0"/>
            </a:endParaRPr>
          </a:p>
        </p:txBody>
      </p:sp>
      <p:sp>
        <p:nvSpPr>
          <p:cNvPr id="6" name="Content Placeholder 5"/>
          <p:cNvSpPr>
            <a:spLocks noGrp="1"/>
          </p:cNvSpPr>
          <p:nvPr>
            <p:ph sz="quarter" idx="4294967295"/>
          </p:nvPr>
        </p:nvSpPr>
        <p:spPr>
          <a:xfrm>
            <a:off x="228600" y="1219200"/>
            <a:ext cx="8458200" cy="4800600"/>
          </a:xfrm>
          <a:prstGeom prst="rect">
            <a:avLst/>
          </a:prstGeom>
        </p:spPr>
        <p:txBody>
          <a:bodyPr>
            <a:noAutofit/>
          </a:bodyPr>
          <a:lstStyle/>
          <a:p>
            <a:pPr algn="just"/>
            <a:r>
              <a:rPr lang="en-US" sz="3200" b="1" dirty="0" smtClean="0"/>
              <a:t>The zone of proximal development is the area of learning that a more knowledgeable other (MKO)  assists the student in developing a higher level of learning.</a:t>
            </a:r>
          </a:p>
          <a:p>
            <a:pPr marL="0" indent="0" algn="just">
              <a:buNone/>
            </a:pPr>
            <a:endParaRPr lang="en-US" sz="3200" b="1" dirty="0" smtClean="0"/>
          </a:p>
          <a:p>
            <a:pPr algn="just"/>
            <a:r>
              <a:rPr lang="en-US" sz="3200" b="1" dirty="0" smtClean="0"/>
              <a:t>The goal is for the MKO to be less involved as the student develops the necessary skills.</a:t>
            </a:r>
          </a:p>
          <a:p>
            <a:pPr marL="0" indent="0" algn="just">
              <a:buNone/>
            </a:pPr>
            <a:endParaRPr lang="en-US" sz="3200" b="1" dirty="0" smtClean="0"/>
          </a:p>
        </p:txBody>
      </p:sp>
    </p:spTree>
    <p:extLst>
      <p:ext uri="{BB962C8B-B14F-4D97-AF65-F5344CB8AC3E}">
        <p14:creationId xmlns:p14="http://schemas.microsoft.com/office/powerpoint/2010/main" xmlns="" val="109908313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90600"/>
            <a:ext cx="8763000" cy="5334000"/>
          </a:xfrm>
        </p:spPr>
        <p:txBody>
          <a:bodyPr>
            <a:normAutofit/>
          </a:bodyPr>
          <a:lstStyle/>
          <a:p>
            <a:pPr algn="just"/>
            <a:r>
              <a:rPr lang="en-US" sz="3600" b="1" dirty="0" err="1"/>
              <a:t>Vygotsky</a:t>
            </a:r>
            <a:r>
              <a:rPr lang="en-US" sz="3600" b="1" dirty="0"/>
              <a:t> describes it as </a:t>
            </a:r>
            <a:r>
              <a:rPr lang="en-US" sz="3600" b="1" i="1" dirty="0"/>
              <a:t>“the distance between the actual development level as determined by independent problem solving and the level of potential development as determined through problem solving under adult guidance or in collaboration with more capable peers” </a:t>
            </a:r>
            <a:r>
              <a:rPr lang="en-US" sz="3600" b="1" dirty="0"/>
              <a:t>(</a:t>
            </a:r>
            <a:r>
              <a:rPr lang="en-US" sz="3600" b="1" dirty="0" err="1"/>
              <a:t>Vygotsky</a:t>
            </a:r>
            <a:r>
              <a:rPr lang="en-US" sz="3600" b="1" dirty="0"/>
              <a:t>, 1978).</a:t>
            </a:r>
          </a:p>
          <a:p>
            <a:pPr algn="just"/>
            <a:endParaRPr lang="en-US" dirty="0"/>
          </a:p>
        </p:txBody>
      </p:sp>
    </p:spTree>
    <p:extLst>
      <p:ext uri="{BB962C8B-B14F-4D97-AF65-F5344CB8AC3E}">
        <p14:creationId xmlns:p14="http://schemas.microsoft.com/office/powerpoint/2010/main" xmlns="" val="354953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H:\images\vygotsky-levels-flat-copy.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81000" y="381000"/>
            <a:ext cx="8229600" cy="61290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225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169</TotalTime>
  <Words>1310</Words>
  <Application>Microsoft Office PowerPoint</Application>
  <PresentationFormat>On-screen Show (4:3)</PresentationFormat>
  <Paragraphs>149</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Slide 1</vt:lpstr>
      <vt:lpstr>SOCIAL CONSTRUCTIVISM OF VYGOTSKY</vt:lpstr>
      <vt:lpstr>Slide 3</vt:lpstr>
      <vt:lpstr>Overview of Social Development Theory</vt:lpstr>
      <vt:lpstr>Basic principles of Social Constructivism</vt:lpstr>
      <vt:lpstr>The Major Components of the Theory</vt:lpstr>
      <vt:lpstr>What is the Zone of Proximal Development?</vt:lpstr>
      <vt:lpstr>Slide 8</vt:lpstr>
      <vt:lpstr>Slide 9</vt:lpstr>
      <vt:lpstr>Slide 10</vt:lpstr>
      <vt:lpstr>Slide 11</vt:lpstr>
      <vt:lpstr>Slide 12</vt:lpstr>
      <vt:lpstr>Slide 13</vt:lpstr>
      <vt:lpstr>This is an example of how ZPD can work in the life of a child  </vt:lpstr>
      <vt:lpstr>This is an example of how ZPD can work in the life of a child  </vt:lpstr>
      <vt:lpstr>Slide 16</vt:lpstr>
      <vt:lpstr>Slide 17</vt:lpstr>
      <vt:lpstr>Slide 18</vt:lpstr>
      <vt:lpstr>Areas were social interaction can influence cognitive development…</vt:lpstr>
      <vt:lpstr>Slide 20</vt:lpstr>
      <vt:lpstr>Slide 21</vt:lpstr>
      <vt:lpstr>Slide 22</vt:lpstr>
      <vt:lpstr>Slide 23</vt:lpstr>
      <vt:lpstr>Reciprocal Teaching</vt:lpstr>
      <vt:lpstr>Biological &amp; Cultural Development</vt:lpstr>
      <vt:lpstr>Language</vt:lpstr>
      <vt:lpstr>How can we practically apply Vygotsky’s theories to our everyday classrooms?</vt:lpstr>
      <vt:lpstr>Physical Arrangement  in the Classroom</vt:lpstr>
      <vt:lpstr>Scaffolding Strategies</vt:lpstr>
      <vt:lpstr>Reciprocal Strategies</vt:lpstr>
      <vt:lpstr>Lesson Content</vt:lpstr>
      <vt:lpstr>Slide 32</vt:lpstr>
      <vt:lpstr>Slide 33</vt:lpstr>
      <vt:lpstr>Motivation &amp; Vygotsky</vt:lpstr>
      <vt:lpstr>Vygotsky’s Words…</vt:lpstr>
      <vt:lpstr>Vygotsky in a Nutshell</vt:lpstr>
      <vt:lpstr>Discussion Question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Sr.Soja</dc:creator>
  <cp:lastModifiedBy>Seminarhall</cp:lastModifiedBy>
  <cp:revision>31</cp:revision>
  <dcterms:created xsi:type="dcterms:W3CDTF">2006-08-16T00:00:00Z</dcterms:created>
  <dcterms:modified xsi:type="dcterms:W3CDTF">2016-08-03T08:09:40Z</dcterms:modified>
</cp:coreProperties>
</file>