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6" r:id="rId4"/>
    <p:sldId id="267" r:id="rId5"/>
    <p:sldId id="268" r:id="rId6"/>
    <p:sldId id="263" r:id="rId7"/>
    <p:sldId id="271" r:id="rId8"/>
    <p:sldId id="272" r:id="rId9"/>
    <p:sldId id="273" r:id="rId10"/>
    <p:sldId id="274" r:id="rId11"/>
    <p:sldId id="27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50AEC7-2CCC-4BAA-BEA7-6C3F38386B3D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6A7F31-96E7-4CD3-8841-5E0504221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/>
                </a:solidFill>
                <a:latin typeface="Algerian" pitchFamily="82" charset="0"/>
              </a:rPr>
              <a:t>The humanistic approach</a:t>
            </a:r>
            <a:endParaRPr lang="en-US" sz="4800" b="1" dirty="0">
              <a:solidFill>
                <a:schemeClr val="accent3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Contribution of humanistic school of psychology.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It believes goodness of man &amp; his positive nature.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Free </a:t>
            </a:r>
            <a:r>
              <a:rPr lang="en-US" sz="2800" dirty="0" err="1" smtClean="0">
                <a:solidFill>
                  <a:srgbClr val="C00000"/>
                </a:solidFill>
                <a:latin typeface="Algerian" pitchFamily="82" charset="0"/>
              </a:rPr>
              <a:t>will+freedom</a:t>
            </a: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 of choice +conscious 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experience   = Personality.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 Potential (intellectual, emotional) for Self actualization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>
                <a:solidFill>
                  <a:srgbClr val="003300"/>
                </a:solidFill>
              </a:rPr>
              <a:t>. Self sufficiency and independence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7. Capacity for fresh, spontaneous appreciation of events and people 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8. Attain transcendence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9. Identification with humankind and shared social bonds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10. Deep relationship with some of friends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11. Democratic attitude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12. Strongly held values and clear distinction between means and ends.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13. A broad tolerant sense of </a:t>
            </a:r>
            <a:r>
              <a:rPr lang="en-US" dirty="0" err="1" smtClean="0">
                <a:solidFill>
                  <a:srgbClr val="003300"/>
                </a:solidFill>
              </a:rPr>
              <a:t>humour</a:t>
            </a:r>
            <a:endParaRPr lang="en-US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14. Inventiveness and creativity with the ability to see things in new ways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15. Resistance to confirm or give in to social pressures</a:t>
            </a: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16. Ability to go beyond and bring together opposites.</a:t>
            </a:r>
          </a:p>
          <a:p>
            <a:pPr>
              <a:buNone/>
            </a:pPr>
            <a:endParaRPr lang="en-US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3300"/>
                </a:solidFill>
              </a:rPr>
              <a:t>This theory is criticized because its not being objective and scientific in approach, especially subjective criteria of self </a:t>
            </a:r>
            <a:r>
              <a:rPr lang="en-US" dirty="0" err="1" smtClean="0">
                <a:solidFill>
                  <a:srgbClr val="003300"/>
                </a:solidFill>
              </a:rPr>
              <a:t>actualisation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8382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Algerian" pitchFamily="82" charset="0"/>
              </a:rPr>
              <a:t>THANK YOU</a:t>
            </a:r>
            <a:endParaRPr lang="en-US" sz="8000" dirty="0">
              <a:solidFill>
                <a:srgbClr val="7030A0"/>
              </a:solidFill>
              <a:latin typeface="Algerian" pitchFamily="82" charset="0"/>
            </a:endParaRPr>
          </a:p>
        </p:txBody>
      </p:sp>
      <p:pic>
        <p:nvPicPr>
          <p:cNvPr id="1026" name="Picture 2" descr="C:\Program Files (x86)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28800"/>
            <a:ext cx="65532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6172200" cy="144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HUMANISTIC APPROACH TO PERSONALITY- CARL ROGER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user\Pictures\r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3124200" cy="26574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71600" y="4572000"/>
            <a:ext cx="533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Carl Rogers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(1902-1987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HUMANISTIC PSYCHOLOGIST(1947)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3276600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Growth, development &amp; appropriate adjustment to his environment-individual self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basic systems:-</a:t>
            </a:r>
            <a:endParaRPr lang="en-U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1752600"/>
            <a:ext cx="373380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1.ORGANISM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Totality of one’s experience(conscious &amp;unconscious).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648200" y="1752600"/>
            <a:ext cx="373380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2.THE SELF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Totality of ideas,feelings,and attitude about himself.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38100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4724400" y="3733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95400" y="4648200"/>
            <a:ext cx="61722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PHENOMINOLOGICAL FIELD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 world of subjective experience, the personal and separate reality of each individual)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en-US" dirty="0" smtClean="0"/>
              <a:t>Acquisition of the concept of self  is a long process.</a:t>
            </a:r>
          </a:p>
          <a:p>
            <a:r>
              <a:rPr lang="en-US" dirty="0" smtClean="0"/>
              <a:t>Develop their self –  interpersonal</a:t>
            </a:r>
          </a:p>
          <a:p>
            <a:pPr>
              <a:buNone/>
            </a:pPr>
            <a:r>
              <a:rPr lang="en-US" dirty="0" smtClean="0"/>
              <a:t>                                      social experiences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smtClean="0"/>
              <a:t>  Two </a:t>
            </a:r>
            <a:r>
              <a:rPr lang="en-US" dirty="0" smtClean="0"/>
              <a:t>facets</a:t>
            </a:r>
          </a:p>
        </p:txBody>
      </p:sp>
      <p:sp>
        <p:nvSpPr>
          <p:cNvPr id="4" name="7-Point Star 3"/>
          <p:cNvSpPr/>
          <p:nvPr/>
        </p:nvSpPr>
        <p:spPr>
          <a:xfrm>
            <a:off x="3352800" y="2133600"/>
            <a:ext cx="1828800" cy="1295400"/>
          </a:xfrm>
          <a:prstGeom prst="star7">
            <a:avLst>
              <a:gd name="adj" fmla="val 500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SELF</a:t>
            </a:r>
            <a:endParaRPr lang="en-US" sz="36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590800" y="3657600"/>
            <a:ext cx="11430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3733800"/>
            <a:ext cx="12954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4572000"/>
            <a:ext cx="25908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IDEAL SELF</a:t>
            </a:r>
          </a:p>
          <a:p>
            <a:pPr algn="ctr"/>
            <a:r>
              <a:rPr lang="en-US" b="1" dirty="0" smtClean="0"/>
              <a:t>(self one would like to be)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4572000"/>
            <a:ext cx="25908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REAL SELF</a:t>
            </a:r>
          </a:p>
          <a:p>
            <a:pPr algn="ctr"/>
            <a:r>
              <a:rPr lang="en-US" b="1" dirty="0" smtClean="0"/>
              <a:t>(self as it really is as a result of one’s experience)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False self image 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:-Unfortunate results in the development of personality.</a:t>
            </a:r>
          </a:p>
          <a:p>
            <a:pPr>
              <a:buNone/>
            </a:pPr>
            <a:endParaRPr lang="en-US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Inconsistency  between one’s actual image and a false image leads abnormality in behavior.</a:t>
            </a:r>
          </a:p>
          <a:p>
            <a:pPr>
              <a:buNone/>
            </a:pPr>
            <a:endParaRPr lang="en-US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Development of an ideal self ,too unattainable,unreasonable,or</a:t>
            </a:r>
          </a:p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different from real self results </a:t>
            </a:r>
          </a:p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Maladjustment  or </a:t>
            </a:r>
          </a:p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serious personality disorder.</a:t>
            </a:r>
            <a:endParaRPr lang="en-US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Pictures\car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3422650" cy="324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individual adjustment,happiness,growth and development all depend  upon the unity and harmony between the image of his self and organism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Self actualization lead to harmony between the concept of self and real life experiences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goal – bringing the individual in a unified way from WHAT  HE / SHE IS NOT to WHAT HE / SHE REALLY 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ROGER’S VIEW OF PERSONALITY DEVELOPMENT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Poorly adjusted                              well adjusted</a:t>
            </a:r>
          </a:p>
          <a:p>
            <a:pPr>
              <a:buNone/>
            </a:pPr>
            <a:r>
              <a:rPr lang="en-US" dirty="0" smtClean="0"/>
              <a:t>        personality                                        personality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819400"/>
            <a:ext cx="1676400" cy="1295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2819400"/>
            <a:ext cx="1524000" cy="12954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7400" y="2667000"/>
            <a:ext cx="1676400" cy="1371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2667000"/>
            <a:ext cx="16002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267200"/>
            <a:ext cx="2590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Little overlap between experience and self concept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343400"/>
            <a:ext cx="25908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Much  overlap between experience and self concept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295400" y="6096000"/>
            <a:ext cx="304800" cy="304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61722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6019800"/>
            <a:ext cx="2484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self(self concept)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6096000"/>
            <a:ext cx="2945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organism(experience)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3400" y="1524000"/>
          <a:ext cx="3443844" cy="4343400"/>
        </p:xfrm>
        <a:graphic>
          <a:graphicData uri="http://schemas.openxmlformats.org/drawingml/2006/table">
            <a:tbl>
              <a:tblPr/>
              <a:tblGrid>
                <a:gridCol w="3443844"/>
              </a:tblGrid>
              <a:tr h="434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01392" y="1496291"/>
          <a:ext cx="3348842" cy="4381995"/>
        </p:xfrm>
        <a:graphic>
          <a:graphicData uri="http://schemas.openxmlformats.org/drawingml/2006/table">
            <a:tbl>
              <a:tblPr/>
              <a:tblGrid>
                <a:gridCol w="3348842"/>
              </a:tblGrid>
              <a:tr h="43819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00"/>
                </a:solidFill>
              </a:rPr>
              <a:t>The self actualization theory of Maslow</a:t>
            </a:r>
            <a:endParaRPr lang="en-US" dirty="0">
              <a:solidFill>
                <a:srgbClr val="003300"/>
              </a:solidFill>
            </a:endParaRPr>
          </a:p>
        </p:txBody>
      </p:sp>
      <p:pic>
        <p:nvPicPr>
          <p:cNvPr id="4" name="Content Placeholder 3" descr="http://www.buzzle.com/images/diagrams/maslow-hierarchy-of-needs-pyramid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0506" y="1600200"/>
            <a:ext cx="536098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Craving for the actualization of  his inner potential continues till he reaches his ultimate goal of  attaining fine humanistic values.</a:t>
            </a:r>
          </a:p>
          <a:p>
            <a:r>
              <a:rPr lang="en-US" dirty="0" smtClean="0">
                <a:solidFill>
                  <a:srgbClr val="003300"/>
                </a:solidFill>
              </a:rPr>
              <a:t>Maslow concluded that self actualized people have the  following common characteristics which distinguish them the average person.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Ability to perceive reality accurately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Willingness to accept reality readily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Naturalness and spontaneity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Ability to focus on problems rather than on themselves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Need for privacy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7474564</TotalTime>
  <Words>487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 humanistic approach</vt:lpstr>
      <vt:lpstr>HUMANISTIC APPROACH TO PERSONALITY- CARL ROGER</vt:lpstr>
      <vt:lpstr>Two basic systems:-</vt:lpstr>
      <vt:lpstr>Slide 4</vt:lpstr>
      <vt:lpstr>Slide 5</vt:lpstr>
      <vt:lpstr>Slide 6</vt:lpstr>
      <vt:lpstr>ROGER’S VIEW OF PERSONALITY DEVELOPMENT</vt:lpstr>
      <vt:lpstr>The self actualization theory of Maslow</vt:lpstr>
      <vt:lpstr>Slide 9</vt:lpstr>
      <vt:lpstr>Slide 10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 APPROACH TO PERSONALITY- CARL ROGER</dc:title>
  <dc:creator>user</dc:creator>
  <cp:lastModifiedBy>acer2</cp:lastModifiedBy>
  <cp:revision>43</cp:revision>
  <dcterms:created xsi:type="dcterms:W3CDTF">2013-08-18T06:09:17Z</dcterms:created>
  <dcterms:modified xsi:type="dcterms:W3CDTF">2019-02-27T04:15:24Z</dcterms:modified>
</cp:coreProperties>
</file>