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4" r:id="rId4"/>
    <p:sldId id="257" r:id="rId5"/>
    <p:sldId id="258" r:id="rId6"/>
    <p:sldId id="259" r:id="rId7"/>
    <p:sldId id="267" r:id="rId8"/>
    <p:sldId id="260" r:id="rId9"/>
    <p:sldId id="281" r:id="rId10"/>
    <p:sldId id="270" r:id="rId11"/>
    <p:sldId id="266" r:id="rId12"/>
    <p:sldId id="283" r:id="rId13"/>
    <p:sldId id="282" r:id="rId14"/>
    <p:sldId id="273" r:id="rId15"/>
    <p:sldId id="265" r:id="rId16"/>
    <p:sldId id="276" r:id="rId17"/>
    <p:sldId id="28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9F4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varScale="1">
        <p:scale>
          <a:sx n="100" d="100"/>
          <a:sy n="100" d="100"/>
        </p:scale>
        <p:origin x="86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91000">
              <a:srgbClr val="FEE7F2"/>
            </a:gs>
            <a:gs pos="0">
              <a:srgbClr val="FAC77D"/>
            </a:gs>
            <a:gs pos="100000">
              <a:srgbClr val="FBA97D"/>
            </a:gs>
            <a:gs pos="90000">
              <a:srgbClr val="F9F499"/>
            </a:gs>
            <a:gs pos="13000">
              <a:srgbClr val="FBD49C"/>
            </a:gs>
          </a:gsLst>
          <a:lin ang="108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Herbert_A._Simon" TargetMode="External"/><Relationship Id="rId3" Type="http://schemas.openxmlformats.org/officeDocument/2006/relationships/hyperlink" Target="https://en.wikipedia.org/wiki/Massachusetts_Institute_of_Technology" TargetMode="External"/><Relationship Id="rId7" Type="http://schemas.openxmlformats.org/officeDocument/2006/relationships/hyperlink" Target="https://en.wikipedia.org/wiki/Allen_Newell" TargetMode="External"/><Relationship Id="rId2" Type="http://schemas.openxmlformats.org/officeDocument/2006/relationships/hyperlink" Target="https://en.wikipedia.org/wiki/Cognitivism_(psychology)" TargetMode="External"/><Relationship Id="rId1" Type="http://schemas.openxmlformats.org/officeDocument/2006/relationships/slideLayout" Target="../slideLayouts/slideLayout2.xml"/><Relationship Id="rId6" Type="http://schemas.openxmlformats.org/officeDocument/2006/relationships/hyperlink" Target="https://en.wikipedia.org/wiki/Noam_Chomsky" TargetMode="External"/><Relationship Id="rId5" Type="http://schemas.openxmlformats.org/officeDocument/2006/relationships/hyperlink" Target="https://en.wikipedia.org/wiki/The_Magical_Number_Seven,_Plus_or_Minus_Two" TargetMode="External"/><Relationship Id="rId10" Type="http://schemas.openxmlformats.org/officeDocument/2006/relationships/hyperlink" Target="https://en.wikipedia.org/wiki/Ulric_Neisser" TargetMode="External"/><Relationship Id="rId4" Type="http://schemas.openxmlformats.org/officeDocument/2006/relationships/hyperlink" Target="https://en.wikipedia.org/wiki/George_Armitage_Miller" TargetMode="External"/><Relationship Id="rId9" Type="http://schemas.openxmlformats.org/officeDocument/2006/relationships/hyperlink" Target="https://en.wikipedia.org/wiki/Computer_scienc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Philosophy" TargetMode="External"/><Relationship Id="rId3" Type="http://schemas.openxmlformats.org/officeDocument/2006/relationships/hyperlink" Target="https://en.wikipedia.org/wiki/Psychiatry" TargetMode="External"/><Relationship Id="rId7" Type="http://schemas.openxmlformats.org/officeDocument/2006/relationships/hyperlink" Target="https://en.wikipedia.org/wiki/Linguistics" TargetMode="External"/><Relationship Id="rId2" Type="http://schemas.openxmlformats.org/officeDocument/2006/relationships/hyperlink" Target="https://en.wikipedia.org/wiki/Bioengineering" TargetMode="External"/><Relationship Id="rId1" Type="http://schemas.openxmlformats.org/officeDocument/2006/relationships/slideLayout" Target="../slideLayouts/slideLayout2.xml"/><Relationship Id="rId6" Type="http://schemas.openxmlformats.org/officeDocument/2006/relationships/hyperlink" Target="https://en.wikipedia.org/wiki/Computer_science" TargetMode="External"/><Relationship Id="rId5" Type="http://schemas.openxmlformats.org/officeDocument/2006/relationships/hyperlink" Target="https://en.wikipedia.org/wiki/Physics" TargetMode="External"/><Relationship Id="rId4" Type="http://schemas.openxmlformats.org/officeDocument/2006/relationships/hyperlink" Target="https://en.wikipedia.org/wiki/Neurology" TargetMode="External"/><Relationship Id="rId9" Type="http://schemas.openxmlformats.org/officeDocument/2006/relationships/hyperlink" Target="https://en.wikipedia.org/wiki/Mathematic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u="sng" dirty="0">
                <a:solidFill>
                  <a:srgbClr val="C00000"/>
                </a:solidFill>
                <a:latin typeface="Gill Sans Ultra Bold" pitchFamily="34" charset="0"/>
              </a:rPr>
              <a:t>COGNITIVE NEUROPSYCHOLOGY</a:t>
            </a:r>
            <a:endParaRPr lang="en-US" u="sng" dirty="0">
              <a:solidFill>
                <a:srgbClr val="C00000"/>
              </a:solidFill>
              <a:latin typeface="Gill Sans Ultra Bold" pitchFamily="34" charset="0"/>
            </a:endParaRPr>
          </a:p>
        </p:txBody>
      </p:sp>
    </p:spTree>
    <p:extLst>
      <p:ext uri="{BB962C8B-B14F-4D97-AF65-F5344CB8AC3E}">
        <p14:creationId xmlns:p14="http://schemas.microsoft.com/office/powerpoint/2010/main" val="847496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897563"/>
          </a:xfrm>
        </p:spPr>
        <p:txBody>
          <a:bodyPr>
            <a:normAutofit fontScale="85000" lnSpcReduction="10000"/>
          </a:bodyPr>
          <a:lstStyle/>
          <a:p>
            <a:r>
              <a:rPr lang="en-US" b="1" dirty="0"/>
              <a:t>A particular area of interest for cognitive psychologists was memory. </a:t>
            </a:r>
          </a:p>
          <a:p>
            <a:r>
              <a:rPr lang="en-US" b="1" dirty="0"/>
              <a:t>By studying patients with </a:t>
            </a:r>
            <a:r>
              <a:rPr lang="en-US" b="1" dirty="0">
                <a:solidFill>
                  <a:srgbClr val="C00000"/>
                </a:solidFill>
              </a:rPr>
              <a:t>amnesia,</a:t>
            </a:r>
            <a:r>
              <a:rPr lang="en-US" b="1" dirty="0"/>
              <a:t> which was caused by injuries to the medial temporal cortex, scientists were able to determine the affected areas of the brain. A patient with amnesia will not be able to remember events of the previous day (episodic memory,) but they will still remember how to tie their shoes (procedural memory,) remember a series of numbers for a few seconds (working memory) and be able to recall historical events they have learned in school (semantic memory.) Many other studies like this have been done in the field of neuropsychology examining lesions and the effect they have on certain areas of the brain and their functions.</a:t>
            </a:r>
          </a:p>
          <a:p>
            <a:endParaRPr lang="en-US" b="1" dirty="0"/>
          </a:p>
        </p:txBody>
      </p:sp>
    </p:spTree>
    <p:extLst>
      <p:ext uri="{BB962C8B-B14F-4D97-AF65-F5344CB8AC3E}">
        <p14:creationId xmlns:p14="http://schemas.microsoft.com/office/powerpoint/2010/main" val="360722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610600" cy="6324600"/>
          </a:xfrm>
        </p:spPr>
        <p:txBody>
          <a:bodyPr>
            <a:normAutofit fontScale="92500" lnSpcReduction="20000"/>
          </a:bodyPr>
          <a:lstStyle/>
          <a:p>
            <a:r>
              <a:rPr lang="en-US" b="1" dirty="0">
                <a:solidFill>
                  <a:srgbClr val="7030A0"/>
                </a:solidFill>
              </a:rPr>
              <a:t>Cognitive neuroscience overlaps with cognitive psychology, and focuses on the neural substrates of mental processes and their behavioral manifestations.</a:t>
            </a:r>
          </a:p>
          <a:p>
            <a:r>
              <a:rPr lang="en-US" b="1" dirty="0">
                <a:solidFill>
                  <a:srgbClr val="7030A0"/>
                </a:solidFill>
              </a:rPr>
              <a:t>The boundaries between psychology, psychiatry and neuroscience have become quite blurred.</a:t>
            </a:r>
          </a:p>
          <a:p>
            <a:r>
              <a:rPr lang="en-US" b="1" dirty="0">
                <a:solidFill>
                  <a:srgbClr val="7030A0"/>
                </a:solidFill>
              </a:rPr>
              <a:t>Cognitive neuroscientists tend to have a background in experimental psychology, neurobiology, neurology, physics, and mathematics.</a:t>
            </a:r>
          </a:p>
          <a:p>
            <a:r>
              <a:rPr lang="en-US" b="1" dirty="0">
                <a:solidFill>
                  <a:srgbClr val="7030A0"/>
                </a:solidFill>
              </a:rPr>
              <a:t>Methods employed in cognitive neuroscience include psychophysical experiments, functional neuroimaging, electrophysiological studies of neural systems and, increasingly, cognitive genomics and behavioral genetics.</a:t>
            </a:r>
          </a:p>
        </p:txBody>
      </p:sp>
    </p:spTree>
    <p:extLst>
      <p:ext uri="{BB962C8B-B14F-4D97-AF65-F5344CB8AC3E}">
        <p14:creationId xmlns:p14="http://schemas.microsoft.com/office/powerpoint/2010/main" val="234690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229600" cy="5592763"/>
          </a:xfrm>
        </p:spPr>
        <p:txBody>
          <a:bodyPr>
            <a:normAutofit lnSpcReduction="10000"/>
          </a:bodyPr>
          <a:lstStyle/>
          <a:p>
            <a:r>
              <a:rPr lang="en-US" b="1" dirty="0"/>
              <a:t>Neuropsychology can be defined as the study of the relationship between brain structure and behaviour.</a:t>
            </a:r>
          </a:p>
          <a:p>
            <a:r>
              <a:rPr lang="en-US" b="1" dirty="0"/>
              <a:t>Neuropsychology – Experimental Neuropsychology and Cognitive Neuropsychology </a:t>
            </a:r>
          </a:p>
          <a:p>
            <a:r>
              <a:rPr lang="en-US" b="1" dirty="0"/>
              <a:t>Cognitive Neuropsychology seeks to understand the neuroanatomical and neuro functional correlates of discrete cognitive process and to analyse the micro processes involved in everyday cognitive functions.</a:t>
            </a:r>
          </a:p>
        </p:txBody>
      </p:sp>
    </p:spTree>
    <p:extLst>
      <p:ext uri="{BB962C8B-B14F-4D97-AF65-F5344CB8AC3E}">
        <p14:creationId xmlns:p14="http://schemas.microsoft.com/office/powerpoint/2010/main" val="2464711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609600"/>
            <a:ext cx="8229600" cy="563562"/>
          </a:xfrm>
        </p:spPr>
        <p:txBody>
          <a:bodyPr>
            <a:normAutofit fontScale="90000"/>
          </a:bodyPr>
          <a:lstStyle/>
          <a:p>
            <a:r>
              <a:rPr lang="en-US" b="1" u="sng" dirty="0"/>
              <a:t>THE AIMS OF NP</a:t>
            </a:r>
            <a:br>
              <a:rPr lang="en-US" dirty="0"/>
            </a:br>
            <a:endParaRPr lang="en-US" dirty="0"/>
          </a:p>
        </p:txBody>
      </p:sp>
      <p:sp>
        <p:nvSpPr>
          <p:cNvPr id="5" name="Content Placeholder 4"/>
          <p:cNvSpPr>
            <a:spLocks noGrp="1"/>
          </p:cNvSpPr>
          <p:nvPr>
            <p:ph idx="1"/>
          </p:nvPr>
        </p:nvSpPr>
        <p:spPr>
          <a:xfrm>
            <a:off x="228600" y="1524000"/>
            <a:ext cx="8763000" cy="4525963"/>
          </a:xfrm>
        </p:spPr>
        <p:txBody>
          <a:bodyPr>
            <a:normAutofit fontScale="92500" lnSpcReduction="10000"/>
          </a:bodyPr>
          <a:lstStyle/>
          <a:p>
            <a:pPr marL="0" indent="0">
              <a:buNone/>
            </a:pPr>
            <a:r>
              <a:rPr lang="en-US" dirty="0"/>
              <a:t>• </a:t>
            </a:r>
            <a:r>
              <a:rPr lang="en-US" b="1" dirty="0"/>
              <a:t>Neuropsychology is useful for both research  	and clinical purposes:</a:t>
            </a:r>
          </a:p>
          <a:p>
            <a:pPr marL="0" indent="0">
              <a:buNone/>
            </a:pPr>
            <a:r>
              <a:rPr lang="en-US" b="1" dirty="0"/>
              <a:t>	 1. It explores the functional architecture of the 	mind and its neural correlates;</a:t>
            </a:r>
          </a:p>
          <a:p>
            <a:pPr marL="0" indent="0">
              <a:buNone/>
            </a:pPr>
            <a:r>
              <a:rPr lang="en-US" b="1" dirty="0"/>
              <a:t>	2. It provides patients with a diagnosis and 	possibly with rehabilitative recommendations.</a:t>
            </a:r>
          </a:p>
          <a:p>
            <a:pPr marL="0" indent="0">
              <a:buNone/>
            </a:pPr>
            <a:endParaRPr lang="en-US" b="1" dirty="0"/>
          </a:p>
          <a:p>
            <a:pPr marL="457200" lvl="1" indent="0">
              <a:buNone/>
            </a:pPr>
            <a:r>
              <a:rPr lang="en-US" sz="3500" b="1" dirty="0"/>
              <a:t>• No research is possible without a  clear understanding of the nature of the deficit.</a:t>
            </a:r>
          </a:p>
        </p:txBody>
      </p:sp>
    </p:spTree>
    <p:extLst>
      <p:ext uri="{BB962C8B-B14F-4D97-AF65-F5344CB8AC3E}">
        <p14:creationId xmlns:p14="http://schemas.microsoft.com/office/powerpoint/2010/main" val="4121604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Methods :</a:t>
            </a:r>
          </a:p>
        </p:txBody>
      </p:sp>
      <p:sp>
        <p:nvSpPr>
          <p:cNvPr id="3" name="Content Placeholder 2"/>
          <p:cNvSpPr>
            <a:spLocks noGrp="1"/>
          </p:cNvSpPr>
          <p:nvPr>
            <p:ph idx="1"/>
          </p:nvPr>
        </p:nvSpPr>
        <p:spPr>
          <a:xfrm>
            <a:off x="457200" y="1219200"/>
            <a:ext cx="8458200" cy="5486400"/>
          </a:xfrm>
        </p:spPr>
        <p:txBody>
          <a:bodyPr>
            <a:normAutofit fontScale="70000" lnSpcReduction="20000"/>
          </a:bodyPr>
          <a:lstStyle/>
          <a:p>
            <a:pPr>
              <a:buFont typeface="Wingdings" pitchFamily="2" charset="2"/>
              <a:buChar char="Ø"/>
            </a:pPr>
            <a:r>
              <a:rPr lang="en-US" sz="4600" b="1" dirty="0"/>
              <a:t>Neuroimaging(Brain imaging): gives ‘functional map of brain’</a:t>
            </a:r>
          </a:p>
          <a:p>
            <a:pPr>
              <a:buFont typeface="Wingdings" pitchFamily="2" charset="2"/>
              <a:buChar char="Ø"/>
            </a:pPr>
            <a:r>
              <a:rPr lang="en-US" sz="4600" b="1" dirty="0"/>
              <a:t>Electrophysiology</a:t>
            </a:r>
          </a:p>
          <a:p>
            <a:pPr>
              <a:buFont typeface="Wingdings" pitchFamily="2" charset="2"/>
              <a:buChar char="Ø"/>
            </a:pPr>
            <a:r>
              <a:rPr lang="en-US" sz="4600" b="1" dirty="0"/>
              <a:t>Neuropsychological Tests: to measure either brain function or psychological performance. </a:t>
            </a:r>
          </a:p>
          <a:p>
            <a:pPr algn="just">
              <a:buFont typeface="Wingdings" pitchFamily="2" charset="2"/>
              <a:buChar char="Ø"/>
            </a:pPr>
            <a:r>
              <a:rPr lang="en-US" sz="4600" b="1" dirty="0">
                <a:solidFill>
                  <a:srgbClr val="0000FF"/>
                </a:solidFill>
              </a:rPr>
              <a:t>POSITRON-EMISSION TOMOGRAPHY (PET) FUNCTIONAL MAGNETIC RESONANCE IMAGING (fMRI):</a:t>
            </a:r>
            <a:r>
              <a:rPr lang="en-US" sz="4600" b="1" dirty="0"/>
              <a:t>These techniques possible to identify the areas of the brain responsible for performing certain cognitive tasks by measuring blood flow in the brain. </a:t>
            </a:r>
          </a:p>
        </p:txBody>
      </p:sp>
    </p:spTree>
    <p:extLst>
      <p:ext uri="{BB962C8B-B14F-4D97-AF65-F5344CB8AC3E}">
        <p14:creationId xmlns:p14="http://schemas.microsoft.com/office/powerpoint/2010/main" val="2314466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a:bodyPr>
          <a:lstStyle/>
          <a:p>
            <a:pPr>
              <a:buFont typeface="Wingdings" pitchFamily="2" charset="2"/>
              <a:buChar char="Ø"/>
            </a:pPr>
            <a:r>
              <a:rPr lang="en-US" b="1" dirty="0">
                <a:solidFill>
                  <a:srgbClr val="C00000"/>
                </a:solidFill>
              </a:rPr>
              <a:t>PET scans require the intravenous injection of radioactively labeled substances &amp; sense the low-level radiation in the brain and produce 3-D images. </a:t>
            </a:r>
          </a:p>
          <a:p>
            <a:pPr>
              <a:buFont typeface="Wingdings" pitchFamily="2" charset="2"/>
              <a:buChar char="Ø"/>
            </a:pPr>
            <a:r>
              <a:rPr lang="en-US" b="1" dirty="0">
                <a:solidFill>
                  <a:srgbClr val="C00000"/>
                </a:solidFill>
              </a:rPr>
              <a:t>functional magnetic resonance imaging fMRI works on a magnetic signal and is used to “map the brain”. </a:t>
            </a:r>
          </a:p>
          <a:p>
            <a:pPr>
              <a:buFont typeface="Wingdings" pitchFamily="2" charset="2"/>
              <a:buChar char="Ø"/>
            </a:pPr>
            <a:r>
              <a:rPr lang="en-US" b="1" dirty="0">
                <a:solidFill>
                  <a:srgbClr val="C00000"/>
                </a:solidFill>
              </a:rPr>
              <a:t>Electroencephalography (EEG) records the brain’s electrical activity and can identify changes that occur over milliseconds. EEG is often used in patients with epilepsy.</a:t>
            </a:r>
          </a:p>
          <a:p>
            <a:endParaRPr lang="en-US" dirty="0"/>
          </a:p>
        </p:txBody>
      </p:sp>
    </p:spTree>
    <p:extLst>
      <p:ext uri="{BB962C8B-B14F-4D97-AF65-F5344CB8AC3E}">
        <p14:creationId xmlns:p14="http://schemas.microsoft.com/office/powerpoint/2010/main" val="162780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91200"/>
          </a:xfrm>
        </p:spPr>
        <p:txBody>
          <a:bodyPr/>
          <a:lstStyle/>
          <a:p>
            <a:pPr algn="just">
              <a:buFont typeface="Wingdings" pitchFamily="2" charset="2"/>
              <a:buChar char="Ø"/>
            </a:pPr>
            <a:r>
              <a:rPr lang="en-US" b="1" u="sng" dirty="0">
                <a:solidFill>
                  <a:srgbClr val="FF0000"/>
                </a:solidFill>
              </a:rPr>
              <a:t>Event Related Potentials(ERP):</a:t>
            </a:r>
            <a:r>
              <a:rPr lang="en-US" b="1" dirty="0"/>
              <a:t> It involve measuring the electrical activity induced by the presentation of stimulus .</a:t>
            </a:r>
          </a:p>
          <a:p>
            <a:pPr algn="just">
              <a:buFont typeface="Wingdings" pitchFamily="2" charset="2"/>
              <a:buChar char="Ø"/>
            </a:pPr>
            <a:r>
              <a:rPr lang="en-US" b="1" u="sng" dirty="0">
                <a:solidFill>
                  <a:srgbClr val="FF0000"/>
                </a:solidFill>
              </a:rPr>
              <a:t>Molecular Genetics &amp; Molecular Genome Project:</a:t>
            </a:r>
            <a:r>
              <a:rPr lang="en-US" b="1" dirty="0"/>
              <a:t> removing the specific gene from the genome of the animal and study the effects of subsequent developmental changes in the organism.</a:t>
            </a:r>
          </a:p>
        </p:txBody>
      </p:sp>
    </p:spTree>
    <p:extLst>
      <p:ext uri="{BB962C8B-B14F-4D97-AF65-F5344CB8AC3E}">
        <p14:creationId xmlns:p14="http://schemas.microsoft.com/office/powerpoint/2010/main" val="1295867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marL="0" indent="0">
              <a:buNone/>
            </a:pPr>
            <a:r>
              <a:rPr lang="en-US" b="1" i="1" u="sng" dirty="0">
                <a:solidFill>
                  <a:srgbClr val="7030A0"/>
                </a:solidFill>
                <a:latin typeface="Arial Rounded MT Bold" pitchFamily="34" charset="0"/>
              </a:rPr>
              <a:t>Cognitive neuropsychology mainly deal with -</a:t>
            </a:r>
          </a:p>
          <a:p>
            <a:pPr>
              <a:buFont typeface="Wingdings" pitchFamily="2" charset="2"/>
              <a:buChar char="q"/>
            </a:pPr>
            <a:r>
              <a:rPr lang="en-US" b="1" dirty="0">
                <a:latin typeface="Arial Rounded MT Bold" pitchFamily="34" charset="0"/>
              </a:rPr>
              <a:t>Memory, Its function , storage, retrieval and biological process</a:t>
            </a:r>
          </a:p>
          <a:p>
            <a:pPr>
              <a:buFont typeface="Wingdings" pitchFamily="2" charset="2"/>
              <a:buChar char="q"/>
            </a:pPr>
            <a:r>
              <a:rPr lang="en-US" b="1" dirty="0">
                <a:latin typeface="Arial Rounded MT Bold" pitchFamily="34" charset="0"/>
              </a:rPr>
              <a:t>perception and  its biological bases</a:t>
            </a:r>
          </a:p>
          <a:p>
            <a:pPr>
              <a:buFont typeface="Wingdings" pitchFamily="2" charset="2"/>
              <a:buChar char="q"/>
            </a:pPr>
            <a:r>
              <a:rPr lang="en-US" b="1" dirty="0">
                <a:latin typeface="Arial Rounded MT Bold" pitchFamily="34" charset="0"/>
              </a:rPr>
              <a:t>psycho- neuro dysfunctions- reasons, process, treatment</a:t>
            </a:r>
          </a:p>
          <a:p>
            <a:pPr>
              <a:buFont typeface="Wingdings" pitchFamily="2" charset="2"/>
              <a:buChar char="q"/>
            </a:pPr>
            <a:r>
              <a:rPr lang="en-US" b="1" dirty="0">
                <a:latin typeface="Arial Rounded MT Bold" pitchFamily="34" charset="0"/>
              </a:rPr>
              <a:t>Intelligence</a:t>
            </a:r>
          </a:p>
          <a:p>
            <a:pPr>
              <a:buFont typeface="Wingdings" pitchFamily="2" charset="2"/>
              <a:buChar char="q"/>
            </a:pPr>
            <a:r>
              <a:rPr lang="en-US" b="1" dirty="0">
                <a:latin typeface="Arial Rounded MT Bold" pitchFamily="34" charset="0"/>
              </a:rPr>
              <a:t>Problem solving ability</a:t>
            </a:r>
          </a:p>
          <a:p>
            <a:pPr>
              <a:buFont typeface="Wingdings" pitchFamily="2" charset="2"/>
              <a:buChar char="q"/>
            </a:pPr>
            <a:r>
              <a:rPr lang="en-US" b="1" dirty="0">
                <a:latin typeface="Arial Rounded MT Bold" pitchFamily="34" charset="0"/>
              </a:rPr>
              <a:t> Psycho- neuro  basis of Learning</a:t>
            </a:r>
            <a:endParaRPr lang="en-US" dirty="0"/>
          </a:p>
        </p:txBody>
      </p:sp>
    </p:spTree>
    <p:extLst>
      <p:ext uri="{BB962C8B-B14F-4D97-AF65-F5344CB8AC3E}">
        <p14:creationId xmlns:p14="http://schemas.microsoft.com/office/powerpoint/2010/main" val="4019408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458200" cy="6172200"/>
          </a:xfrm>
        </p:spPr>
        <p:txBody>
          <a:bodyPr>
            <a:normAutofit/>
          </a:bodyPr>
          <a:lstStyle/>
          <a:p>
            <a:pPr algn="just"/>
            <a:r>
              <a:rPr lang="en-US" b="1" dirty="0"/>
              <a:t>The modern science of cognitive neuropsychology emerged during the 1960s as a reaction to behaviorism. </a:t>
            </a:r>
          </a:p>
          <a:p>
            <a:pPr algn="just"/>
            <a:r>
              <a:rPr lang="en-US" b="1" dirty="0"/>
              <a:t>Scientists realized that there were other sources of data and consciousness to became a major area of interest. </a:t>
            </a:r>
          </a:p>
          <a:p>
            <a:pPr algn="just"/>
            <a:r>
              <a:rPr lang="en-US" b="1" dirty="0"/>
              <a:t>According  this approach information is processed at the several location in the brain. This processed information can either affect behaviour immediately or it can be stored in memory and influence behaviour at a later time.</a:t>
            </a:r>
          </a:p>
        </p:txBody>
      </p:sp>
    </p:spTree>
    <p:extLst>
      <p:ext uri="{BB962C8B-B14F-4D97-AF65-F5344CB8AC3E}">
        <p14:creationId xmlns:p14="http://schemas.microsoft.com/office/powerpoint/2010/main" val="1960739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a:bodyPr>
          <a:lstStyle/>
          <a:p>
            <a:pPr algn="just"/>
            <a:r>
              <a:rPr lang="en-US" b="1" dirty="0">
                <a:solidFill>
                  <a:srgbClr val="0000FF"/>
                </a:solidFill>
              </a:rPr>
              <a:t>The term "psychology" had been waning in the 1950s and 1960s, causing the field to be referred to as "cognitive science". </a:t>
            </a:r>
          </a:p>
          <a:p>
            <a:pPr algn="just"/>
            <a:r>
              <a:rPr lang="en-US" b="1" dirty="0">
                <a:solidFill>
                  <a:srgbClr val="0000FF"/>
                </a:solidFill>
              </a:rPr>
              <a:t>On September 11, 1956, a large-scale meeting of </a:t>
            </a:r>
            <a:r>
              <a:rPr lang="en-US" b="1" u="sng" dirty="0">
                <a:solidFill>
                  <a:srgbClr val="0000FF"/>
                </a:solidFill>
                <a:hlinkClick r:id="rId2" tooltip="Cognitivism (psychology)"/>
              </a:rPr>
              <a:t>cognitivists</a:t>
            </a:r>
            <a:r>
              <a:rPr lang="en-US" b="1" dirty="0">
                <a:solidFill>
                  <a:srgbClr val="0000FF"/>
                </a:solidFill>
              </a:rPr>
              <a:t> took place at the </a:t>
            </a:r>
            <a:r>
              <a:rPr lang="en-US" b="1" u="sng" dirty="0">
                <a:solidFill>
                  <a:srgbClr val="0000FF"/>
                </a:solidFill>
                <a:hlinkClick r:id="rId3" tooltip="Massachusetts Institute of Technology"/>
              </a:rPr>
              <a:t>Massachusetts Institute of Technology</a:t>
            </a:r>
            <a:r>
              <a:rPr lang="en-US" b="1" dirty="0">
                <a:solidFill>
                  <a:srgbClr val="0000FF"/>
                </a:solidFill>
              </a:rPr>
              <a:t>. </a:t>
            </a:r>
            <a:r>
              <a:rPr lang="en-US" b="1" u="sng" dirty="0">
                <a:solidFill>
                  <a:srgbClr val="0000FF"/>
                </a:solidFill>
                <a:hlinkClick r:id="rId4" tooltip="George Armitage Miller"/>
              </a:rPr>
              <a:t>George A. Miller</a:t>
            </a:r>
            <a:r>
              <a:rPr lang="en-US" b="1" dirty="0">
                <a:solidFill>
                  <a:srgbClr val="0000FF"/>
                </a:solidFill>
              </a:rPr>
              <a:t> ("</a:t>
            </a:r>
            <a:r>
              <a:rPr lang="en-US" b="1" u="sng" dirty="0">
                <a:solidFill>
                  <a:srgbClr val="0000FF"/>
                </a:solidFill>
                <a:hlinkClick r:id="rId5" tooltip="The Magical Number Seven, Plus or Minus Two"/>
              </a:rPr>
              <a:t>The Magical Number Seven, Plus or Minus Two</a:t>
            </a:r>
            <a:r>
              <a:rPr lang="en-US" b="1" dirty="0">
                <a:solidFill>
                  <a:srgbClr val="0000FF"/>
                </a:solidFill>
              </a:rPr>
              <a:t>“), </a:t>
            </a:r>
            <a:r>
              <a:rPr lang="en-US" b="1" u="sng" dirty="0">
                <a:solidFill>
                  <a:srgbClr val="0000FF"/>
                </a:solidFill>
                <a:hlinkClick r:id="rId6" tooltip="Noam Chomsky"/>
              </a:rPr>
              <a:t>Noam Chomsky</a:t>
            </a:r>
            <a:r>
              <a:rPr lang="en-US" b="1" dirty="0">
                <a:solidFill>
                  <a:srgbClr val="0000FF"/>
                </a:solidFill>
              </a:rPr>
              <a:t> and </a:t>
            </a:r>
            <a:r>
              <a:rPr lang="en-US" b="1" u="sng" dirty="0" err="1">
                <a:solidFill>
                  <a:srgbClr val="0000FF"/>
                </a:solidFill>
                <a:hlinkClick r:id="rId7" tooltip="Allen Newell"/>
              </a:rPr>
              <a:t>Newell</a:t>
            </a:r>
            <a:r>
              <a:rPr lang="en-US" b="1" dirty="0" err="1">
                <a:solidFill>
                  <a:srgbClr val="0000FF"/>
                </a:solidFill>
              </a:rPr>
              <a:t>&amp;</a:t>
            </a:r>
            <a:r>
              <a:rPr lang="en-US" b="1" dirty="0" err="1">
                <a:solidFill>
                  <a:srgbClr val="0000FF"/>
                </a:solidFill>
                <a:hlinkClick r:id="rId8" tooltip="Herbert A. Simon"/>
              </a:rPr>
              <a:t>Simon</a:t>
            </a:r>
            <a:r>
              <a:rPr lang="en-US" b="1" dirty="0">
                <a:solidFill>
                  <a:srgbClr val="0000FF"/>
                </a:solidFill>
              </a:rPr>
              <a:t> (</a:t>
            </a:r>
            <a:r>
              <a:rPr lang="en-US" b="1" u="sng" dirty="0">
                <a:solidFill>
                  <a:srgbClr val="0000FF"/>
                </a:solidFill>
                <a:hlinkClick r:id="rId9" tooltip="Computer science"/>
              </a:rPr>
              <a:t>computer science</a:t>
            </a:r>
            <a:r>
              <a:rPr lang="en-US" b="1" u="sng" dirty="0">
                <a:solidFill>
                  <a:srgbClr val="0000FF"/>
                </a:solidFill>
              </a:rPr>
              <a:t>)</a:t>
            </a:r>
            <a:r>
              <a:rPr lang="en-US" b="1" dirty="0">
                <a:solidFill>
                  <a:srgbClr val="0000FF"/>
                </a:solidFill>
              </a:rPr>
              <a:t> ,</a:t>
            </a:r>
            <a:r>
              <a:rPr lang="en-US" b="1" u="sng" dirty="0" err="1">
                <a:solidFill>
                  <a:srgbClr val="0000FF"/>
                </a:solidFill>
                <a:hlinkClick r:id="rId10" tooltip="Ulric Neisser"/>
              </a:rPr>
              <a:t>Ulric</a:t>
            </a:r>
            <a:r>
              <a:rPr lang="en-US" b="1" u="sng" dirty="0">
                <a:solidFill>
                  <a:srgbClr val="0000FF"/>
                </a:solidFill>
                <a:hlinkClick r:id="rId10" tooltip="Ulric Neisser"/>
              </a:rPr>
              <a:t> </a:t>
            </a:r>
            <a:r>
              <a:rPr lang="en-US" b="1" u="sng" dirty="0" err="1">
                <a:solidFill>
                  <a:srgbClr val="0000FF"/>
                </a:solidFill>
                <a:hlinkClick r:id="rId10" tooltip="Ulric Neisser"/>
              </a:rPr>
              <a:t>Neisser</a:t>
            </a:r>
            <a:r>
              <a:rPr lang="en-US" b="1" dirty="0">
                <a:solidFill>
                  <a:srgbClr val="0000FF"/>
                </a:solidFill>
              </a:rPr>
              <a:t>  are some of the important cognitivists.</a:t>
            </a:r>
            <a:endParaRPr lang="en-US" dirty="0"/>
          </a:p>
          <a:p>
            <a:pPr algn="just"/>
            <a:endParaRPr lang="en-US" b="1" dirty="0">
              <a:solidFill>
                <a:srgbClr val="0000FF"/>
              </a:solidFill>
            </a:endParaRPr>
          </a:p>
        </p:txBody>
      </p:sp>
    </p:spTree>
    <p:extLst>
      <p:ext uri="{BB962C8B-B14F-4D97-AF65-F5344CB8AC3E}">
        <p14:creationId xmlns:p14="http://schemas.microsoft.com/office/powerpoint/2010/main" val="170344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lvl="0" algn="just">
              <a:lnSpc>
                <a:spcPct val="110000"/>
              </a:lnSpc>
            </a:pPr>
            <a:r>
              <a:rPr lang="en-US" sz="3600" b="1" dirty="0">
                <a:latin typeface="Arial Rounded MT Bold" pitchFamily="34" charset="0"/>
              </a:rPr>
              <a:t>Cognitive neuroscience is an academic field concerned with the </a:t>
            </a:r>
            <a:r>
              <a:rPr lang="en-US" sz="3600" b="1" u="sng" dirty="0">
                <a:latin typeface="Arial Rounded MT Bold" pitchFamily="34" charset="0"/>
              </a:rPr>
              <a:t>scientific study of biological substrates underlying cognition</a:t>
            </a:r>
            <a:r>
              <a:rPr lang="en-US" sz="3600" b="1" dirty="0">
                <a:latin typeface="Arial Rounded MT Bold" pitchFamily="34" charset="0"/>
              </a:rPr>
              <a:t>, with a specific focus on the </a:t>
            </a:r>
            <a:r>
              <a:rPr lang="en-US" sz="3600" b="1" u="sng" dirty="0">
                <a:latin typeface="Arial Rounded MT Bold" pitchFamily="34" charset="0"/>
              </a:rPr>
              <a:t>neural substrates of mental processes. </a:t>
            </a:r>
          </a:p>
          <a:p>
            <a:pPr lvl="0" algn="just">
              <a:lnSpc>
                <a:spcPct val="110000"/>
              </a:lnSpc>
            </a:pPr>
            <a:r>
              <a:rPr lang="en-US" sz="3600" b="1" dirty="0">
                <a:latin typeface="Arial Rounded MT Bold" pitchFamily="34" charset="0"/>
              </a:rPr>
              <a:t>It addresses the questions of how psychological/cognitive functions are produced by neural circuits in the brain.</a:t>
            </a:r>
          </a:p>
          <a:p>
            <a:pPr marL="0" indent="0">
              <a:buNone/>
            </a:pPr>
            <a:endParaRPr lang="en-US" dirty="0"/>
          </a:p>
        </p:txBody>
      </p:sp>
    </p:spTree>
    <p:extLst>
      <p:ext uri="{BB962C8B-B14F-4D97-AF65-F5344CB8AC3E}">
        <p14:creationId xmlns:p14="http://schemas.microsoft.com/office/powerpoint/2010/main" val="32241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txBody>
          <a:bodyPr>
            <a:noAutofit/>
          </a:bodyPr>
          <a:lstStyle/>
          <a:p>
            <a:pPr algn="just"/>
            <a:r>
              <a:rPr lang="en-US" sz="3600" b="1" dirty="0">
                <a:solidFill>
                  <a:srgbClr val="C00000"/>
                </a:solidFill>
              </a:rPr>
              <a:t>Cognitive neuropsychology is a branch of both </a:t>
            </a:r>
            <a:r>
              <a:rPr lang="en-US" sz="3600" b="1" u="sng" dirty="0">
                <a:solidFill>
                  <a:srgbClr val="C00000"/>
                </a:solidFill>
              </a:rPr>
              <a:t>Psychology and Neuroscience, </a:t>
            </a:r>
            <a:r>
              <a:rPr lang="en-US" sz="3600" b="1" dirty="0">
                <a:solidFill>
                  <a:srgbClr val="C00000"/>
                </a:solidFill>
              </a:rPr>
              <a:t>overlapping with disciplines such as physiological psychology, cognitive psychology and neuropsychology.</a:t>
            </a:r>
          </a:p>
          <a:p>
            <a:pPr algn="just"/>
            <a:r>
              <a:rPr lang="en-US" sz="3600" b="1" dirty="0">
                <a:solidFill>
                  <a:srgbClr val="C00000"/>
                </a:solidFill>
              </a:rPr>
              <a:t>Cognitive neuroscience relies upon theories in cognitive science coupled with evidence from neuropsychology and computational modeling.</a:t>
            </a:r>
          </a:p>
        </p:txBody>
      </p:sp>
    </p:spTree>
    <p:extLst>
      <p:ext uri="{BB962C8B-B14F-4D97-AF65-F5344CB8AC3E}">
        <p14:creationId xmlns:p14="http://schemas.microsoft.com/office/powerpoint/2010/main" val="237595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229600" cy="4525963"/>
          </a:xfrm>
        </p:spPr>
        <p:txBody>
          <a:bodyPr>
            <a:normAutofit/>
          </a:bodyPr>
          <a:lstStyle/>
          <a:p>
            <a:pPr marL="0" indent="0" algn="just">
              <a:buNone/>
            </a:pPr>
            <a:r>
              <a:rPr lang="en-US" sz="3600" b="1" dirty="0">
                <a:solidFill>
                  <a:srgbClr val="0000FF"/>
                </a:solidFill>
              </a:rPr>
              <a:t>Due to its multidisciplinary nature, cognitive neuroscientists may have various backgrounds. Cognitive neuroscientists may have backgrounds in </a:t>
            </a:r>
            <a:r>
              <a:rPr lang="en-US" sz="3600" b="1" u="sng" dirty="0">
                <a:solidFill>
                  <a:srgbClr val="0000FF"/>
                </a:solidFill>
              </a:rPr>
              <a:t>neurobiology,</a:t>
            </a:r>
            <a:r>
              <a:rPr lang="en-US" sz="3600" b="1" dirty="0">
                <a:solidFill>
                  <a:srgbClr val="0000FF"/>
                </a:solidFill>
              </a:rPr>
              <a:t> </a:t>
            </a:r>
            <a:r>
              <a:rPr lang="en-US" sz="3600" b="1" u="sng" dirty="0">
                <a:solidFill>
                  <a:srgbClr val="0000FF"/>
                </a:solidFill>
                <a:hlinkClick r:id="rId2" tooltip="Bioengineering"/>
              </a:rPr>
              <a:t>bioengineering</a:t>
            </a:r>
            <a:r>
              <a:rPr lang="en-US" sz="3600" b="1" dirty="0">
                <a:solidFill>
                  <a:srgbClr val="0000FF"/>
                </a:solidFill>
              </a:rPr>
              <a:t>, </a:t>
            </a:r>
            <a:r>
              <a:rPr lang="en-US" sz="3600" b="1" u="sng" dirty="0">
                <a:solidFill>
                  <a:srgbClr val="0000FF"/>
                </a:solidFill>
                <a:hlinkClick r:id="rId3" tooltip="Psychiatry"/>
              </a:rPr>
              <a:t>psychiatry</a:t>
            </a:r>
            <a:r>
              <a:rPr lang="en-US" sz="3600" b="1" dirty="0">
                <a:solidFill>
                  <a:srgbClr val="0000FF"/>
                </a:solidFill>
              </a:rPr>
              <a:t>,</a:t>
            </a:r>
          </a:p>
          <a:p>
            <a:pPr marL="0" indent="0" algn="just">
              <a:buNone/>
            </a:pPr>
            <a:r>
              <a:rPr lang="en-US" sz="3600" b="1" u="sng" dirty="0">
                <a:solidFill>
                  <a:srgbClr val="0000FF"/>
                </a:solidFill>
                <a:hlinkClick r:id="rId4" tooltip="Neurology"/>
              </a:rPr>
              <a:t>neurology</a:t>
            </a:r>
            <a:r>
              <a:rPr lang="en-US" sz="3600" b="1" dirty="0">
                <a:solidFill>
                  <a:srgbClr val="0000FF"/>
                </a:solidFill>
              </a:rPr>
              <a:t>, </a:t>
            </a:r>
            <a:r>
              <a:rPr lang="en-US" sz="3600" b="1" u="sng" dirty="0">
                <a:solidFill>
                  <a:srgbClr val="0000FF"/>
                </a:solidFill>
                <a:hlinkClick r:id="rId5" tooltip="Physics"/>
              </a:rPr>
              <a:t>physics</a:t>
            </a:r>
            <a:r>
              <a:rPr lang="en-US" sz="3600" b="1" dirty="0">
                <a:solidFill>
                  <a:srgbClr val="0000FF"/>
                </a:solidFill>
              </a:rPr>
              <a:t>, </a:t>
            </a:r>
            <a:r>
              <a:rPr lang="en-US" sz="3600" b="1" u="sng" dirty="0">
                <a:solidFill>
                  <a:srgbClr val="0000FF"/>
                </a:solidFill>
                <a:hlinkClick r:id="rId6" tooltip="Computer science"/>
              </a:rPr>
              <a:t>computer science</a:t>
            </a:r>
            <a:endParaRPr lang="en-US" sz="3600" b="1" dirty="0">
              <a:solidFill>
                <a:srgbClr val="0000FF"/>
              </a:solidFill>
            </a:endParaRPr>
          </a:p>
          <a:p>
            <a:pPr marL="0" indent="0" algn="just">
              <a:buNone/>
            </a:pPr>
            <a:r>
              <a:rPr lang="en-US" sz="3600" b="1" dirty="0">
                <a:solidFill>
                  <a:srgbClr val="0000FF"/>
                </a:solidFill>
              </a:rPr>
              <a:t> </a:t>
            </a:r>
            <a:r>
              <a:rPr lang="en-US" sz="3600" b="1" u="sng" dirty="0">
                <a:solidFill>
                  <a:srgbClr val="0000FF"/>
                </a:solidFill>
                <a:hlinkClick r:id="rId7" tooltip="Linguistics"/>
              </a:rPr>
              <a:t>linguistics</a:t>
            </a:r>
            <a:r>
              <a:rPr lang="en-US" sz="3600" b="1" dirty="0">
                <a:solidFill>
                  <a:srgbClr val="0000FF"/>
                </a:solidFill>
              </a:rPr>
              <a:t>, </a:t>
            </a:r>
            <a:r>
              <a:rPr lang="en-US" sz="3600" b="1" u="sng" dirty="0">
                <a:solidFill>
                  <a:srgbClr val="0000FF"/>
                </a:solidFill>
                <a:hlinkClick r:id="rId8" tooltip="Philosophy"/>
              </a:rPr>
              <a:t>philosophy</a:t>
            </a:r>
            <a:r>
              <a:rPr lang="en-US" sz="3600" b="1" dirty="0">
                <a:solidFill>
                  <a:srgbClr val="0000FF"/>
                </a:solidFill>
              </a:rPr>
              <a:t> and </a:t>
            </a:r>
            <a:r>
              <a:rPr lang="en-US" sz="3600" b="1" u="sng" dirty="0">
                <a:solidFill>
                  <a:srgbClr val="0000FF"/>
                </a:solidFill>
                <a:hlinkClick r:id="rId9" tooltip="Mathematics"/>
              </a:rPr>
              <a:t>mathematics</a:t>
            </a:r>
            <a:r>
              <a:rPr lang="en-US" sz="3600" b="1" dirty="0">
                <a:solidFill>
                  <a:srgbClr val="0000FF"/>
                </a:solidFill>
              </a:rPr>
              <a:t>.</a:t>
            </a:r>
          </a:p>
          <a:p>
            <a:endParaRPr lang="en-US" dirty="0"/>
          </a:p>
        </p:txBody>
      </p:sp>
    </p:spTree>
    <p:extLst>
      <p:ext uri="{BB962C8B-B14F-4D97-AF65-F5344CB8AC3E}">
        <p14:creationId xmlns:p14="http://schemas.microsoft.com/office/powerpoint/2010/main" val="2970019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229600" cy="5562600"/>
          </a:xfrm>
        </p:spPr>
        <p:txBody>
          <a:bodyPr>
            <a:noAutofit/>
          </a:bodyPr>
          <a:lstStyle/>
          <a:p>
            <a:pPr algn="just"/>
            <a:r>
              <a:rPr lang="en-US" sz="4400" b="1" dirty="0">
                <a:solidFill>
                  <a:srgbClr val="C00000"/>
                </a:solidFill>
              </a:rPr>
              <a:t>Clinical studies in psychopathology in patients with cognitive deficits due to brain  lesions constitute an important aspect of cognitive neuropsychology.</a:t>
            </a:r>
          </a:p>
          <a:p>
            <a:pPr marL="0" indent="0" algn="just">
              <a:buNone/>
            </a:pPr>
            <a:r>
              <a:rPr lang="en-US" sz="4400" b="1" dirty="0">
                <a:solidFill>
                  <a:srgbClr val="C00000"/>
                </a:solidFill>
              </a:rPr>
              <a:t> </a:t>
            </a:r>
          </a:p>
          <a:p>
            <a:pPr algn="just"/>
            <a:endParaRPr lang="en-US" sz="3600" b="1" dirty="0"/>
          </a:p>
        </p:txBody>
      </p:sp>
    </p:spTree>
    <p:extLst>
      <p:ext uri="{BB962C8B-B14F-4D97-AF65-F5344CB8AC3E}">
        <p14:creationId xmlns:p14="http://schemas.microsoft.com/office/powerpoint/2010/main" val="2275356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09600"/>
            <a:ext cx="8229600" cy="5867400"/>
          </a:xfrm>
        </p:spPr>
        <p:txBody>
          <a:bodyPr>
            <a:noAutofit/>
          </a:bodyPr>
          <a:lstStyle/>
          <a:p>
            <a:pPr marL="0" indent="0" algn="just">
              <a:buNone/>
            </a:pPr>
            <a:r>
              <a:rPr lang="en-US" sz="3600" b="1" i="1" dirty="0">
                <a:solidFill>
                  <a:srgbClr val="0000FF"/>
                </a:solidFill>
              </a:rPr>
              <a:t>Cognitive neuroscience can look at the effects of </a:t>
            </a:r>
            <a:r>
              <a:rPr lang="en-US" sz="3600" b="1" i="1" dirty="0">
                <a:solidFill>
                  <a:srgbClr val="C00000"/>
                </a:solidFill>
              </a:rPr>
              <a:t>damage to the brain </a:t>
            </a:r>
            <a:r>
              <a:rPr lang="en-US" sz="3600" b="1" i="1" dirty="0">
                <a:solidFill>
                  <a:srgbClr val="0000FF"/>
                </a:solidFill>
              </a:rPr>
              <a:t>and </a:t>
            </a:r>
            <a:r>
              <a:rPr lang="en-US" sz="3600" b="1" i="1" dirty="0">
                <a:solidFill>
                  <a:srgbClr val="C00000"/>
                </a:solidFill>
              </a:rPr>
              <a:t>subsequent changes </a:t>
            </a:r>
            <a:r>
              <a:rPr lang="en-US" sz="3600" b="1" i="1" dirty="0">
                <a:solidFill>
                  <a:srgbClr val="0000FF"/>
                </a:solidFill>
              </a:rPr>
              <a:t>in the thought processes due to changes in neural circuitry resulting from the ensued damage. Also, cognitive abilities based on brain development is studied and examined under the subfield of developmental cognitive neuroscience.</a:t>
            </a:r>
          </a:p>
        </p:txBody>
      </p:sp>
    </p:spTree>
    <p:extLst>
      <p:ext uri="{BB962C8B-B14F-4D97-AF65-F5344CB8AC3E}">
        <p14:creationId xmlns:p14="http://schemas.microsoft.com/office/powerpoint/2010/main" val="3536161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5745163"/>
          </a:xfrm>
        </p:spPr>
        <p:txBody>
          <a:bodyPr>
            <a:normAutofit/>
          </a:bodyPr>
          <a:lstStyle/>
          <a:p>
            <a:pPr algn="just"/>
            <a:r>
              <a:rPr lang="en-US" b="1" dirty="0"/>
              <a:t>Neuropsychology is the study of the effects</a:t>
            </a:r>
          </a:p>
          <a:p>
            <a:pPr marL="0" indent="0" algn="just">
              <a:buNone/>
            </a:pPr>
            <a:r>
              <a:rPr lang="en-US" b="1" dirty="0"/>
              <a:t>	of lesions or dysfunctions of the Central 	Nervous System (CNS) on cognition and  	behaviour. </a:t>
            </a:r>
          </a:p>
          <a:p>
            <a:pPr algn="just"/>
            <a:r>
              <a:rPr lang="en-US" b="1" dirty="0"/>
              <a:t>The regions of interest are the cortex of the two brain hemispheres, the sub-cortical structures (such as thalamus, basal ganglia, hypothalamus, and amygdala) and the main connecting white matter fibers.</a:t>
            </a:r>
          </a:p>
          <a:p>
            <a:pPr marL="0" indent="0">
              <a:buNone/>
            </a:pPr>
            <a:endParaRPr lang="en-US" dirty="0"/>
          </a:p>
        </p:txBody>
      </p:sp>
    </p:spTree>
    <p:extLst>
      <p:ext uri="{BB962C8B-B14F-4D97-AF65-F5344CB8AC3E}">
        <p14:creationId xmlns:p14="http://schemas.microsoft.com/office/powerpoint/2010/main" val="1945502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TotalTime>
  <Words>969</Words>
  <Application>Microsoft Office PowerPoint</Application>
  <PresentationFormat>On-screen Show (4:3)</PresentationFormat>
  <Paragraphs>51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Rounded MT Bold</vt:lpstr>
      <vt:lpstr>Calibri</vt:lpstr>
      <vt:lpstr>Gill Sans Ultra Bold</vt:lpstr>
      <vt:lpstr>Wingdings</vt:lpstr>
      <vt:lpstr>Office Theme</vt:lpstr>
      <vt:lpstr>COGNITIVE NEUROPSYCHOLOGY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AIMS OF NP </vt:lpstr>
      <vt:lpstr>Methods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Cognitive neuroscience </dc:title>
  <dc:creator>sr soja</dc:creator>
  <cp:lastModifiedBy>soya</cp:lastModifiedBy>
  <cp:revision>30</cp:revision>
  <dcterms:created xsi:type="dcterms:W3CDTF">2006-08-16T00:00:00Z</dcterms:created>
  <dcterms:modified xsi:type="dcterms:W3CDTF">2021-02-12T05:04:18Z</dcterms:modified>
</cp:coreProperties>
</file>