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8" r:id="rId2"/>
    <p:sldId id="259" r:id="rId3"/>
    <p:sldId id="285" r:id="rId4"/>
    <p:sldId id="291" r:id="rId5"/>
    <p:sldId id="260" r:id="rId6"/>
    <p:sldId id="290" r:id="rId7"/>
    <p:sldId id="261" r:id="rId8"/>
    <p:sldId id="262" r:id="rId9"/>
    <p:sldId id="263" r:id="rId10"/>
    <p:sldId id="264" r:id="rId11"/>
    <p:sldId id="284" r:id="rId12"/>
    <p:sldId id="276" r:id="rId13"/>
    <p:sldId id="279" r:id="rId14"/>
    <p:sldId id="280" r:id="rId15"/>
    <p:sldId id="281" r:id="rId16"/>
    <p:sldId id="282" r:id="rId17"/>
    <p:sldId id="283" r:id="rId18"/>
    <p:sldId id="273" r:id="rId19"/>
    <p:sldId id="286" r:id="rId20"/>
    <p:sldId id="265" r:id="rId21"/>
    <p:sldId id="270" r:id="rId22"/>
    <p:sldId id="266" r:id="rId23"/>
    <p:sldId id="267" r:id="rId24"/>
    <p:sldId id="268" r:id="rId25"/>
    <p:sldId id="269" r:id="rId26"/>
    <p:sldId id="288" r:id="rId27"/>
    <p:sldId id="28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>
      <p:cViewPr varScale="1">
        <p:scale>
          <a:sx n="69" d="100"/>
          <a:sy n="6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C09C14-960F-45D4-9C82-A838228475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EF3532-FE44-4815-B175-6514488A637D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rPr>
            <a:t>Social Interaction Influences Cognitive Development</a:t>
          </a:r>
          <a:endParaRPr lang="en-US" sz="3200" b="1" dirty="0">
            <a:solidFill>
              <a:schemeClr val="bg1"/>
            </a:solidFill>
            <a:latin typeface="Aharoni" pitchFamily="2" charset="-79"/>
            <a:cs typeface="Aharoni" pitchFamily="2" charset="-79"/>
          </a:endParaRPr>
        </a:p>
      </dgm:t>
    </dgm:pt>
    <dgm:pt modelId="{DC289C70-CB3D-4913-AE7C-AA0FE46F2065}" type="parTrans" cxnId="{586A0A3B-BA66-4E0E-AA5B-4DB6A839C2F2}">
      <dgm:prSet/>
      <dgm:spPr/>
      <dgm:t>
        <a:bodyPr/>
        <a:lstStyle/>
        <a:p>
          <a:endParaRPr lang="en-US"/>
        </a:p>
      </dgm:t>
    </dgm:pt>
    <dgm:pt modelId="{34A211B3-F46B-4833-A6D6-7BC4E827529D}" type="sibTrans" cxnId="{586A0A3B-BA66-4E0E-AA5B-4DB6A839C2F2}">
      <dgm:prSet/>
      <dgm:spPr/>
      <dgm:t>
        <a:bodyPr/>
        <a:lstStyle/>
        <a:p>
          <a:endParaRPr lang="en-US"/>
        </a:p>
      </dgm:t>
    </dgm:pt>
    <dgm:pt modelId="{93577B85-281B-4375-BD40-510F95266BA1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3200" b="1" dirty="0" smtClean="0">
              <a:latin typeface="Aharoni" pitchFamily="2" charset="-79"/>
              <a:cs typeface="Aharoni" pitchFamily="2" charset="-79"/>
            </a:rPr>
            <a:t>Biological and Cultural Development do not occur in Isolation</a:t>
          </a:r>
          <a:endParaRPr lang="en-US" sz="3200" b="1" dirty="0">
            <a:latin typeface="Aharoni" pitchFamily="2" charset="-79"/>
            <a:cs typeface="Aharoni" pitchFamily="2" charset="-79"/>
          </a:endParaRPr>
        </a:p>
      </dgm:t>
    </dgm:pt>
    <dgm:pt modelId="{AAA57689-3CCE-4F04-83A1-4DA1F513886C}" type="parTrans" cxnId="{387E871B-094C-4BC7-8BFE-9D86AF8BCD0C}">
      <dgm:prSet/>
      <dgm:spPr/>
      <dgm:t>
        <a:bodyPr/>
        <a:lstStyle/>
        <a:p>
          <a:endParaRPr lang="en-US"/>
        </a:p>
      </dgm:t>
    </dgm:pt>
    <dgm:pt modelId="{9DC157B0-461B-429B-B944-A9779EF52FC7}" type="sibTrans" cxnId="{387E871B-094C-4BC7-8BFE-9D86AF8BCD0C}">
      <dgm:prSet/>
      <dgm:spPr/>
      <dgm:t>
        <a:bodyPr/>
        <a:lstStyle/>
        <a:p>
          <a:endParaRPr lang="en-US"/>
        </a:p>
      </dgm:t>
    </dgm:pt>
    <dgm:pt modelId="{A06895FB-8D72-495D-9B8E-24018FBFD53C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3200" b="1" dirty="0" smtClean="0">
              <a:latin typeface="Aharoni" pitchFamily="2" charset="-79"/>
              <a:cs typeface="Aharoni" pitchFamily="2" charset="-79"/>
            </a:rPr>
            <a:t>Language plays a major role in Cognitive Development</a:t>
          </a:r>
          <a:endParaRPr lang="en-US" sz="3200" b="1" dirty="0">
            <a:latin typeface="Aharoni" pitchFamily="2" charset="-79"/>
            <a:cs typeface="Aharoni" pitchFamily="2" charset="-79"/>
          </a:endParaRPr>
        </a:p>
      </dgm:t>
    </dgm:pt>
    <dgm:pt modelId="{E339E9E1-A138-4BD5-B225-EACCBF891102}" type="parTrans" cxnId="{8AA3D519-9B59-4949-98F0-FBDA6102EA81}">
      <dgm:prSet/>
      <dgm:spPr/>
      <dgm:t>
        <a:bodyPr/>
        <a:lstStyle/>
        <a:p>
          <a:endParaRPr lang="en-US"/>
        </a:p>
      </dgm:t>
    </dgm:pt>
    <dgm:pt modelId="{16643409-FD6E-46A9-8960-E8B0AC7EF118}" type="sibTrans" cxnId="{8AA3D519-9B59-4949-98F0-FBDA6102EA81}">
      <dgm:prSet/>
      <dgm:spPr/>
      <dgm:t>
        <a:bodyPr/>
        <a:lstStyle/>
        <a:p>
          <a:endParaRPr lang="en-US"/>
        </a:p>
      </dgm:t>
    </dgm:pt>
    <dgm:pt modelId="{E4A82CA1-D298-4181-9A28-3E727A815C97}" type="pres">
      <dgm:prSet presAssocID="{F4C09C14-960F-45D4-9C82-A838228475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43F1A4-548A-4886-A9F2-24AC96C4D0B9}" type="pres">
      <dgm:prSet presAssocID="{06EF3532-FE44-4815-B175-6514488A637D}" presName="parentLin" presStyleCnt="0"/>
      <dgm:spPr/>
    </dgm:pt>
    <dgm:pt modelId="{22A58941-2C22-45E1-B06F-41E4754EAD43}" type="pres">
      <dgm:prSet presAssocID="{06EF3532-FE44-4815-B175-6514488A637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0B7191E-82D8-4C5B-9D4C-7E33B64283B4}" type="pres">
      <dgm:prSet presAssocID="{06EF3532-FE44-4815-B175-6514488A637D}" presName="parentText" presStyleLbl="node1" presStyleIdx="0" presStyleCnt="3" custScaleX="117109" custScaleY="2793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AD2E8-C475-43C9-BB76-25B09B6D5353}" type="pres">
      <dgm:prSet presAssocID="{06EF3532-FE44-4815-B175-6514488A637D}" presName="negativeSpace" presStyleCnt="0"/>
      <dgm:spPr/>
    </dgm:pt>
    <dgm:pt modelId="{761B28B8-FBC2-4069-B6DF-F977023D1313}" type="pres">
      <dgm:prSet presAssocID="{06EF3532-FE44-4815-B175-6514488A637D}" presName="childText" presStyleLbl="conFgAcc1" presStyleIdx="0" presStyleCnt="3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D81B1ED-2DF7-4EBF-A7A2-BB9BF5784533}" type="pres">
      <dgm:prSet presAssocID="{34A211B3-F46B-4833-A6D6-7BC4E827529D}" presName="spaceBetweenRectangles" presStyleCnt="0"/>
      <dgm:spPr/>
    </dgm:pt>
    <dgm:pt modelId="{E6EF565D-27E6-4EAE-A5A2-6F31D6FCF504}" type="pres">
      <dgm:prSet presAssocID="{93577B85-281B-4375-BD40-510F95266BA1}" presName="parentLin" presStyleCnt="0"/>
      <dgm:spPr/>
    </dgm:pt>
    <dgm:pt modelId="{AD6C3A88-BEFB-47F7-9210-8D818F1BD389}" type="pres">
      <dgm:prSet presAssocID="{93577B85-281B-4375-BD40-510F95266BA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A87769F-CA17-4C09-A3F3-FD3920B52D9F}" type="pres">
      <dgm:prSet presAssocID="{93577B85-281B-4375-BD40-510F95266BA1}" presName="parentText" presStyleLbl="node1" presStyleIdx="1" presStyleCnt="3" custScaleX="117109" custScaleY="27570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F6AB1-6E7D-4E28-A9F7-63AC21F9583D}" type="pres">
      <dgm:prSet presAssocID="{93577B85-281B-4375-BD40-510F95266BA1}" presName="negativeSpace" presStyleCnt="0"/>
      <dgm:spPr/>
    </dgm:pt>
    <dgm:pt modelId="{06881482-981E-4EE0-AB6A-FF0FEAAB3DF2}" type="pres">
      <dgm:prSet presAssocID="{93577B85-281B-4375-BD40-510F95266BA1}" presName="childText" presStyleLbl="conFgAcc1" presStyleIdx="1" presStyleCnt="3">
        <dgm:presLayoutVars>
          <dgm:bulletEnabled val="1"/>
        </dgm:presLayoutVars>
      </dgm:prSet>
      <dgm:spPr>
        <a:solidFill>
          <a:srgbClr val="FF66FF">
            <a:alpha val="89804"/>
          </a:srgbClr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FD7B8DD-5DE3-4233-83E3-62BDAB01F4B9}" type="pres">
      <dgm:prSet presAssocID="{9DC157B0-461B-429B-B944-A9779EF52FC7}" presName="spaceBetweenRectangles" presStyleCnt="0"/>
      <dgm:spPr/>
    </dgm:pt>
    <dgm:pt modelId="{2509E4BD-B50D-4FD7-B9B4-C8685F97E931}" type="pres">
      <dgm:prSet presAssocID="{A06895FB-8D72-495D-9B8E-24018FBFD53C}" presName="parentLin" presStyleCnt="0"/>
      <dgm:spPr/>
    </dgm:pt>
    <dgm:pt modelId="{7D768A9D-5484-4BE8-9638-62C6E0915F38}" type="pres">
      <dgm:prSet presAssocID="{A06895FB-8D72-495D-9B8E-24018FBFD53C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0FE57320-2D43-4460-ADD0-18BF36D6641F}" type="pres">
      <dgm:prSet presAssocID="{A06895FB-8D72-495D-9B8E-24018FBFD53C}" presName="parentText" presStyleLbl="node1" presStyleIdx="2" presStyleCnt="3" custScaleX="118200" custScaleY="2774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1AFC79-A8A6-4118-A271-37FDE3DC4639}" type="pres">
      <dgm:prSet presAssocID="{A06895FB-8D72-495D-9B8E-24018FBFD53C}" presName="negativeSpace" presStyleCnt="0"/>
      <dgm:spPr/>
    </dgm:pt>
    <dgm:pt modelId="{D7843B8B-2B3E-41E1-8819-5382809DE66E}" type="pres">
      <dgm:prSet presAssocID="{A06895FB-8D72-495D-9B8E-24018FBFD53C}" presName="childText" presStyleLbl="conFgAcc1" presStyleIdx="2" presStyleCnt="3">
        <dgm:presLayoutVars>
          <dgm:bulletEnabled val="1"/>
        </dgm:presLayoutVars>
      </dgm:prSet>
      <dgm:spPr>
        <a:solidFill>
          <a:srgbClr val="00FF00">
            <a:alpha val="89804"/>
          </a:srgbClr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8AA3D519-9B59-4949-98F0-FBDA6102EA81}" srcId="{F4C09C14-960F-45D4-9C82-A8382284758E}" destId="{A06895FB-8D72-495D-9B8E-24018FBFD53C}" srcOrd="2" destOrd="0" parTransId="{E339E9E1-A138-4BD5-B225-EACCBF891102}" sibTransId="{16643409-FD6E-46A9-8960-E8B0AC7EF118}"/>
    <dgm:cxn modelId="{586A0A3B-BA66-4E0E-AA5B-4DB6A839C2F2}" srcId="{F4C09C14-960F-45D4-9C82-A8382284758E}" destId="{06EF3532-FE44-4815-B175-6514488A637D}" srcOrd="0" destOrd="0" parTransId="{DC289C70-CB3D-4913-AE7C-AA0FE46F2065}" sibTransId="{34A211B3-F46B-4833-A6D6-7BC4E827529D}"/>
    <dgm:cxn modelId="{F89CEBAA-4669-44E9-9ABD-F1801CB31650}" type="presOf" srcId="{06EF3532-FE44-4815-B175-6514488A637D}" destId="{22A58941-2C22-45E1-B06F-41E4754EAD43}" srcOrd="0" destOrd="0" presId="urn:microsoft.com/office/officeart/2005/8/layout/list1"/>
    <dgm:cxn modelId="{1FD732EF-88FF-462C-B00C-54AAE8FEE5BD}" type="presOf" srcId="{A06895FB-8D72-495D-9B8E-24018FBFD53C}" destId="{7D768A9D-5484-4BE8-9638-62C6E0915F38}" srcOrd="0" destOrd="0" presId="urn:microsoft.com/office/officeart/2005/8/layout/list1"/>
    <dgm:cxn modelId="{8BE1795D-813B-424A-959D-2B7C7B1ED893}" type="presOf" srcId="{F4C09C14-960F-45D4-9C82-A8382284758E}" destId="{E4A82CA1-D298-4181-9A28-3E727A815C97}" srcOrd="0" destOrd="0" presId="urn:microsoft.com/office/officeart/2005/8/layout/list1"/>
    <dgm:cxn modelId="{387E871B-094C-4BC7-8BFE-9D86AF8BCD0C}" srcId="{F4C09C14-960F-45D4-9C82-A8382284758E}" destId="{93577B85-281B-4375-BD40-510F95266BA1}" srcOrd="1" destOrd="0" parTransId="{AAA57689-3CCE-4F04-83A1-4DA1F513886C}" sibTransId="{9DC157B0-461B-429B-B944-A9779EF52FC7}"/>
    <dgm:cxn modelId="{BEAC323A-23FC-4030-9571-5EE41957B1B4}" type="presOf" srcId="{93577B85-281B-4375-BD40-510F95266BA1}" destId="{7A87769F-CA17-4C09-A3F3-FD3920B52D9F}" srcOrd="1" destOrd="0" presId="urn:microsoft.com/office/officeart/2005/8/layout/list1"/>
    <dgm:cxn modelId="{7C08BCCF-42D0-4B20-B9E4-0F6076C4523F}" type="presOf" srcId="{A06895FB-8D72-495D-9B8E-24018FBFD53C}" destId="{0FE57320-2D43-4460-ADD0-18BF36D6641F}" srcOrd="1" destOrd="0" presId="urn:microsoft.com/office/officeart/2005/8/layout/list1"/>
    <dgm:cxn modelId="{43BFDE4C-3BC5-42D6-9FA4-318B9FF8965E}" type="presOf" srcId="{93577B85-281B-4375-BD40-510F95266BA1}" destId="{AD6C3A88-BEFB-47F7-9210-8D818F1BD389}" srcOrd="0" destOrd="0" presId="urn:microsoft.com/office/officeart/2005/8/layout/list1"/>
    <dgm:cxn modelId="{2DE9E056-D8E2-441F-97C6-C154875E8472}" type="presOf" srcId="{06EF3532-FE44-4815-B175-6514488A637D}" destId="{E0B7191E-82D8-4C5B-9D4C-7E33B64283B4}" srcOrd="1" destOrd="0" presId="urn:microsoft.com/office/officeart/2005/8/layout/list1"/>
    <dgm:cxn modelId="{A2B96A4F-89D3-40AC-8881-93308E3997F8}" type="presParOf" srcId="{E4A82CA1-D298-4181-9A28-3E727A815C97}" destId="{5143F1A4-548A-4886-A9F2-24AC96C4D0B9}" srcOrd="0" destOrd="0" presId="urn:microsoft.com/office/officeart/2005/8/layout/list1"/>
    <dgm:cxn modelId="{ED39609B-C582-4DB1-A604-E3B71BBD3DD5}" type="presParOf" srcId="{5143F1A4-548A-4886-A9F2-24AC96C4D0B9}" destId="{22A58941-2C22-45E1-B06F-41E4754EAD43}" srcOrd="0" destOrd="0" presId="urn:microsoft.com/office/officeart/2005/8/layout/list1"/>
    <dgm:cxn modelId="{F10D2FAD-9DC3-424B-B444-04BB44B4513C}" type="presParOf" srcId="{5143F1A4-548A-4886-A9F2-24AC96C4D0B9}" destId="{E0B7191E-82D8-4C5B-9D4C-7E33B64283B4}" srcOrd="1" destOrd="0" presId="urn:microsoft.com/office/officeart/2005/8/layout/list1"/>
    <dgm:cxn modelId="{4B8F7254-5EC9-40FF-8EA5-CBEBB20A2D94}" type="presParOf" srcId="{E4A82CA1-D298-4181-9A28-3E727A815C97}" destId="{FF8AD2E8-C475-43C9-BB76-25B09B6D5353}" srcOrd="1" destOrd="0" presId="urn:microsoft.com/office/officeart/2005/8/layout/list1"/>
    <dgm:cxn modelId="{FB8B0E30-F310-4915-BC36-13AAABADB030}" type="presParOf" srcId="{E4A82CA1-D298-4181-9A28-3E727A815C97}" destId="{761B28B8-FBC2-4069-B6DF-F977023D1313}" srcOrd="2" destOrd="0" presId="urn:microsoft.com/office/officeart/2005/8/layout/list1"/>
    <dgm:cxn modelId="{C8A2ECE0-39CF-4B6A-B1D8-76AB01D17C0A}" type="presParOf" srcId="{E4A82CA1-D298-4181-9A28-3E727A815C97}" destId="{AD81B1ED-2DF7-4EBF-A7A2-BB9BF5784533}" srcOrd="3" destOrd="0" presId="urn:microsoft.com/office/officeart/2005/8/layout/list1"/>
    <dgm:cxn modelId="{0E974E75-76FD-4D32-A64F-1D39C7DDE1EB}" type="presParOf" srcId="{E4A82CA1-D298-4181-9A28-3E727A815C97}" destId="{E6EF565D-27E6-4EAE-A5A2-6F31D6FCF504}" srcOrd="4" destOrd="0" presId="urn:microsoft.com/office/officeart/2005/8/layout/list1"/>
    <dgm:cxn modelId="{6BC40B59-BC67-4E17-AF86-129A1511C2B6}" type="presParOf" srcId="{E6EF565D-27E6-4EAE-A5A2-6F31D6FCF504}" destId="{AD6C3A88-BEFB-47F7-9210-8D818F1BD389}" srcOrd="0" destOrd="0" presId="urn:microsoft.com/office/officeart/2005/8/layout/list1"/>
    <dgm:cxn modelId="{6E70D9A7-7DF0-4FBC-8619-47B671E7E5CB}" type="presParOf" srcId="{E6EF565D-27E6-4EAE-A5A2-6F31D6FCF504}" destId="{7A87769F-CA17-4C09-A3F3-FD3920B52D9F}" srcOrd="1" destOrd="0" presId="urn:microsoft.com/office/officeart/2005/8/layout/list1"/>
    <dgm:cxn modelId="{1068702A-0179-460A-B5D4-7D5C7C5E8C43}" type="presParOf" srcId="{E4A82CA1-D298-4181-9A28-3E727A815C97}" destId="{84EF6AB1-6E7D-4E28-A9F7-63AC21F9583D}" srcOrd="5" destOrd="0" presId="urn:microsoft.com/office/officeart/2005/8/layout/list1"/>
    <dgm:cxn modelId="{736F25CE-DA15-49C1-855E-212BD79B4EBB}" type="presParOf" srcId="{E4A82CA1-D298-4181-9A28-3E727A815C97}" destId="{06881482-981E-4EE0-AB6A-FF0FEAAB3DF2}" srcOrd="6" destOrd="0" presId="urn:microsoft.com/office/officeart/2005/8/layout/list1"/>
    <dgm:cxn modelId="{B3E428F2-957F-43DF-9A17-4F2E664F0B45}" type="presParOf" srcId="{E4A82CA1-D298-4181-9A28-3E727A815C97}" destId="{CFD7B8DD-5DE3-4233-83E3-62BDAB01F4B9}" srcOrd="7" destOrd="0" presId="urn:microsoft.com/office/officeart/2005/8/layout/list1"/>
    <dgm:cxn modelId="{2BD0BBC6-73ED-4E17-84B6-3C37C70E0A88}" type="presParOf" srcId="{E4A82CA1-D298-4181-9A28-3E727A815C97}" destId="{2509E4BD-B50D-4FD7-B9B4-C8685F97E931}" srcOrd="8" destOrd="0" presId="urn:microsoft.com/office/officeart/2005/8/layout/list1"/>
    <dgm:cxn modelId="{425DECE8-E112-4D0A-A3AA-9E261D2EFF1F}" type="presParOf" srcId="{2509E4BD-B50D-4FD7-B9B4-C8685F97E931}" destId="{7D768A9D-5484-4BE8-9638-62C6E0915F38}" srcOrd="0" destOrd="0" presId="urn:microsoft.com/office/officeart/2005/8/layout/list1"/>
    <dgm:cxn modelId="{BDEE5D14-FF27-42E3-A85A-194A46CA81D0}" type="presParOf" srcId="{2509E4BD-B50D-4FD7-B9B4-C8685F97E931}" destId="{0FE57320-2D43-4460-ADD0-18BF36D6641F}" srcOrd="1" destOrd="0" presId="urn:microsoft.com/office/officeart/2005/8/layout/list1"/>
    <dgm:cxn modelId="{FD640A14-E323-4D4A-9C81-84F858B0AC37}" type="presParOf" srcId="{E4A82CA1-D298-4181-9A28-3E727A815C97}" destId="{8E1AFC79-A8A6-4118-A271-37FDE3DC4639}" srcOrd="9" destOrd="0" presId="urn:microsoft.com/office/officeart/2005/8/layout/list1"/>
    <dgm:cxn modelId="{2363B00F-78A5-443C-ACCC-51C3383A92FE}" type="presParOf" srcId="{E4A82CA1-D298-4181-9A28-3E727A815C97}" destId="{D7843B8B-2B3E-41E1-8819-5382809DE66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B28B8-FBC2-4069-B6DF-F977023D1313}">
      <dsp:nvSpPr>
        <dsp:cNvPr id="0" name=""/>
        <dsp:cNvSpPr/>
      </dsp:nvSpPr>
      <dsp:spPr>
        <a:xfrm>
          <a:off x="0" y="1180547"/>
          <a:ext cx="8382000" cy="403200"/>
        </a:xfrm>
        <a:prstGeom prst="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7191E-82D8-4C5B-9D4C-7E33B64283B4}">
      <dsp:nvSpPr>
        <dsp:cNvPr id="0" name=""/>
        <dsp:cNvSpPr/>
      </dsp:nvSpPr>
      <dsp:spPr>
        <a:xfrm>
          <a:off x="418690" y="97310"/>
          <a:ext cx="6864543" cy="131939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rPr>
            <a:t>Social Interaction Influences Cognitive Development</a:t>
          </a:r>
          <a:endParaRPr lang="en-US" sz="3200" b="1" kern="1200" dirty="0">
            <a:solidFill>
              <a:schemeClr val="bg1"/>
            </a:solidFill>
            <a:latin typeface="Aharoni" pitchFamily="2" charset="-79"/>
            <a:cs typeface="Aharoni" pitchFamily="2" charset="-79"/>
          </a:endParaRPr>
        </a:p>
      </dsp:txBody>
      <dsp:txXfrm>
        <a:off x="483098" y="161718"/>
        <a:ext cx="6735727" cy="1190581"/>
      </dsp:txXfrm>
    </dsp:sp>
    <dsp:sp modelId="{06881482-981E-4EE0-AB6A-FF0FEAAB3DF2}">
      <dsp:nvSpPr>
        <dsp:cNvPr id="0" name=""/>
        <dsp:cNvSpPr/>
      </dsp:nvSpPr>
      <dsp:spPr>
        <a:xfrm>
          <a:off x="0" y="2736202"/>
          <a:ext cx="8382000" cy="403200"/>
        </a:xfrm>
        <a:prstGeom prst="rect">
          <a:avLst/>
        </a:prstGeom>
        <a:solidFill>
          <a:srgbClr val="FF66FF">
            <a:alpha val="89804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7769F-CA17-4C09-A3F3-FD3920B52D9F}">
      <dsp:nvSpPr>
        <dsp:cNvPr id="0" name=""/>
        <dsp:cNvSpPr/>
      </dsp:nvSpPr>
      <dsp:spPr>
        <a:xfrm>
          <a:off x="418690" y="1670147"/>
          <a:ext cx="6864543" cy="130221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Aharoni" pitchFamily="2" charset="-79"/>
              <a:cs typeface="Aharoni" pitchFamily="2" charset="-79"/>
            </a:rPr>
            <a:t>Biological and Cultural Development do not occur in Isolation</a:t>
          </a:r>
          <a:endParaRPr lang="en-US" sz="3200" b="1" kern="1200" dirty="0">
            <a:latin typeface="Aharoni" pitchFamily="2" charset="-79"/>
            <a:cs typeface="Aharoni" pitchFamily="2" charset="-79"/>
          </a:endParaRPr>
        </a:p>
      </dsp:txBody>
      <dsp:txXfrm>
        <a:off x="482259" y="1733716"/>
        <a:ext cx="6737405" cy="1175076"/>
      </dsp:txXfrm>
    </dsp:sp>
    <dsp:sp modelId="{D7843B8B-2B3E-41E1-8819-5382809DE66E}">
      <dsp:nvSpPr>
        <dsp:cNvPr id="0" name=""/>
        <dsp:cNvSpPr/>
      </dsp:nvSpPr>
      <dsp:spPr>
        <a:xfrm>
          <a:off x="0" y="4300089"/>
          <a:ext cx="8382000" cy="403200"/>
        </a:xfrm>
        <a:prstGeom prst="rect">
          <a:avLst/>
        </a:prstGeom>
        <a:solidFill>
          <a:srgbClr val="00FF00">
            <a:alpha val="89804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E57320-2D43-4460-ADD0-18BF36D6641F}">
      <dsp:nvSpPr>
        <dsp:cNvPr id="0" name=""/>
        <dsp:cNvSpPr/>
      </dsp:nvSpPr>
      <dsp:spPr>
        <a:xfrm>
          <a:off x="418690" y="3225802"/>
          <a:ext cx="6928494" cy="1310447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774" tIns="0" rIns="22177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Aharoni" pitchFamily="2" charset="-79"/>
              <a:cs typeface="Aharoni" pitchFamily="2" charset="-79"/>
            </a:rPr>
            <a:t>Language plays a major role in Cognitive Development</a:t>
          </a:r>
          <a:endParaRPr lang="en-US" sz="3200" b="1" kern="1200" dirty="0">
            <a:latin typeface="Aharoni" pitchFamily="2" charset="-79"/>
            <a:cs typeface="Aharoni" pitchFamily="2" charset="-79"/>
          </a:endParaRPr>
        </a:p>
      </dsp:txBody>
      <dsp:txXfrm>
        <a:off x="482661" y="3289773"/>
        <a:ext cx="6800552" cy="1182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85D99-D924-4B4A-A5C4-5E29B584E2C3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C71FE-CED5-4B7D-8382-3F2A82926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73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A817D-C197-426D-968E-792BF3100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0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Texturizer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7200" b="1" u="sng" dirty="0"/>
              <a:t>Constructivism</a:t>
            </a:r>
            <a:endParaRPr lang="en-US" sz="72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28228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382000" cy="54864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4400" b="1" dirty="0" smtClean="0"/>
              <a:t>To do this, we must associate it with what we already know</a:t>
            </a:r>
          </a:p>
          <a:p>
            <a:pPr marL="609600" indent="-609600" eaLnBrk="1" hangingPunct="1">
              <a:defRPr/>
            </a:pPr>
            <a:r>
              <a:rPr lang="en-US" sz="4400" b="1" dirty="0" smtClean="0"/>
              <a:t>The developing child must build cognitive structures through the use of …..</a:t>
            </a:r>
          </a:p>
          <a:p>
            <a:pPr marL="2324100" lvl="4" indent="-609600" eaLnBrk="1" hangingPunct="1">
              <a:defRPr/>
            </a:pPr>
            <a:r>
              <a:rPr lang="en-US" sz="4400" b="1" dirty="0" smtClean="0"/>
              <a:t>Mental maps</a:t>
            </a:r>
          </a:p>
          <a:p>
            <a:pPr marL="2324100" lvl="4" indent="-609600" eaLnBrk="1" hangingPunct="1">
              <a:defRPr/>
            </a:pPr>
            <a:r>
              <a:rPr lang="en-US" sz="4400" b="1" dirty="0" smtClean="0"/>
              <a:t>Concept maps</a:t>
            </a:r>
          </a:p>
          <a:p>
            <a:pPr marL="609600" indent="-609600" eaLnBrk="1" hangingPunct="1">
              <a:buFontTx/>
              <a:buNone/>
              <a:defRPr/>
            </a:pPr>
            <a:endParaRPr lang="en-US" dirty="0" smtClean="0"/>
          </a:p>
          <a:p>
            <a:pPr marL="609600" indent="-609600" eaLnBrk="1" hangingPunct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769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002060"/>
                </a:solidFill>
              </a:rPr>
              <a:t>Gerome S Bruner</a:t>
            </a:r>
            <a:endParaRPr lang="en-US" dirty="0"/>
          </a:p>
        </p:txBody>
      </p:sp>
      <p:pic>
        <p:nvPicPr>
          <p:cNvPr id="4" name="Picture 5" descr="brunerj.gif                                                    00000010Burning Chrome                 ABA78158: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699" t="3026" r="14812" b="12119"/>
          <a:stretch>
            <a:fillRect/>
          </a:stretch>
        </p:blipFill>
        <p:spPr bwMode="auto">
          <a:xfrm>
            <a:off x="3124200" y="1676400"/>
            <a:ext cx="3429000" cy="4364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7435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0"/>
            <a:ext cx="8839200" cy="7162800"/>
          </a:xfrm>
        </p:spPr>
        <p:txBody>
          <a:bodyPr>
            <a:normAutofit fontScale="40000" lnSpcReduction="20000"/>
          </a:bodyPr>
          <a:lstStyle/>
          <a:p>
            <a:pPr algn="l"/>
            <a:endParaRPr lang="en-US" sz="8600" b="1" dirty="0" smtClean="0">
              <a:solidFill>
                <a:schemeClr val="tx2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en-US" sz="86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* 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Process 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of learning is more important  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  	than 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the material 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learned </a:t>
            </a:r>
          </a:p>
          <a:p>
            <a:pPr algn="just"/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*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“Learning 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to learn” is most 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important</a:t>
            </a:r>
          </a:p>
          <a:p>
            <a:pPr algn="just"/>
            <a:endParaRPr lang="en-US" sz="9000" b="1" dirty="0" smtClean="0">
              <a:solidFill>
                <a:schemeClr val="tx2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*  Any </a:t>
            </a:r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subject can be taught at any age, provided the material is converted to a form </a:t>
            </a:r>
            <a:r>
              <a:rPr lang="en-US" sz="9000" b="1" u="sng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appropriate to the </a:t>
            </a:r>
            <a:r>
              <a:rPr lang="en-US" sz="9000" b="1" u="sng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child</a:t>
            </a:r>
          </a:p>
          <a:p>
            <a:pPr algn="just"/>
            <a:endParaRPr lang="en-US" sz="9000" b="1" dirty="0" smtClean="0">
              <a:solidFill>
                <a:schemeClr val="tx2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en-US" sz="9000" b="1" dirty="0" smtClean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* Bruner </a:t>
            </a:r>
            <a:r>
              <a:rPr lang="en-US" sz="9000" b="1" dirty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believed that the learner selects information, constructs ideas based on that information and makes decisions by relying on their own cognitive structure of information</a:t>
            </a:r>
            <a:r>
              <a:rPr lang="en-US" sz="8600" b="1" dirty="0">
                <a:solidFill>
                  <a:schemeClr val="tx2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pPr marL="857250" indent="-857250" algn="just">
              <a:buFontTx/>
              <a:buChar char="-"/>
            </a:pPr>
            <a:endParaRPr lang="en-US" sz="5800" b="1" dirty="0">
              <a:solidFill>
                <a:schemeClr val="tx2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986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262" y="2036947"/>
            <a:ext cx="3048000" cy="419946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33600" y="685799"/>
            <a:ext cx="52673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/>
              <a:t>Lev </a:t>
            </a:r>
            <a:r>
              <a:rPr lang="en-US" sz="4000" b="1" u="sng" dirty="0" err="1"/>
              <a:t>Vygotsky</a:t>
            </a:r>
            <a:r>
              <a:rPr lang="en-US" sz="4000" b="1" u="sng" dirty="0"/>
              <a:t> </a:t>
            </a:r>
            <a:endParaRPr lang="en-US" sz="4000" b="1" u="sng" dirty="0" smtClean="0"/>
          </a:p>
          <a:p>
            <a:pPr algn="ctr"/>
            <a:r>
              <a:rPr lang="en-US" sz="4000" b="1" u="sng" dirty="0" smtClean="0"/>
              <a:t>(</a:t>
            </a:r>
            <a:r>
              <a:rPr lang="en-US" sz="4000" b="1" dirty="0" smtClean="0"/>
              <a:t>1896-1943</a:t>
            </a:r>
            <a:r>
              <a:rPr lang="en-US" sz="4000" b="1" u="sng" dirty="0" smtClean="0"/>
              <a:t>)</a:t>
            </a:r>
            <a:endParaRPr lang="en-US" sz="4000" u="sng" dirty="0"/>
          </a:p>
        </p:txBody>
      </p:sp>
    </p:spTree>
    <p:extLst>
      <p:ext uri="{BB962C8B-B14F-4D97-AF65-F5344CB8AC3E}">
        <p14:creationId xmlns:p14="http://schemas.microsoft.com/office/powerpoint/2010/main" val="41856605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 Black" pitchFamily="34" charset="0"/>
              </a:rPr>
              <a:t>SOCIAL CONSTRUCTIVISM OF VYGOTSKY</a:t>
            </a:r>
            <a:endParaRPr lang="en-US" sz="32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Learning = social communicative process</a:t>
            </a:r>
          </a:p>
          <a:p>
            <a:pPr marL="0" indent="0">
              <a:buNone/>
            </a:pPr>
            <a:endParaRPr lang="en-U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Importance of culture and context</a:t>
            </a:r>
          </a:p>
          <a:p>
            <a:pPr marL="0" indent="0">
              <a:buNone/>
            </a:pPr>
            <a:endParaRPr lang="en-U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The child and environment collaborate to mould cognition in culturally adaptive ways </a:t>
            </a:r>
          </a:p>
        </p:txBody>
      </p:sp>
    </p:spTree>
    <p:extLst>
      <p:ext uri="{BB962C8B-B14F-4D97-AF65-F5344CB8AC3E}">
        <p14:creationId xmlns:p14="http://schemas.microsoft.com/office/powerpoint/2010/main" val="1074573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38912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latin typeface="Arial Rounded MT Bold" pitchFamily="34" charset="0"/>
              </a:rPr>
              <a:t>Social world mediates children's cognitive development. Cognitive development occurs as child's thinking is molded by society in the form of parents, teachers, and peers. </a:t>
            </a:r>
          </a:p>
        </p:txBody>
      </p:sp>
    </p:spTree>
    <p:extLst>
      <p:ext uri="{BB962C8B-B14F-4D97-AF65-F5344CB8AC3E}">
        <p14:creationId xmlns:p14="http://schemas.microsoft.com/office/powerpoint/2010/main" val="2055763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971771"/>
              </p:ext>
            </p:extLst>
          </p:nvPr>
        </p:nvGraphicFramePr>
        <p:xfrm>
          <a:off x="533400" y="1219200"/>
          <a:ext cx="8382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Bernard MT Condensed" pitchFamily="18" charset="0"/>
              </a:rPr>
              <a:t>Overview of Social Development Theory</a:t>
            </a:r>
            <a:endParaRPr lang="en-US" sz="4000" dirty="0"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13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Black" pitchFamily="34" charset="0"/>
              </a:rPr>
              <a:t>Basic principles of Social Constructivism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305800" cy="4419600"/>
          </a:xfrm>
        </p:spPr>
        <p:txBody>
          <a:bodyPr>
            <a:noAutofit/>
          </a:bodyPr>
          <a:lstStyle/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Children constructs their knowledge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Development cannot be separated from its social context</a:t>
            </a:r>
          </a:p>
          <a:p>
            <a:pPr marL="457200" indent="-457200" algn="l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Learning can lead to development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-   Language plays a central role in 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 	mental development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99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Global\Desktop\constructivism-ppt-11-728.jpg"/>
          <p:cNvPicPr>
            <a:picLocks noChangeAspect="1" noChangeArrowheads="1"/>
          </p:cNvPicPr>
          <p:nvPr/>
        </p:nvPicPr>
        <p:blipFill rotWithShape="1">
          <a:blip r:embed="rId2"/>
          <a:srcRect t="11301" r="17273" b="20080"/>
          <a:stretch/>
        </p:blipFill>
        <p:spPr bwMode="auto">
          <a:xfrm>
            <a:off x="381000" y="228600"/>
            <a:ext cx="8305800" cy="640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8468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</a:t>
            </a:r>
            <a:r>
              <a:rPr lang="en-US" sz="3600" dirty="0">
                <a:latin typeface="Britannic Bold" pitchFamily="34" charset="0"/>
              </a:rPr>
              <a:t>Students should be presented with real life problems and then helped to discover information required to solve them" </a:t>
            </a:r>
            <a:endParaRPr lang="en-US" sz="3600" dirty="0" smtClean="0">
              <a:latin typeface="Britannic Bold" pitchFamily="34" charset="0"/>
            </a:endParaRPr>
          </a:p>
          <a:p>
            <a:pPr lvl="8"/>
            <a:r>
              <a:rPr lang="en-US" sz="3600" dirty="0" smtClean="0">
                <a:latin typeface="Britannic Bold" pitchFamily="34" charset="0"/>
              </a:rPr>
              <a:t>John </a:t>
            </a:r>
            <a:r>
              <a:rPr lang="en-US" sz="3600" dirty="0">
                <a:latin typeface="Britannic Bold" pitchFamily="34" charset="0"/>
              </a:rPr>
              <a:t>Dewey </a:t>
            </a:r>
          </a:p>
        </p:txBody>
      </p:sp>
    </p:spTree>
    <p:extLst>
      <p:ext uri="{BB962C8B-B14F-4D97-AF65-F5344CB8AC3E}">
        <p14:creationId xmlns:p14="http://schemas.microsoft.com/office/powerpoint/2010/main" val="359196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176213" y="250825"/>
            <a:ext cx="8229601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>
                <a:latin typeface="Adobe Gothic Std B" pitchFamily="34" charset="-128"/>
                <a:ea typeface="Adobe Gothic Std B" pitchFamily="34" charset="-128"/>
              </a:rPr>
              <a:t>Constructivism is --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94067"/>
            <a:ext cx="8882063" cy="546393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/>
              <a:t>A view of learning based on the belief that knowledge isn't a thing that can simply be given by the teacher at the front of the room to students in their desks.</a:t>
            </a:r>
          </a:p>
          <a:p>
            <a:pPr eaLnBrk="1" hangingPunct="1">
              <a:defRPr/>
            </a:pPr>
            <a:r>
              <a:rPr lang="en-US" b="1" dirty="0" smtClean="0"/>
              <a:t>Students learn by fitting new information together with what they already know</a:t>
            </a:r>
          </a:p>
          <a:p>
            <a:pPr eaLnBrk="1" hangingPunct="1">
              <a:defRPr/>
            </a:pPr>
            <a:r>
              <a:rPr lang="en-US" b="1" u="sng" dirty="0" smtClean="0"/>
              <a:t>Learners are the builders and creators of meaning and knowledge</a:t>
            </a:r>
          </a:p>
          <a:p>
            <a:pPr eaLnBrk="1" hangingPunct="1">
              <a:defRPr/>
            </a:pPr>
            <a:r>
              <a:rPr lang="en-US" b="1" u="sng" dirty="0" smtClean="0">
                <a:effectLst/>
              </a:rPr>
              <a:t>Knowledge is constructed by learners through an active, mental process of development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5143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 </a:t>
            </a:r>
            <a:r>
              <a:rPr lang="en-US" sz="4000" b="1" i="1" dirty="0" smtClean="0">
                <a:solidFill>
                  <a:srgbClr val="C00000"/>
                </a:solidFill>
              </a:rPr>
              <a:t>Constructivist Teacher is-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686800" cy="6324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b="1" dirty="0" smtClean="0"/>
              <a:t>He/she is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flexible</a:t>
            </a:r>
            <a:endParaRPr lang="en-US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b="1" dirty="0" smtClean="0"/>
              <a:t>She/he creatively incorporates ongoing experiences with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real-life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situations</a:t>
            </a:r>
            <a:endParaRPr lang="en-US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b="1" dirty="0" smtClean="0"/>
              <a:t>Encourage students to work in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small groups 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Interactive activities</a:t>
            </a:r>
            <a:r>
              <a:rPr lang="en-US" b="1" dirty="0" smtClean="0"/>
              <a:t> become main focus (if materials can be related to an interest of the child, they are more apt to remember </a:t>
            </a:r>
            <a:r>
              <a:rPr lang="en-US" b="1" dirty="0" smtClean="0"/>
              <a:t>them)</a:t>
            </a:r>
            <a:endParaRPr lang="en-US" b="1" dirty="0" smtClean="0"/>
          </a:p>
          <a:p>
            <a:pPr>
              <a:defRPr/>
            </a:pPr>
            <a:r>
              <a:rPr lang="en-US" b="1" dirty="0"/>
              <a:t>The teacher = </a:t>
            </a:r>
            <a:r>
              <a:rPr lang="en-US" b="1" dirty="0">
                <a:solidFill>
                  <a:srgbClr val="C00000"/>
                </a:solidFill>
                <a:latin typeface="Arial Black" pitchFamily="34" charset="0"/>
              </a:rPr>
              <a:t>facilitator, guide on the side </a:t>
            </a:r>
            <a:r>
              <a:rPr lang="en-US" b="1" dirty="0"/>
              <a:t>NOT mentor in the middle</a:t>
            </a:r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25604" name="Picture 8" descr="MCj023731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52400"/>
            <a:ext cx="1371600" cy="2584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063184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Important roles of the Teacher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b="1" i="1" dirty="0" smtClean="0"/>
              <a:t>Watching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b="1" i="1" dirty="0" smtClean="0"/>
              <a:t>Listening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b="1" i="1" dirty="0" smtClean="0"/>
              <a:t>Asking questions to learn about students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b="1" i="1" dirty="0" smtClean="0"/>
              <a:t>A constructivist approach contributes to one’s ability to observe and listen in the classroom.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b="1" i="1" dirty="0" smtClean="0"/>
              <a:t>Always make sure that students are ‘constructing knowledge’ by themselves</a:t>
            </a:r>
          </a:p>
        </p:txBody>
      </p:sp>
    </p:spTree>
    <p:extLst>
      <p:ext uri="{BB962C8B-B14F-4D97-AF65-F5344CB8AC3E}">
        <p14:creationId xmlns:p14="http://schemas.microsoft.com/office/powerpoint/2010/main" val="1807720588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dirty="0" smtClean="0"/>
              <a:t>Student-centered Education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229600" cy="4495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 smtClean="0"/>
              <a:t>The students are the center of attention, not the teacher</a:t>
            </a:r>
          </a:p>
          <a:p>
            <a:pPr eaLnBrk="1" hangingPunct="1">
              <a:defRPr/>
            </a:pPr>
            <a:r>
              <a:rPr lang="en-US" sz="3600" b="1" dirty="0" smtClean="0"/>
              <a:t>Children are placed in groups, they work together to find meaning</a:t>
            </a:r>
          </a:p>
          <a:p>
            <a:pPr eaLnBrk="1" hangingPunct="1">
              <a:defRPr/>
            </a:pPr>
            <a:r>
              <a:rPr lang="en-US" sz="3600" b="1" dirty="0" smtClean="0"/>
              <a:t>Each student takes on a different objective or part of the assignment or project.</a:t>
            </a:r>
          </a:p>
        </p:txBody>
      </p:sp>
      <p:pic>
        <p:nvPicPr>
          <p:cNvPr id="26628" name="Picture 4" descr="MCj028197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00600"/>
            <a:ext cx="1801812" cy="17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46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34000"/>
          </a:xfrm>
        </p:spPr>
        <p:txBody>
          <a:bodyPr/>
          <a:lstStyle/>
          <a:p>
            <a:pPr>
              <a:defRPr/>
            </a:pPr>
            <a:r>
              <a:rPr lang="en-US" sz="3600" b="1" dirty="0"/>
              <a:t>They become “experts”  on their subject</a:t>
            </a:r>
          </a:p>
          <a:p>
            <a:pPr eaLnBrk="1" hangingPunct="1">
              <a:defRPr/>
            </a:pPr>
            <a:r>
              <a:rPr lang="en-US" sz="3600" b="1" dirty="0" smtClean="0"/>
              <a:t>Students teach one another to become experts on their “piece of the puzzle”</a:t>
            </a:r>
          </a:p>
          <a:p>
            <a:pPr eaLnBrk="1" hangingPunct="1">
              <a:defRPr/>
            </a:pPr>
            <a:r>
              <a:rPr lang="en-US" sz="3600" b="1" dirty="0" smtClean="0"/>
              <a:t>Together, as a whole, the group becomes experts from one another</a:t>
            </a:r>
          </a:p>
        </p:txBody>
      </p:sp>
      <p:pic>
        <p:nvPicPr>
          <p:cNvPr id="27651" name="Picture 7" descr="MCj023291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572000"/>
            <a:ext cx="36576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81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u="sng" dirty="0" smtClean="0"/>
              <a:t/>
            </a:r>
            <a:br>
              <a:rPr lang="en-US" sz="4000" b="1" u="sng" dirty="0" smtClean="0"/>
            </a:br>
            <a:r>
              <a:rPr lang="en-US" sz="4900" b="1" u="sng" dirty="0" smtClean="0">
                <a:solidFill>
                  <a:srgbClr val="C00000"/>
                </a:solidFill>
              </a:rPr>
              <a:t>Constructivist </a:t>
            </a:r>
            <a:r>
              <a:rPr lang="en-US" sz="4900" b="1" u="sng" dirty="0">
                <a:solidFill>
                  <a:srgbClr val="C00000"/>
                </a:solidFill>
              </a:rPr>
              <a:t>C</a:t>
            </a:r>
            <a:r>
              <a:rPr lang="en-US" sz="4900" b="1" u="sng" dirty="0" smtClean="0">
                <a:solidFill>
                  <a:srgbClr val="C00000"/>
                </a:solidFill>
              </a:rPr>
              <a:t>lassroom</a:t>
            </a:r>
            <a:endParaRPr lang="en-US" sz="4900" dirty="0" smtClean="0">
              <a:solidFill>
                <a:srgbClr val="C0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56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600" b="1" dirty="0" smtClean="0"/>
              <a:t>The environment is a student-centered one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n-US" sz="3600" b="1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600" b="1" dirty="0" smtClean="0"/>
              <a:t>Students are empowered by a teacher who operates as a “guide on the side” vs. a “mentor in the center” or “sage on the stage”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4112279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4582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dirty="0">
                <a:effectLst/>
              </a:rPr>
              <a:t>Classrooms are structured so that learners are immersed in experiences with in which they may engage in meaningful………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4600" y="2057400"/>
            <a:ext cx="45720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3600" b="1" dirty="0" smtClean="0"/>
              <a:t>Inquiry</a:t>
            </a:r>
          </a:p>
          <a:p>
            <a:pPr eaLnBrk="1" hangingPunct="1">
              <a:defRPr/>
            </a:pPr>
            <a:r>
              <a:rPr lang="en-US" sz="3600" b="1" dirty="0" smtClean="0"/>
              <a:t>Action</a:t>
            </a:r>
          </a:p>
          <a:p>
            <a:pPr eaLnBrk="1" hangingPunct="1">
              <a:defRPr/>
            </a:pPr>
            <a:r>
              <a:rPr lang="en-US" sz="3600" b="1" dirty="0" smtClean="0"/>
              <a:t>Imagination</a:t>
            </a:r>
          </a:p>
          <a:p>
            <a:pPr eaLnBrk="1" hangingPunct="1">
              <a:defRPr/>
            </a:pPr>
            <a:r>
              <a:rPr lang="en-US" sz="3600" b="1" dirty="0" smtClean="0"/>
              <a:t>Invention</a:t>
            </a:r>
          </a:p>
          <a:p>
            <a:pPr eaLnBrk="1" hangingPunct="1">
              <a:defRPr/>
            </a:pPr>
            <a:r>
              <a:rPr lang="en-US" sz="3600" b="1" dirty="0" smtClean="0"/>
              <a:t>Interaction</a:t>
            </a:r>
          </a:p>
          <a:p>
            <a:pPr eaLnBrk="1" hangingPunct="1">
              <a:defRPr/>
            </a:pPr>
            <a:r>
              <a:rPr lang="en-US" sz="3600" b="1" dirty="0" smtClean="0"/>
              <a:t>Hypothesizing</a:t>
            </a:r>
          </a:p>
          <a:p>
            <a:pPr eaLnBrk="1" hangingPunct="1">
              <a:defRPr/>
            </a:pPr>
            <a:r>
              <a:rPr lang="en-US" sz="3600" b="1" dirty="0" smtClean="0"/>
              <a:t>Personal reflection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78967073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694467"/>
              </p:ext>
            </p:extLst>
          </p:nvPr>
        </p:nvGraphicFramePr>
        <p:xfrm>
          <a:off x="381000" y="152400"/>
          <a:ext cx="8458200" cy="648569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229100"/>
                <a:gridCol w="4229100"/>
              </a:tblGrid>
              <a:tr h="8772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Traditional Class rooms</a:t>
                      </a:r>
                    </a:p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Constructivist  class rooms</a:t>
                      </a:r>
                      <a:endParaRPr lang="en-US" sz="2800" b="1" dirty="0"/>
                    </a:p>
                  </a:txBody>
                  <a:tcPr/>
                </a:tc>
              </a:tr>
              <a:tr h="1653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Curriculum begins with the parts of the whole. Emphasizes basic skills.</a:t>
                      </a:r>
                      <a:endParaRPr lang="en-US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Curriculum emphasizes big concepts, beginning with the whole and expanding to include the parts.</a:t>
                      </a:r>
                      <a:endParaRPr lang="en-US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</a:tr>
              <a:tr h="8725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Strict adherence to fixed curriculum is highly valued.</a:t>
                      </a:r>
                      <a:endParaRPr lang="en-US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Pursuit of student questions and interests is valued.</a:t>
                      </a:r>
                      <a:endParaRPr lang="en-US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</a:tr>
              <a:tr h="1263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Materials are primarily textbooks and workbooks.</a:t>
                      </a:r>
                      <a:endParaRPr lang="en-US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Materials include primary sources of material and manipulative materials.</a:t>
                      </a:r>
                      <a:endParaRPr lang="en-US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</a:tr>
              <a:tr h="12631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Learning is based on repetition.</a:t>
                      </a:r>
                      <a:endParaRPr lang="en-US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Learning is interactive, building on what the student already knows.</a:t>
                      </a:r>
                      <a:endParaRPr lang="en-US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623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183090"/>
              </p:ext>
            </p:extLst>
          </p:nvPr>
        </p:nvGraphicFramePr>
        <p:xfrm>
          <a:off x="457200" y="304801"/>
          <a:ext cx="8229600" cy="639990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4787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Traditional Class rooms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Constructivist  class rooms</a:t>
                      </a:r>
                      <a:endParaRPr lang="en-US" sz="2800" b="1" dirty="0"/>
                    </a:p>
                  </a:txBody>
                  <a:tcPr/>
                </a:tc>
              </a:tr>
              <a:tr h="8619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Teachers disseminate information to students; students are recipients of knowledge.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Teachers have a dialogue with students, helping students construct their own knowledge.</a:t>
                      </a:r>
                      <a:endParaRPr lang="en-US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</a:tr>
              <a:tr h="8619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Teacher's role is directive, rooted in authority.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Teacher's role is interactive, rooted in negotiation.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</a:tr>
              <a:tr h="12240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Assessment is through testing, correct answers.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Assessment includes student works, observations, and points of view, as well as tests. Process is as important as product.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</a:tr>
              <a:tr h="8619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Knowledge is seen as inert.</a:t>
                      </a:r>
                      <a:endParaRPr lang="en-US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Knowledge is seen as dynamic, ever changing with our experiences.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</a:tr>
              <a:tr h="499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Students work primarily alone.</a:t>
                      </a:r>
                      <a:endParaRPr lang="en-US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Students work primarily in groups.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66" marR="61666" marT="61666" marB="61666"/>
                </a:tc>
              </a:tr>
              <a:tr h="4787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87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78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172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>
                <a:solidFill>
                  <a:srgbClr val="C00000"/>
                </a:solidFill>
                <a:latin typeface="Kozuka Gothic Pro B" pitchFamily="34" charset="-128"/>
                <a:ea typeface="Kozuka Gothic Pro B" pitchFamily="34" charset="-128"/>
              </a:rPr>
              <a:t>Learning is an active process in which </a:t>
            </a:r>
            <a:r>
              <a:rPr lang="en-US" b="1" u="sng" dirty="0">
                <a:solidFill>
                  <a:srgbClr val="C00000"/>
                </a:solidFill>
                <a:latin typeface="Kozuka Gothic Pro B" pitchFamily="34" charset="-128"/>
                <a:ea typeface="Kozuka Gothic Pro B" pitchFamily="34" charset="-128"/>
              </a:rPr>
              <a:t>learners discover and construct new ideas/concepts </a:t>
            </a:r>
            <a:r>
              <a:rPr lang="en-US" b="1" dirty="0">
                <a:solidFill>
                  <a:srgbClr val="C00000"/>
                </a:solidFill>
                <a:latin typeface="Kozuka Gothic Pro B" pitchFamily="34" charset="-128"/>
                <a:ea typeface="Kozuka Gothic Pro B" pitchFamily="34" charset="-128"/>
              </a:rPr>
              <a:t>based on their current/prior knowledge. </a:t>
            </a:r>
          </a:p>
          <a:p>
            <a:pPr algn="just"/>
            <a:r>
              <a:rPr lang="en-US" b="1" dirty="0">
                <a:solidFill>
                  <a:srgbClr val="C00000"/>
                </a:solidFill>
                <a:latin typeface="Kozuka Gothic Pro B" pitchFamily="34" charset="-128"/>
                <a:ea typeface="Kozuka Gothic Pro B" pitchFamily="34" charset="-128"/>
              </a:rPr>
              <a:t>The issues that guide this process must be personally or socially relevant. </a:t>
            </a:r>
            <a:endParaRPr lang="en-US" b="1" dirty="0" smtClean="0">
              <a:solidFill>
                <a:srgbClr val="C00000"/>
              </a:solidFill>
              <a:latin typeface="Kozuka Gothic Pro B" pitchFamily="34" charset="-128"/>
              <a:ea typeface="Kozuka Gothic Pro B" pitchFamily="34" charset="-128"/>
            </a:endParaRPr>
          </a:p>
          <a:p>
            <a:pPr algn="just"/>
            <a:r>
              <a:rPr lang="en-US" b="1" dirty="0" smtClean="0">
                <a:solidFill>
                  <a:srgbClr val="C00000"/>
                </a:solidFill>
                <a:latin typeface="Kozuka Gothic Pro B" pitchFamily="34" charset="-128"/>
                <a:ea typeface="Kozuka Gothic Pro B" pitchFamily="34" charset="-128"/>
              </a:rPr>
              <a:t>Instruction </a:t>
            </a:r>
            <a:r>
              <a:rPr lang="en-US" b="1" dirty="0">
                <a:solidFill>
                  <a:srgbClr val="C00000"/>
                </a:solidFill>
                <a:latin typeface="Kozuka Gothic Pro B" pitchFamily="34" charset="-128"/>
                <a:ea typeface="Kozuka Gothic Pro B" pitchFamily="34" charset="-128"/>
              </a:rPr>
              <a:t>should allow the learner to discover principles for themselves through active dialog. </a:t>
            </a:r>
          </a:p>
          <a:p>
            <a:pPr algn="just"/>
            <a:r>
              <a:rPr lang="en-US" b="1" dirty="0">
                <a:solidFill>
                  <a:srgbClr val="C00000"/>
                </a:solidFill>
                <a:latin typeface="Kozuka Gothic Pro B" pitchFamily="34" charset="-128"/>
                <a:ea typeface="Kozuka Gothic Pro B" pitchFamily="34" charset="-128"/>
              </a:rPr>
              <a:t>Instructors should become </a:t>
            </a:r>
            <a:r>
              <a:rPr lang="en-US" b="1" u="sng" dirty="0">
                <a:solidFill>
                  <a:srgbClr val="C00000"/>
                </a:solidFill>
                <a:latin typeface="Kozuka Gothic Pro B" pitchFamily="34" charset="-128"/>
                <a:ea typeface="Kozuka Gothic Pro B" pitchFamily="34" charset="-128"/>
              </a:rPr>
              <a:t>information facilitators</a:t>
            </a:r>
            <a:r>
              <a:rPr lang="en-US" b="1" dirty="0">
                <a:solidFill>
                  <a:srgbClr val="C00000"/>
                </a:solidFill>
                <a:latin typeface="Kozuka Gothic Pro B" pitchFamily="34" charset="-128"/>
                <a:ea typeface="Kozuka Gothic Pro B" pitchFamily="34" charset="-128"/>
              </a:rPr>
              <a:t> instead of information transmitters.</a:t>
            </a:r>
          </a:p>
          <a:p>
            <a:pPr algn="just"/>
            <a:endParaRPr lang="en-US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6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n-US" sz="3900" b="1" dirty="0">
              <a:solidFill>
                <a:srgbClr val="C00000"/>
              </a:solidFill>
            </a:endParaRPr>
          </a:p>
          <a:p>
            <a:pPr algn="just"/>
            <a:r>
              <a:rPr lang="en-US" sz="3900" b="1" dirty="0">
                <a:solidFill>
                  <a:srgbClr val="C00000"/>
                </a:solidFill>
              </a:rPr>
              <a:t>Constructivism is first of all a theory of learning based on the idea that </a:t>
            </a:r>
            <a:r>
              <a:rPr lang="en-US" sz="3900" b="1" u="sng" dirty="0">
                <a:solidFill>
                  <a:srgbClr val="C00000"/>
                </a:solidFill>
              </a:rPr>
              <a:t>knowledge is constructed by the knower based on mental activity</a:t>
            </a:r>
            <a:r>
              <a:rPr lang="en-US" sz="3900" b="1" dirty="0">
                <a:solidFill>
                  <a:srgbClr val="C00000"/>
                </a:solidFill>
              </a:rPr>
              <a:t>. </a:t>
            </a:r>
            <a:endParaRPr lang="en-US" sz="3900" b="1" dirty="0" smtClean="0">
              <a:solidFill>
                <a:srgbClr val="C00000"/>
              </a:solidFill>
            </a:endParaRPr>
          </a:p>
          <a:p>
            <a:pPr algn="just"/>
            <a:r>
              <a:rPr lang="en-US" sz="3900" b="1" dirty="0" smtClean="0">
                <a:solidFill>
                  <a:srgbClr val="C00000"/>
                </a:solidFill>
              </a:rPr>
              <a:t>Learners </a:t>
            </a:r>
            <a:r>
              <a:rPr lang="en-US" sz="3900" b="1" dirty="0">
                <a:solidFill>
                  <a:srgbClr val="C00000"/>
                </a:solidFill>
              </a:rPr>
              <a:t>are considered to be active organisms seeking meaning. </a:t>
            </a:r>
            <a:endParaRPr lang="en-US" sz="3900" b="1" dirty="0" smtClean="0">
              <a:solidFill>
                <a:srgbClr val="C00000"/>
              </a:solidFill>
            </a:endParaRPr>
          </a:p>
          <a:p>
            <a:pPr algn="just"/>
            <a:r>
              <a:rPr lang="en-US" sz="3900" b="1" dirty="0" smtClean="0">
                <a:solidFill>
                  <a:srgbClr val="C00000"/>
                </a:solidFill>
              </a:rPr>
              <a:t>Constructivism </a:t>
            </a:r>
            <a:r>
              <a:rPr lang="en-US" sz="3900" b="1" dirty="0">
                <a:solidFill>
                  <a:srgbClr val="C00000"/>
                </a:solidFill>
              </a:rPr>
              <a:t>is founded on the premise that, by reflecting on our experiences, we construct our own understanding of the world consciously we live in. </a:t>
            </a:r>
          </a:p>
        </p:txBody>
      </p:sp>
    </p:spTree>
    <p:extLst>
      <p:ext uri="{BB962C8B-B14F-4D97-AF65-F5344CB8AC3E}">
        <p14:creationId xmlns:p14="http://schemas.microsoft.com/office/powerpoint/2010/main" val="345870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7411" name="Picture 2" descr="C:\Users\Global\Desktop\constructivism-ppt-3-728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1919" r="12715" b="44328"/>
          <a:stretch/>
        </p:blipFill>
        <p:spPr>
          <a:xfrm>
            <a:off x="755073" y="381000"/>
            <a:ext cx="7620000" cy="3713018"/>
          </a:xfrm>
        </p:spPr>
      </p:pic>
      <p:pic>
        <p:nvPicPr>
          <p:cNvPr id="5" name="Picture 2" descr="C:\Users\Global\Desktop\constructivism-ppt-4-728.jpg"/>
          <p:cNvPicPr>
            <a:picLocks noChangeAspect="1" noChangeArrowheads="1"/>
          </p:cNvPicPr>
          <p:nvPr/>
        </p:nvPicPr>
        <p:blipFill rotWithShape="1">
          <a:blip r:embed="rId3"/>
          <a:srcRect l="4728" t="21714" r="17827" b="56328"/>
          <a:stretch/>
        </p:blipFill>
        <p:spPr bwMode="auto">
          <a:xfrm>
            <a:off x="990600" y="4329545"/>
            <a:ext cx="7148946" cy="18634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847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Principles of Constructivism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lvl="0"/>
            <a:r>
              <a:rPr lang="en-US" sz="3600" b="1" dirty="0"/>
              <a:t>Knowledge is constructed, not transmitted.</a:t>
            </a:r>
          </a:p>
          <a:p>
            <a:pPr lvl="0"/>
            <a:r>
              <a:rPr lang="en-US" sz="3600" b="1" dirty="0"/>
              <a:t>Prior knowledge impacts the learning process.</a:t>
            </a:r>
          </a:p>
          <a:p>
            <a:pPr lvl="0"/>
            <a:r>
              <a:rPr lang="en-US" sz="3600" b="1" dirty="0"/>
              <a:t>Initial understanding is local, not global.</a:t>
            </a:r>
          </a:p>
          <a:p>
            <a:pPr lvl="0"/>
            <a:r>
              <a:rPr lang="en-US" sz="3600" b="1" dirty="0"/>
              <a:t>Building useful knowledge structures requires effortful and purposeful </a:t>
            </a:r>
            <a:r>
              <a:rPr lang="en-US" sz="3600" b="1" dirty="0" smtClean="0"/>
              <a:t>activity</a:t>
            </a:r>
            <a:r>
              <a:rPr lang="en-US" sz="36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30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18436" name="Picture 2" descr="C:\Users\Global\Desktop\constructivism-ppt-5-72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93" t="-8791" r="35863" b="42305"/>
          <a:stretch/>
        </p:blipFill>
        <p:spPr bwMode="auto">
          <a:xfrm>
            <a:off x="762000" y="457200"/>
            <a:ext cx="7010400" cy="527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086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7536" y="152400"/>
            <a:ext cx="8229600" cy="1143000"/>
          </a:xfrm>
        </p:spPr>
        <p:txBody>
          <a:bodyPr>
            <a:normAutofit fontScale="90000"/>
          </a:bodyPr>
          <a:lstStyle/>
          <a:p>
            <a:pPr marL="762000" indent="-762000" eaLnBrk="1" hangingPunct="1">
              <a:defRPr/>
            </a:pPr>
            <a:r>
              <a:rPr lang="en-US" sz="4000" b="0" dirty="0" smtClean="0"/>
              <a:t/>
            </a:r>
            <a:br>
              <a:rPr lang="en-US" sz="4000" b="0" dirty="0" smtClean="0"/>
            </a:br>
            <a:r>
              <a:rPr lang="en-US" b="1" dirty="0" smtClean="0"/>
              <a:t>Jean </a:t>
            </a:r>
            <a:r>
              <a:rPr lang="en-US" b="1" dirty="0" smtClean="0"/>
              <a:t>Piaget (1896-1980)</a:t>
            </a:r>
            <a:endParaRPr lang="en-US" b="1" dirty="0" smtClean="0"/>
          </a:p>
        </p:txBody>
      </p:sp>
      <p:pic>
        <p:nvPicPr>
          <p:cNvPr id="19459" name="Picture 9" descr="pia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0"/>
            <a:ext cx="5597236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12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867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4000" b="1" dirty="0" smtClean="0"/>
              <a:t>Piaget believed learning occurs by an active construction of meaning, rather than by receiving it passively.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4000" b="1" dirty="0" smtClean="0"/>
              <a:t>He states," when we, as learners, encounter an experience or situation that conflicts with our current way of thinking, a state of imbalance is created”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4000" b="1" dirty="0" smtClean="0"/>
              <a:t>We must alter our thinking to restore equilibrium or balance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8951676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845</Words>
  <Application>Microsoft Office PowerPoint</Application>
  <PresentationFormat>On-screen Show (4:3)</PresentationFormat>
  <Paragraphs>111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Constructivism</vt:lpstr>
      <vt:lpstr>Constructivism is --</vt:lpstr>
      <vt:lpstr>PowerPoint Presentation</vt:lpstr>
      <vt:lpstr>PowerPoint Presentation</vt:lpstr>
      <vt:lpstr>PowerPoint Presentation</vt:lpstr>
      <vt:lpstr>Principles of Constructivism</vt:lpstr>
      <vt:lpstr>PowerPoint Presentation</vt:lpstr>
      <vt:lpstr> Jean Piaget (1896-1980)</vt:lpstr>
      <vt:lpstr>PowerPoint Presentation</vt:lpstr>
      <vt:lpstr>PowerPoint Presentation</vt:lpstr>
      <vt:lpstr>Gerome S Bruner</vt:lpstr>
      <vt:lpstr>PowerPoint Presentation</vt:lpstr>
      <vt:lpstr>PowerPoint Presentation</vt:lpstr>
      <vt:lpstr>SOCIAL CONSTRUCTIVISM OF VYGOTSKY</vt:lpstr>
      <vt:lpstr>PowerPoint Presentation</vt:lpstr>
      <vt:lpstr>Overview of Social Development Theory</vt:lpstr>
      <vt:lpstr>Basic principles of Social Constructivism</vt:lpstr>
      <vt:lpstr>PowerPoint Presentation</vt:lpstr>
      <vt:lpstr>PowerPoint Presentation</vt:lpstr>
      <vt:lpstr> Constructivist Teacher is-</vt:lpstr>
      <vt:lpstr>Important roles of the Teacher</vt:lpstr>
      <vt:lpstr>Student-centered Education</vt:lpstr>
      <vt:lpstr>PowerPoint Presentation</vt:lpstr>
      <vt:lpstr> Constructivist Classroom</vt:lpstr>
      <vt:lpstr>Classrooms are structured so that learners are immersed in experiences with in which they may engage in meaningful………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Constructivism</dc:title>
  <dc:creator>sr soja</dc:creator>
  <cp:lastModifiedBy>sr soja</cp:lastModifiedBy>
  <cp:revision>16</cp:revision>
  <dcterms:created xsi:type="dcterms:W3CDTF">2006-08-16T00:00:00Z</dcterms:created>
  <dcterms:modified xsi:type="dcterms:W3CDTF">2016-08-02T17:14:44Z</dcterms:modified>
</cp:coreProperties>
</file>