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8" r:id="rId2"/>
    <p:sldId id="257" r:id="rId3"/>
    <p:sldId id="258" r:id="rId4"/>
    <p:sldId id="259" r:id="rId5"/>
    <p:sldId id="260" r:id="rId6"/>
    <p:sldId id="269" r:id="rId7"/>
    <p:sldId id="261" r:id="rId8"/>
    <p:sldId id="27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CC66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B639F-FD1A-48F4-8C8E-1D47FB6D0536}" type="datetimeFigureOut">
              <a:rPr lang="en-US" smtClean="0"/>
              <a:t>8/2/2016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94B72-2075-4A6E-8E65-632CA8910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46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8" charset="0"/>
              </a:defRPr>
            </a:lvl9pPr>
          </a:lstStyle>
          <a:p>
            <a:fld id="{27A9E6AA-9E79-47B1-A80D-2A753E5F6C3E}" type="slidenum">
              <a:rPr lang="en-US" sz="1200" smtClean="0"/>
              <a:pPr/>
              <a:t>5</a:t>
            </a:fld>
            <a:endParaRPr lang="en-US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61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41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48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1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8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6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7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9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73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42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58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6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5527"/>
            <a:ext cx="8458200" cy="6629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45720" indent="0" algn="ctr">
              <a:buNone/>
            </a:pPr>
            <a:r>
              <a:rPr lang="en-US" sz="5100" b="1" u="sng" dirty="0" smtClean="0">
                <a:solidFill>
                  <a:srgbClr val="3333FF"/>
                </a:solidFill>
                <a:latin typeface="Arial" pitchFamily="34" charset="0"/>
                <a:cs typeface="Arial" pitchFamily="34" charset="0"/>
              </a:rPr>
              <a:t>HUMANISTIC SCHOOL</a:t>
            </a:r>
          </a:p>
          <a:p>
            <a:pPr marL="45720" indent="0" algn="ctr">
              <a:buNone/>
            </a:pPr>
            <a:endParaRPr lang="en-US" sz="5100" b="1" u="sng" dirty="0" smtClean="0">
              <a:solidFill>
                <a:srgbClr val="3333FF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Blip>
                <a:blip r:embed="rId2"/>
              </a:buBlip>
            </a:pPr>
            <a:r>
              <a:rPr lang="en-US" sz="5100" b="1" dirty="0" smtClean="0">
                <a:latin typeface="Arial" pitchFamily="34" charset="0"/>
                <a:cs typeface="Arial" pitchFamily="34" charset="0"/>
              </a:rPr>
              <a:t>Focused on the </a:t>
            </a:r>
            <a:r>
              <a:rPr lang="en-US" sz="5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positive side of personality</a:t>
            </a:r>
            <a:r>
              <a:rPr lang="en-US" sz="5100" b="1" dirty="0" smtClean="0">
                <a:latin typeface="Arial" pitchFamily="34" charset="0"/>
                <a:cs typeface="Arial" pitchFamily="34" charset="0"/>
              </a:rPr>
              <a:t>, the heights that each individual is capable of attaining.</a:t>
            </a:r>
          </a:p>
          <a:p>
            <a:pPr algn="just">
              <a:buBlip>
                <a:blip r:embed="rId2"/>
              </a:buBlip>
            </a:pPr>
            <a:r>
              <a:rPr lang="en-US" sz="5100" b="1" dirty="0" smtClean="0">
                <a:latin typeface="Arial" pitchFamily="34" charset="0"/>
                <a:cs typeface="Arial" pitchFamily="34" charset="0"/>
              </a:rPr>
              <a:t>The finer side of human nature- </a:t>
            </a:r>
            <a:r>
              <a:rPr lang="en-US" sz="5100" b="1" dirty="0" err="1" smtClean="0">
                <a:latin typeface="Arial" pitchFamily="34" charset="0"/>
                <a:cs typeface="Arial" pitchFamily="34" charset="0"/>
              </a:rPr>
              <a:t>creativity,beauty,justice,uniqueness,self-actulisation</a:t>
            </a:r>
            <a:r>
              <a:rPr lang="en-US" sz="5100" b="1" dirty="0" smtClean="0">
                <a:latin typeface="Arial" pitchFamily="34" charset="0"/>
                <a:cs typeface="Arial" pitchFamily="34" charset="0"/>
              </a:rPr>
              <a:t>, transcendence….</a:t>
            </a:r>
          </a:p>
          <a:p>
            <a:pPr algn="just">
              <a:buBlip>
                <a:blip r:embed="rId2"/>
              </a:buBlip>
            </a:pPr>
            <a:r>
              <a:rPr lang="en-US" sz="5100" b="1" dirty="0" smtClean="0">
                <a:latin typeface="Arial" pitchFamily="34" charset="0"/>
                <a:cs typeface="Arial" pitchFamily="34" charset="0"/>
              </a:rPr>
              <a:t>Positive approach to life</a:t>
            </a:r>
          </a:p>
          <a:p>
            <a:pPr algn="just">
              <a:buBlip>
                <a:blip r:embed="rId2"/>
              </a:buBlip>
            </a:pPr>
            <a:r>
              <a:rPr lang="en-US" sz="5100" b="1" dirty="0" smtClean="0">
                <a:latin typeface="Arial" pitchFamily="34" charset="0"/>
                <a:cs typeface="Arial" pitchFamily="34" charset="0"/>
              </a:rPr>
              <a:t>Sublimation of needs are possible</a:t>
            </a:r>
          </a:p>
          <a:p>
            <a:pPr algn="just">
              <a:buBlip>
                <a:blip r:embed="rId2"/>
              </a:buBlip>
            </a:pPr>
            <a:r>
              <a:rPr lang="en-US" sz="5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Abraham Maslow, Carl Roger</a:t>
            </a:r>
          </a:p>
          <a:p>
            <a:pPr marL="45720" indent="0" algn="just">
              <a:buNone/>
            </a:pPr>
            <a:endParaRPr lang="en-US" sz="3500" dirty="0" smtClean="0">
              <a:solidFill>
                <a:srgbClr val="9900CC"/>
              </a:solidFill>
              <a:latin typeface="Arial" pitchFamily="34" charset="0"/>
              <a:cs typeface="Arial" pitchFamily="34" charset="0"/>
            </a:endParaRPr>
          </a:p>
          <a:p>
            <a:pPr marL="45720" indent="0" algn="just">
              <a:buNone/>
            </a:pPr>
            <a:endParaRPr lang="en-US" sz="3500" dirty="0">
              <a:solidFill>
                <a:srgbClr val="9900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639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solidFill>
                  <a:srgbClr val="3333FF"/>
                </a:solidFill>
              </a:rPr>
              <a:t>Abraham Maslow </a:t>
            </a:r>
            <a:br>
              <a:rPr lang="en-US" b="1" dirty="0" smtClean="0">
                <a:solidFill>
                  <a:srgbClr val="3333FF"/>
                </a:solidFill>
              </a:rPr>
            </a:br>
            <a:r>
              <a:rPr lang="en-US" b="1" dirty="0" smtClean="0">
                <a:solidFill>
                  <a:srgbClr val="3333FF"/>
                </a:solidFill>
              </a:rPr>
              <a:t>1908-1970</a:t>
            </a:r>
          </a:p>
        </p:txBody>
      </p:sp>
      <p:pic>
        <p:nvPicPr>
          <p:cNvPr id="11267" name="Picture 7" descr="maslow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0" y="1752600"/>
            <a:ext cx="3128963" cy="4068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98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solidFill>
                  <a:srgbClr val="C00000"/>
                </a:solidFill>
              </a:rPr>
              <a:t>Carl Rogers  </a:t>
            </a:r>
            <a:r>
              <a:rPr lang="en-US" sz="4000" b="1" dirty="0">
                <a:solidFill>
                  <a:srgbClr val="C00000"/>
                </a:solidFill>
              </a:rPr>
              <a:t>(</a:t>
            </a:r>
            <a:r>
              <a:rPr lang="en-US" sz="4000" b="1" dirty="0" smtClean="0">
                <a:solidFill>
                  <a:srgbClr val="C00000"/>
                </a:solidFill>
              </a:rPr>
              <a:t>1902-1987)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 smtClean="0"/>
          </a:p>
        </p:txBody>
      </p:sp>
      <p:pic>
        <p:nvPicPr>
          <p:cNvPr id="19459" name="Picture 7" descr="38434-004-065E4D7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49439"/>
            <a:ext cx="3232631" cy="290356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962400" y="1447800"/>
            <a:ext cx="5638800" cy="4497388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3333FF"/>
                </a:solidFill>
              </a:rPr>
              <a:t>Co-Founder of Humanistic Psychology with Abraham Maslow</a:t>
            </a:r>
          </a:p>
          <a:p>
            <a:pPr eaLnBrk="1" hangingPunct="1">
              <a:defRPr/>
            </a:pPr>
            <a:r>
              <a:rPr lang="en-US" sz="3200" b="1" dirty="0">
                <a:solidFill>
                  <a:srgbClr val="3333FF"/>
                </a:solidFill>
              </a:rPr>
              <a:t>Main contribution was in clinical therapy and applications of Humanism</a:t>
            </a:r>
          </a:p>
          <a:p>
            <a:pPr eaLnBrk="1" hangingPunct="1">
              <a:defRPr/>
            </a:pPr>
            <a:r>
              <a:rPr lang="en-US" sz="3200" b="1" dirty="0">
                <a:solidFill>
                  <a:srgbClr val="3333FF"/>
                </a:solidFill>
              </a:rPr>
              <a:t>Started Person-Centered Psychology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150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27709" y="0"/>
            <a:ext cx="8887691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solidFill>
                  <a:srgbClr val="3333FF"/>
                </a:solidFill>
              </a:rPr>
              <a:t>Humanistic Movement in Education</a:t>
            </a:r>
          </a:p>
        </p:txBody>
      </p:sp>
      <p:sp>
        <p:nvSpPr>
          <p:cNvPr id="25603" name="Content Placeholder 4"/>
          <p:cNvSpPr>
            <a:spLocks noGrp="1"/>
          </p:cNvSpPr>
          <p:nvPr>
            <p:ph idx="1"/>
          </p:nvPr>
        </p:nvSpPr>
        <p:spPr>
          <a:xfrm>
            <a:off x="304800" y="990600"/>
            <a:ext cx="8458200" cy="5638800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Emphasized the Idea </a:t>
            </a:r>
            <a:r>
              <a:rPr lang="en-US" b="1" dirty="0" smtClean="0">
                <a:solidFill>
                  <a:srgbClr val="C00000"/>
                </a:solidFill>
              </a:rPr>
              <a:t>that </a:t>
            </a:r>
            <a:r>
              <a:rPr lang="en-US" b="1" dirty="0" smtClean="0">
                <a:solidFill>
                  <a:srgbClr val="3333FF"/>
                </a:solidFill>
              </a:rPr>
              <a:t>students have a need to become self-actualized adults.  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3200" b="1" dirty="0" smtClean="0">
                <a:solidFill>
                  <a:srgbClr val="C00000"/>
                </a:solidFill>
              </a:rPr>
              <a:t>Need classroom freedom to be creative and gain a desire to learn.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Basic Objectives of Humanistic Education are to encourage students to: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3200" b="1" dirty="0" smtClean="0">
                <a:solidFill>
                  <a:srgbClr val="C00000"/>
                </a:solidFill>
              </a:rPr>
              <a:t>Be self-directed and independent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3200" b="1" dirty="0" smtClean="0">
                <a:solidFill>
                  <a:srgbClr val="C00000"/>
                </a:solidFill>
              </a:rPr>
              <a:t>Take responsibility for their learning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3200" b="1" dirty="0" smtClean="0">
                <a:solidFill>
                  <a:srgbClr val="C00000"/>
                </a:solidFill>
              </a:rPr>
              <a:t>Be creative and interested in the Arts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3200" b="1" dirty="0" smtClean="0">
                <a:solidFill>
                  <a:srgbClr val="C00000"/>
                </a:solidFill>
              </a:rPr>
              <a:t>Be Curious about the world around them</a:t>
            </a:r>
          </a:p>
          <a:p>
            <a:pPr lvl="1" algn="just" eaLnBrk="1" hangingPunct="1">
              <a:lnSpc>
                <a:spcPct val="90000"/>
              </a:lnSpc>
            </a:pPr>
            <a:r>
              <a:rPr lang="en-US" sz="3200" b="1" dirty="0" smtClean="0">
                <a:solidFill>
                  <a:srgbClr val="C00000"/>
                </a:solidFill>
              </a:rPr>
              <a:t>Ask Questions </a:t>
            </a:r>
            <a:r>
              <a:rPr lang="en-US" sz="3200" b="1" dirty="0">
                <a:solidFill>
                  <a:srgbClr val="C00000"/>
                </a:solidFill>
              </a:rPr>
              <a:t>-</a:t>
            </a:r>
            <a:r>
              <a:rPr lang="en-US" sz="3200" b="1" dirty="0" smtClean="0">
                <a:solidFill>
                  <a:srgbClr val="C00000"/>
                </a:solidFill>
              </a:rPr>
              <a:t> Why, What, Who says, Purpose?</a:t>
            </a:r>
          </a:p>
          <a:p>
            <a:pPr algn="just"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31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>
          <a:xfrm>
            <a:off x="457200" y="6927"/>
            <a:ext cx="8229600" cy="1143000"/>
          </a:xfrm>
        </p:spPr>
        <p:txBody>
          <a:bodyPr/>
          <a:lstStyle/>
          <a:p>
            <a:pPr eaLnBrk="1" hangingPunct="1"/>
            <a:r>
              <a:rPr lang="en-US" b="1" i="1" u="sng" dirty="0" smtClean="0">
                <a:solidFill>
                  <a:schemeClr val="accent6">
                    <a:lumMod val="75000"/>
                  </a:schemeClr>
                </a:solidFill>
              </a:rPr>
              <a:t>Strengths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6324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3333FF"/>
                </a:solidFill>
              </a:rPr>
              <a:t>Emphasizes individual choice and responsibility</a:t>
            </a:r>
          </a:p>
          <a:p>
            <a:pPr eaLnBrk="1" hangingPunct="1">
              <a:defRPr/>
            </a:pPr>
            <a:r>
              <a:rPr lang="en-US" sz="3600" b="1" dirty="0">
                <a:solidFill>
                  <a:srgbClr val="3333FF"/>
                </a:solidFill>
              </a:rPr>
              <a:t>Satisfies most people’s idea of </a:t>
            </a:r>
            <a:r>
              <a:rPr lang="en-US" sz="3600" b="1" dirty="0" smtClean="0">
                <a:solidFill>
                  <a:srgbClr val="3333FF"/>
                </a:solidFill>
              </a:rPr>
              <a:t>“the being human”</a:t>
            </a:r>
          </a:p>
          <a:p>
            <a:pPr eaLnBrk="1" hangingPunct="1">
              <a:defRPr/>
            </a:pPr>
            <a:r>
              <a:rPr lang="en-US" sz="3600" b="1" dirty="0" smtClean="0">
                <a:solidFill>
                  <a:srgbClr val="3333FF"/>
                </a:solidFill>
              </a:rPr>
              <a:t>it </a:t>
            </a:r>
            <a:r>
              <a:rPr lang="en-US" sz="3600" b="1" dirty="0">
                <a:solidFill>
                  <a:srgbClr val="3333FF"/>
                </a:solidFill>
              </a:rPr>
              <a:t>values personal ideas and self-fulfillment</a:t>
            </a:r>
          </a:p>
          <a:p>
            <a:pPr eaLnBrk="1" hangingPunct="1">
              <a:defRPr/>
            </a:pPr>
            <a:r>
              <a:rPr lang="en-US" sz="3600" b="1" dirty="0">
                <a:solidFill>
                  <a:srgbClr val="3333FF"/>
                </a:solidFill>
              </a:rPr>
              <a:t>Provides researchers </a:t>
            </a:r>
            <a:r>
              <a:rPr lang="en-US" sz="3600" b="1" dirty="0" smtClean="0">
                <a:solidFill>
                  <a:srgbClr val="3333FF"/>
                </a:solidFill>
              </a:rPr>
              <a:t> flexible </a:t>
            </a:r>
            <a:r>
              <a:rPr lang="en-US" sz="3600" b="1" dirty="0">
                <a:solidFill>
                  <a:srgbClr val="3333FF"/>
                </a:solidFill>
              </a:rPr>
              <a:t>framework for observing behavior </a:t>
            </a:r>
            <a:endParaRPr lang="en-US" sz="3600" b="1" dirty="0" smtClean="0">
              <a:solidFill>
                <a:srgbClr val="3333FF"/>
              </a:solidFill>
            </a:endParaRPr>
          </a:p>
          <a:p>
            <a:pPr eaLnBrk="1" hangingPunct="1">
              <a:defRPr/>
            </a:pPr>
            <a:r>
              <a:rPr lang="en-US" sz="3600" b="1" dirty="0" smtClean="0">
                <a:solidFill>
                  <a:srgbClr val="3333FF"/>
                </a:solidFill>
              </a:rPr>
              <a:t> </a:t>
            </a:r>
            <a:r>
              <a:rPr lang="en-US" sz="3600" b="1" dirty="0">
                <a:solidFill>
                  <a:srgbClr val="3333FF"/>
                </a:solidFill>
              </a:rPr>
              <a:t>it considers the person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44666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dirty="0" smtClean="0">
                <a:solidFill>
                  <a:srgbClr val="3333FF"/>
                </a:solidFill>
              </a:rPr>
              <a:t>Weaknesses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610600" cy="5334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Many concepts are too vague</a:t>
            </a:r>
          </a:p>
          <a:p>
            <a:pPr eaLnBrk="1" hangingPunct="1">
              <a:defRPr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Experiences can be taken different ways by different individuals</a:t>
            </a:r>
          </a:p>
          <a:p>
            <a:pPr lvl="1" eaLnBrk="1" hangingPunct="1">
              <a:defRPr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Makes conclusions formed from experiences hard to verify</a:t>
            </a:r>
          </a:p>
          <a:p>
            <a:pPr lvl="1" eaLnBrk="1" hangingPunct="1">
              <a:defRPr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Makes research unreliable</a:t>
            </a:r>
          </a:p>
          <a:p>
            <a:pPr eaLnBrk="1" hangingPunct="1">
              <a:defRPr/>
            </a:pP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Not a true science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</a:rPr>
              <a:t>it involves too much common sense and not enough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objectivity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3077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z="3600" b="1" dirty="0" smtClean="0"/>
              <a:t>HUMANISTIC PSYCHOLOGY-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7924801" cy="49530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sz="3600" b="1" dirty="0" smtClean="0">
                <a:solidFill>
                  <a:srgbClr val="C00000"/>
                </a:solidFill>
              </a:rPr>
              <a:t>Emphasizes an optimistic view of human beings, as persons who have the ability to grow (human potential)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3600" b="1" dirty="0" smtClean="0">
                <a:solidFill>
                  <a:srgbClr val="C00000"/>
                </a:solidFill>
              </a:rPr>
              <a:t>Though it does not deny the effect of the environment, it sees human beings as able to transcend it to some degree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3600" b="1" dirty="0" smtClean="0">
                <a:solidFill>
                  <a:srgbClr val="C00000"/>
                </a:solidFill>
              </a:rPr>
              <a:t>It stresses </a:t>
            </a:r>
            <a:r>
              <a:rPr lang="en-US" sz="3600" b="1" dirty="0" smtClean="0">
                <a:solidFill>
                  <a:srgbClr val="C00000"/>
                </a:solidFill>
              </a:rPr>
              <a:t>- health </a:t>
            </a:r>
            <a:r>
              <a:rPr lang="en-US" sz="3600" b="1" dirty="0" smtClean="0">
                <a:solidFill>
                  <a:srgbClr val="C00000"/>
                </a:solidFill>
              </a:rPr>
              <a:t>and actualization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sz="3600" b="1" dirty="0" smtClean="0">
                <a:solidFill>
                  <a:srgbClr val="C00000"/>
                </a:solidFill>
              </a:rPr>
              <a:t>It is a reaction against a deterministic view of human beings</a:t>
            </a:r>
          </a:p>
        </p:txBody>
      </p:sp>
    </p:spTree>
    <p:extLst>
      <p:ext uri="{BB962C8B-B14F-4D97-AF65-F5344CB8AC3E}">
        <p14:creationId xmlns:p14="http://schemas.microsoft.com/office/powerpoint/2010/main" val="371729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33400"/>
            <a:ext cx="7742237" cy="57150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sz="3600" b="1" dirty="0">
                <a:solidFill>
                  <a:srgbClr val="C00000"/>
                </a:solidFill>
              </a:rPr>
              <a:t>Study of Psychology that focuses on the study of the whole person</a:t>
            </a:r>
            <a:r>
              <a:rPr lang="en-US" sz="3600" b="1" dirty="0" smtClean="0">
                <a:solidFill>
                  <a:srgbClr val="C00000"/>
                </a:solidFill>
              </a:rPr>
              <a:t>.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en-US" sz="3600" b="1" dirty="0">
              <a:solidFill>
                <a:srgbClr val="C0000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3600" b="1" dirty="0">
                <a:solidFill>
                  <a:srgbClr val="C00000"/>
                </a:solidFill>
              </a:rPr>
              <a:t>Look at behavior not only through eyes of observer, but through eyes of person</a:t>
            </a:r>
            <a:r>
              <a:rPr lang="en-US" sz="3600" b="1" dirty="0" smtClean="0">
                <a:solidFill>
                  <a:srgbClr val="C00000"/>
                </a:solidFill>
              </a:rPr>
              <a:t>.</a:t>
            </a:r>
          </a:p>
          <a:p>
            <a:pPr marL="0" indent="0" algn="just" eaLnBrk="1" hangingPunct="1">
              <a:lnSpc>
                <a:spcPct val="90000"/>
              </a:lnSpc>
              <a:buNone/>
              <a:defRPr/>
            </a:pPr>
            <a:endParaRPr lang="en-US" sz="3600" b="1" dirty="0">
              <a:solidFill>
                <a:srgbClr val="C00000"/>
              </a:solidFill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sz="3600" b="1" dirty="0" smtClean="0">
                <a:solidFill>
                  <a:srgbClr val="C00000"/>
                </a:solidFill>
              </a:rPr>
              <a:t>Study -the </a:t>
            </a:r>
            <a:r>
              <a:rPr lang="en-US" sz="3600" b="1" dirty="0">
                <a:solidFill>
                  <a:srgbClr val="C00000"/>
                </a:solidFill>
              </a:rPr>
              <a:t>meanings, understandings, and experiences involved in growing, teaching, and learning</a:t>
            </a:r>
          </a:p>
          <a:p>
            <a:pPr marL="0" indent="0" eaLnBrk="1" hangingPunct="1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6695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400" b="1" dirty="0">
                <a:solidFill>
                  <a:srgbClr val="C00000"/>
                </a:solidFill>
              </a:rPr>
              <a:t>Study how people are influenced by their self-perceptions and the personal meanings attached to their experiences.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4400" b="1" dirty="0">
                <a:solidFill>
                  <a:srgbClr val="C00000"/>
                </a:solidFill>
              </a:rPr>
              <a:t>Focus on peoples responses to internal needs in shaping behavior</a:t>
            </a:r>
            <a:r>
              <a:rPr lang="en-US" sz="4400" b="1" dirty="0" smtClean="0">
                <a:solidFill>
                  <a:srgbClr val="C00000"/>
                </a:solidFill>
              </a:rPr>
              <a:t>.</a:t>
            </a:r>
          </a:p>
          <a:p>
            <a:pPr>
              <a:lnSpc>
                <a:spcPct val="90000"/>
              </a:lnSpc>
              <a:defRPr/>
            </a:pPr>
            <a:r>
              <a:rPr lang="en-US" sz="4400" b="1" dirty="0">
                <a:solidFill>
                  <a:srgbClr val="C00000"/>
                </a:solidFill>
              </a:rPr>
              <a:t>They emphasize characteristics that are shared by all human beings such as love, grief, caring, and self-worth. </a:t>
            </a:r>
            <a:r>
              <a:rPr lang="en-US" sz="4400" b="1" dirty="0" smtClean="0">
                <a:solidFill>
                  <a:srgbClr val="C00000"/>
                </a:solidFill>
              </a:rPr>
              <a:t> </a:t>
            </a:r>
            <a:endParaRPr lang="en-US" sz="4400" b="1" dirty="0">
              <a:solidFill>
                <a:srgbClr val="C00000"/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8583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924800" cy="1143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b="1" dirty="0" smtClean="0">
                <a:latin typeface="Benguiat Bk BT" pitchFamily="18" charset="0"/>
              </a:rPr>
              <a:t>Humanistic Psychology: </a:t>
            </a:r>
            <a:br>
              <a:rPr lang="en-US" sz="3600" b="1" dirty="0" smtClean="0">
                <a:latin typeface="Benguiat Bk BT" pitchFamily="18" charset="0"/>
              </a:rPr>
            </a:br>
            <a:r>
              <a:rPr lang="en-US" sz="3600" b="1" dirty="0" smtClean="0">
                <a:latin typeface="Benguiat Bk BT" pitchFamily="18" charset="0"/>
              </a:rPr>
              <a:t>the Third Force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572500" cy="4497388"/>
          </a:xfrm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600" b="1" dirty="0" smtClean="0">
                <a:solidFill>
                  <a:srgbClr val="3333FF"/>
                </a:solidFill>
              </a:rPr>
              <a:t>Psychoanalysis has sometimes been called the "first force" in psychology</a:t>
            </a:r>
          </a:p>
          <a:p>
            <a:pPr algn="just" eaLnBrk="1" hangingPunct="1">
              <a:defRPr/>
            </a:pPr>
            <a:r>
              <a:rPr lang="en-US" sz="3600" b="1" dirty="0" smtClean="0">
                <a:solidFill>
                  <a:srgbClr val="3333FF"/>
                </a:solidFill>
              </a:rPr>
              <a:t>Behaviorism was the second force</a:t>
            </a:r>
          </a:p>
          <a:p>
            <a:pPr algn="just" eaLnBrk="1" hangingPunct="1">
              <a:defRPr/>
            </a:pPr>
            <a:r>
              <a:rPr lang="en-US" sz="3600" b="1" dirty="0" smtClean="0">
                <a:solidFill>
                  <a:srgbClr val="3333FF"/>
                </a:solidFill>
              </a:rPr>
              <a:t>Both first and second forces are deterministic in their view of people</a:t>
            </a:r>
          </a:p>
          <a:p>
            <a:pPr algn="just" eaLnBrk="1" hangingPunct="1">
              <a:defRPr/>
            </a:pPr>
            <a:r>
              <a:rPr lang="en-US" sz="3600" b="1" dirty="0" smtClean="0">
                <a:solidFill>
                  <a:srgbClr val="3333FF"/>
                </a:solidFill>
              </a:rPr>
              <a:t>Humanistic psychology saw itself as the third force, stressing human freedom and human potential</a:t>
            </a:r>
          </a:p>
        </p:txBody>
      </p:sp>
    </p:spTree>
    <p:extLst>
      <p:ext uri="{BB962C8B-B14F-4D97-AF65-F5344CB8AC3E}">
        <p14:creationId xmlns:p14="http://schemas.microsoft.com/office/powerpoint/2010/main" val="94007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4000" b="1" dirty="0" smtClean="0">
                <a:solidFill>
                  <a:srgbClr val="3333FF"/>
                </a:solidFill>
              </a:rPr>
              <a:t>Humanistic </a:t>
            </a:r>
            <a:r>
              <a:rPr lang="en-US" sz="4000" b="1" dirty="0">
                <a:solidFill>
                  <a:srgbClr val="3333FF"/>
                </a:solidFill>
              </a:rPr>
              <a:t>psychologists are not primarily concerned with instinctual drives, responses to external stimuli, or past experiences. Rather, they consider </a:t>
            </a:r>
            <a:r>
              <a:rPr lang="en-US" sz="4000" b="1" dirty="0">
                <a:solidFill>
                  <a:srgbClr val="CC6600"/>
                </a:solidFill>
              </a:rPr>
              <a:t>conscious choices, responses to internal needs, and current circumstances </a:t>
            </a:r>
            <a:r>
              <a:rPr lang="en-US" sz="4000" b="1" dirty="0">
                <a:solidFill>
                  <a:srgbClr val="3333FF"/>
                </a:solidFill>
              </a:rPr>
              <a:t>to be important in shaping human behavior</a:t>
            </a:r>
            <a:r>
              <a:rPr lang="en-US" sz="4000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64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6172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None/>
              <a:defRPr/>
            </a:pPr>
            <a:r>
              <a:rPr lang="en-US" sz="3900" b="1" u="sng" dirty="0" smtClean="0">
                <a:solidFill>
                  <a:srgbClr val="FF0000"/>
                </a:solidFill>
              </a:rPr>
              <a:t>Basic Assumptions</a:t>
            </a:r>
          </a:p>
          <a:p>
            <a:pPr eaLnBrk="1" hangingPunct="1">
              <a:defRPr/>
            </a:pPr>
            <a:r>
              <a:rPr lang="en-US" sz="4200" b="1" dirty="0">
                <a:solidFill>
                  <a:schemeClr val="accent6">
                    <a:lumMod val="50000"/>
                  </a:schemeClr>
                </a:solidFill>
              </a:rPr>
              <a:t>An individuals behavior is primarily determined by his/her perception of the world around him</a:t>
            </a:r>
          </a:p>
          <a:p>
            <a:pPr lvl="1" eaLnBrk="1" hangingPunct="1">
              <a:defRPr/>
            </a:pPr>
            <a:r>
              <a:rPr lang="en-US" sz="4200" b="1" dirty="0">
                <a:solidFill>
                  <a:schemeClr val="accent6">
                    <a:lumMod val="50000"/>
                  </a:schemeClr>
                </a:solidFill>
              </a:rPr>
              <a:t>Perception: Allows us to organize, interpret, and act on outside stimuli based on past experiences</a:t>
            </a:r>
          </a:p>
          <a:p>
            <a:pPr eaLnBrk="1" hangingPunct="1">
              <a:defRPr/>
            </a:pPr>
            <a:r>
              <a:rPr lang="en-US" sz="4200" b="1" dirty="0">
                <a:solidFill>
                  <a:schemeClr val="accent6">
                    <a:lumMod val="50000"/>
                  </a:schemeClr>
                </a:solidFill>
              </a:rPr>
              <a:t>Individuals are not solely the product of their environment</a:t>
            </a:r>
          </a:p>
          <a:p>
            <a:pPr eaLnBrk="1" hangingPunct="1">
              <a:defRPr/>
            </a:pPr>
            <a:r>
              <a:rPr lang="en-US" sz="4200" b="1" dirty="0">
                <a:solidFill>
                  <a:schemeClr val="accent6">
                    <a:lumMod val="50000"/>
                  </a:schemeClr>
                </a:solidFill>
              </a:rPr>
              <a:t>Individuals are internally directed and motivated to fulfill their human potential 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2742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324600"/>
          </a:xfrm>
        </p:spPr>
        <p:txBody>
          <a:bodyPr>
            <a:norm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/>
              <a:t>Humans have free will; not all behavior is determined.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/>
              <a:t>All individuals are unique and have an innate (inborn) drive to achieve their maximum potential.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/>
              <a:t>A proper understanding of human behavior can only be achieved by studying humans - not animals.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en-US" b="1" dirty="0"/>
              <a:t>Psychology should study the individual case (idiographic) rather than the average performance of groups (</a:t>
            </a:r>
            <a:r>
              <a:rPr lang="en-US" b="1" dirty="0" smtClean="0"/>
              <a:t>nomothetic)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082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782"/>
            <a:ext cx="7477125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b="1" u="sng" dirty="0" smtClean="0">
                <a:solidFill>
                  <a:srgbClr val="3333FF"/>
                </a:solidFill>
              </a:rPr>
              <a:t>The Human Potential Movement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sz="2800" b="1" dirty="0" smtClean="0">
                <a:solidFill>
                  <a:srgbClr val="C00000"/>
                </a:solidFill>
              </a:rPr>
              <a:t>Both Maslow and Rogers were part of the "human potential movement"</a:t>
            </a:r>
          </a:p>
          <a:p>
            <a:pPr algn="just" eaLnBrk="1" hangingPunct="1"/>
            <a:r>
              <a:rPr lang="en-US" sz="2800" b="1" dirty="0" smtClean="0">
                <a:solidFill>
                  <a:srgbClr val="C00000"/>
                </a:solidFill>
              </a:rPr>
              <a:t>Part of the 1960's mindset, emphasizing the realization of individual potential, was  much more open to spiritual perspectives than classical psychoanalysis or behaviorism </a:t>
            </a:r>
          </a:p>
          <a:p>
            <a:pPr algn="just" eaLnBrk="1" hangingPunct="1"/>
            <a:r>
              <a:rPr lang="en-US" sz="2800" b="1" dirty="0" smtClean="0">
                <a:solidFill>
                  <a:srgbClr val="C00000"/>
                </a:solidFill>
              </a:rPr>
              <a:t>In addition to individual therapy, this movement led to the use of encounter groups, team training etc..</a:t>
            </a:r>
          </a:p>
          <a:p>
            <a:pPr algn="just" eaLnBrk="1" hangingPunct="1"/>
            <a:r>
              <a:rPr lang="en-US" sz="2800" b="1" dirty="0" smtClean="0">
                <a:solidFill>
                  <a:srgbClr val="C00000"/>
                </a:solidFill>
              </a:rPr>
              <a:t>It also fostered a holistic approach to health and was sympathetic to techniques like meditation, proper nutrition, exercise etc… </a:t>
            </a:r>
          </a:p>
        </p:txBody>
      </p:sp>
    </p:spTree>
    <p:extLst>
      <p:ext uri="{BB962C8B-B14F-4D97-AF65-F5344CB8AC3E}">
        <p14:creationId xmlns:p14="http://schemas.microsoft.com/office/powerpoint/2010/main" val="409595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672</Words>
  <Application>Microsoft Office PowerPoint</Application>
  <PresentationFormat>On-screen Show (4:3)</PresentationFormat>
  <Paragraphs>67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HUMANISTIC PSYCHOLOGY-</vt:lpstr>
      <vt:lpstr>PowerPoint Presentation</vt:lpstr>
      <vt:lpstr>PowerPoint Presentation</vt:lpstr>
      <vt:lpstr>Humanistic Psychology:  the Third Force</vt:lpstr>
      <vt:lpstr>PowerPoint Presentation</vt:lpstr>
      <vt:lpstr>PowerPoint Presentation</vt:lpstr>
      <vt:lpstr>PowerPoint Presentation</vt:lpstr>
      <vt:lpstr>The Human Potential Movement</vt:lpstr>
      <vt:lpstr>Abraham Maslow  1908-1970</vt:lpstr>
      <vt:lpstr>Carl Rogers  (1902-1987) </vt:lpstr>
      <vt:lpstr>Humanistic Movement in Education</vt:lpstr>
      <vt:lpstr>Strengths</vt:lpstr>
      <vt:lpstr>Weaknesses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 soja</dc:creator>
  <cp:lastModifiedBy>sr soja</cp:lastModifiedBy>
  <cp:revision>17</cp:revision>
  <dcterms:created xsi:type="dcterms:W3CDTF">2006-08-16T00:00:00Z</dcterms:created>
  <dcterms:modified xsi:type="dcterms:W3CDTF">2016-08-02T16:47:50Z</dcterms:modified>
</cp:coreProperties>
</file>