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58" r:id="rId5"/>
    <p:sldId id="257" r:id="rId6"/>
    <p:sldId id="260" r:id="rId7"/>
    <p:sldId id="259" r:id="rId8"/>
    <p:sldId id="262" r:id="rId9"/>
    <p:sldId id="271"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8/2/2016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8/2/2016</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8/2/2016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8/2/2016</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8/2/2016</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8/2/2016</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8/2/2016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imple.wikipedia.org/wiki/Noam_Chomsky" TargetMode="External"/><Relationship Id="rId2" Type="http://schemas.openxmlformats.org/officeDocument/2006/relationships/hyperlink" Target="https://simple.wikipedia.org/wiki/Jerry_Fodor" TargetMode="External"/><Relationship Id="rId1" Type="http://schemas.openxmlformats.org/officeDocument/2006/relationships/slideLayout" Target="../slideLayouts/slideLayout2.xml"/><Relationship Id="rId4" Type="http://schemas.openxmlformats.org/officeDocument/2006/relationships/hyperlink" Target="https://simple.wikipedia.org/wiki/Steven_Pinke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citizendium.org/wiki?title=Walking&amp;action=edit&amp;redlink=1" TargetMode="External"/><Relationship Id="rId2" Type="http://schemas.openxmlformats.org/officeDocument/2006/relationships/hyperlink" Target="http://en.citizendium.org/wiki/Language" TargetMode="External"/><Relationship Id="rId1" Type="http://schemas.openxmlformats.org/officeDocument/2006/relationships/slideLayout" Target="../slideLayouts/slideLayout2.xml"/><Relationship Id="rId4" Type="http://schemas.openxmlformats.org/officeDocument/2006/relationships/hyperlink" Target="http://en.citizendium.org/wiki/Bir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447800"/>
            <a:ext cx="6172200" cy="1894362"/>
          </a:xfrm>
        </p:spPr>
        <p:txBody>
          <a:bodyPr>
            <a:normAutofit/>
          </a:bodyPr>
          <a:lstStyle/>
          <a:p>
            <a:r>
              <a:rPr lang="en-US" sz="7200" u="sng" dirty="0">
                <a:solidFill>
                  <a:srgbClr val="C00000"/>
                </a:solidFill>
              </a:rPr>
              <a:t>nativism</a:t>
            </a:r>
          </a:p>
        </p:txBody>
      </p:sp>
    </p:spTree>
    <p:extLst>
      <p:ext uri="{BB962C8B-B14F-4D97-AF65-F5344CB8AC3E}">
        <p14:creationId xmlns:p14="http://schemas.microsoft.com/office/powerpoint/2010/main" val="774311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sz="quarter" idx="1"/>
          </p:nvPr>
        </p:nvSpPr>
        <p:spPr>
          <a:xfrm>
            <a:off x="533400" y="1143000"/>
            <a:ext cx="8153400" cy="4873752"/>
          </a:xfrm>
        </p:spPr>
        <p:txBody>
          <a:bodyPr>
            <a:normAutofit/>
          </a:bodyPr>
          <a:lstStyle/>
          <a:p>
            <a:r>
              <a:rPr lang="en-US" sz="3200" b="1" dirty="0">
                <a:solidFill>
                  <a:srgbClr val="0070C0"/>
                </a:solidFill>
              </a:rPr>
              <a:t>Nativism is sometimes perceived as being too vague </a:t>
            </a:r>
            <a:r>
              <a:rPr lang="en-US" sz="3200" b="1" dirty="0" smtClean="0">
                <a:solidFill>
                  <a:srgbClr val="0070C0"/>
                </a:solidFill>
              </a:rPr>
              <a:t>to be falsifiable</a:t>
            </a:r>
          </a:p>
          <a:p>
            <a:r>
              <a:rPr lang="en-US" sz="3200" b="1" dirty="0" smtClean="0">
                <a:solidFill>
                  <a:srgbClr val="0070C0"/>
                </a:solidFill>
              </a:rPr>
              <a:t>There is </a:t>
            </a:r>
            <a:r>
              <a:rPr lang="en-US" sz="3200" b="1" dirty="0">
                <a:solidFill>
                  <a:srgbClr val="0070C0"/>
                </a:solidFill>
              </a:rPr>
              <a:t>no fixed definition of when an ability is </a:t>
            </a:r>
            <a:r>
              <a:rPr lang="en-US" sz="3200" b="1" dirty="0" smtClean="0">
                <a:solidFill>
                  <a:srgbClr val="0070C0"/>
                </a:solidFill>
              </a:rPr>
              <a:t>supposed </a:t>
            </a:r>
            <a:r>
              <a:rPr lang="en-US" sz="3200" b="1" dirty="0">
                <a:solidFill>
                  <a:srgbClr val="0070C0"/>
                </a:solidFill>
              </a:rPr>
              <a:t>to be judged "innate</a:t>
            </a:r>
            <a:r>
              <a:rPr lang="en-US" sz="3200" b="1" dirty="0" smtClean="0">
                <a:solidFill>
                  <a:srgbClr val="0070C0"/>
                </a:solidFill>
              </a:rPr>
              <a:t>" And how?</a:t>
            </a:r>
          </a:p>
          <a:p>
            <a:r>
              <a:rPr lang="en-US" sz="3200" b="1" dirty="0" smtClean="0">
                <a:solidFill>
                  <a:srgbClr val="0070C0"/>
                </a:solidFill>
              </a:rPr>
              <a:t>Modern nativist </a:t>
            </a:r>
            <a:r>
              <a:rPr lang="en-US" sz="3200" b="1" dirty="0">
                <a:solidFill>
                  <a:srgbClr val="0070C0"/>
                </a:solidFill>
              </a:rPr>
              <a:t>theory makes little in the way of specific testable </a:t>
            </a:r>
            <a:r>
              <a:rPr lang="en-US" sz="3200" b="1" dirty="0" smtClean="0">
                <a:solidFill>
                  <a:srgbClr val="0070C0"/>
                </a:solidFill>
              </a:rPr>
              <a:t>predictions.</a:t>
            </a:r>
            <a:endParaRPr lang="en-US" sz="3200" b="1" dirty="0">
              <a:solidFill>
                <a:srgbClr val="0070C0"/>
              </a:solidFill>
            </a:endParaRPr>
          </a:p>
        </p:txBody>
      </p:sp>
    </p:spTree>
    <p:extLst>
      <p:ext uri="{BB962C8B-B14F-4D97-AF65-F5344CB8AC3E}">
        <p14:creationId xmlns:p14="http://schemas.microsoft.com/office/powerpoint/2010/main" val="56841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382000" cy="4873752"/>
          </a:xfrm>
        </p:spPr>
        <p:txBody>
          <a:bodyPr>
            <a:noAutofit/>
          </a:bodyPr>
          <a:lstStyle/>
          <a:p>
            <a:r>
              <a:rPr lang="en-US" sz="3200" b="1" dirty="0"/>
              <a:t>Nativism is the view that certain skills or abilities are "native“ for human.</a:t>
            </a:r>
          </a:p>
          <a:p>
            <a:r>
              <a:rPr lang="en-US" sz="3200" b="1" dirty="0" smtClean="0">
                <a:solidFill>
                  <a:srgbClr val="C00000"/>
                </a:solidFill>
              </a:rPr>
              <a:t>According to Nativism</a:t>
            </a:r>
            <a:r>
              <a:rPr lang="en-US" sz="3200" b="1" dirty="0">
                <a:solidFill>
                  <a:srgbClr val="C00000"/>
                </a:solidFill>
              </a:rPr>
              <a:t> </a:t>
            </a:r>
            <a:r>
              <a:rPr lang="en-US" sz="3200" b="1" dirty="0" smtClean="0">
                <a:solidFill>
                  <a:srgbClr val="C00000"/>
                </a:solidFill>
              </a:rPr>
              <a:t>most </a:t>
            </a:r>
            <a:r>
              <a:rPr lang="en-US" sz="3200" b="1" dirty="0">
                <a:solidFill>
                  <a:srgbClr val="C00000"/>
                </a:solidFill>
              </a:rPr>
              <a:t>basic skills are hard-wired in </a:t>
            </a:r>
            <a:r>
              <a:rPr lang="en-US" sz="3200" b="1" dirty="0" smtClean="0">
                <a:solidFill>
                  <a:srgbClr val="C00000"/>
                </a:solidFill>
              </a:rPr>
              <a:t>the brain</a:t>
            </a:r>
            <a:r>
              <a:rPr lang="en-US" sz="3200" b="1" dirty="0">
                <a:solidFill>
                  <a:srgbClr val="C00000"/>
                </a:solidFill>
              </a:rPr>
              <a:t> </a:t>
            </a:r>
            <a:r>
              <a:rPr lang="en-US" sz="3200" b="1" dirty="0" smtClean="0">
                <a:solidFill>
                  <a:srgbClr val="C00000"/>
                </a:solidFill>
              </a:rPr>
              <a:t>at </a:t>
            </a:r>
            <a:r>
              <a:rPr lang="en-US" sz="3200" b="1" dirty="0">
                <a:solidFill>
                  <a:srgbClr val="C00000"/>
                </a:solidFill>
              </a:rPr>
              <a:t>birth</a:t>
            </a:r>
            <a:r>
              <a:rPr lang="en-US" sz="3200" b="1" dirty="0" smtClean="0">
                <a:solidFill>
                  <a:srgbClr val="C00000"/>
                </a:solidFill>
              </a:rPr>
              <a:t>.</a:t>
            </a:r>
          </a:p>
          <a:p>
            <a:r>
              <a:rPr lang="en-US" sz="3200" b="1" dirty="0" smtClean="0">
                <a:solidFill>
                  <a:srgbClr val="0070C0"/>
                </a:solidFill>
              </a:rPr>
              <a:t>Humans from </a:t>
            </a:r>
            <a:r>
              <a:rPr lang="en-US" sz="3200" b="1" dirty="0">
                <a:solidFill>
                  <a:srgbClr val="0070C0"/>
                </a:solidFill>
              </a:rPr>
              <a:t>birth have </a:t>
            </a:r>
            <a:r>
              <a:rPr lang="en-US" sz="3200" b="1" dirty="0" smtClean="0">
                <a:solidFill>
                  <a:srgbClr val="0070C0"/>
                </a:solidFill>
              </a:rPr>
              <a:t>certain cognitive modules</a:t>
            </a:r>
            <a:r>
              <a:rPr lang="en-US" sz="3200" b="1" dirty="0">
                <a:solidFill>
                  <a:srgbClr val="0070C0"/>
                </a:solidFill>
              </a:rPr>
              <a:t> (specialised genetically inherited psychological abilities) that allow them to learn and acquire certain </a:t>
            </a:r>
            <a:r>
              <a:rPr lang="en-US" sz="3200" b="1" dirty="0" smtClean="0">
                <a:solidFill>
                  <a:srgbClr val="0070C0"/>
                </a:solidFill>
              </a:rPr>
              <a:t>skills.</a:t>
            </a:r>
            <a:endParaRPr lang="en-US" sz="3200" b="1" dirty="0">
              <a:solidFill>
                <a:srgbClr val="0070C0"/>
              </a:solidFill>
            </a:endParaRPr>
          </a:p>
        </p:txBody>
      </p:sp>
    </p:spTree>
    <p:extLst>
      <p:ext uri="{BB962C8B-B14F-4D97-AF65-F5344CB8AC3E}">
        <p14:creationId xmlns:p14="http://schemas.microsoft.com/office/powerpoint/2010/main" val="2877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09600"/>
            <a:ext cx="7772400" cy="4873752"/>
          </a:xfrm>
        </p:spPr>
        <p:txBody>
          <a:bodyPr>
            <a:normAutofit/>
          </a:bodyPr>
          <a:lstStyle/>
          <a:p>
            <a:pPr algn="just"/>
            <a:r>
              <a:rPr lang="en-US" sz="4000" b="1" dirty="0"/>
              <a:t>Nativism implies that the </a:t>
            </a:r>
            <a:r>
              <a:rPr lang="en-US" sz="4000" b="1" u="sng" dirty="0"/>
              <a:t>brain has certain structures </a:t>
            </a:r>
            <a:r>
              <a:rPr lang="en-US" sz="4000" b="1" dirty="0"/>
              <a:t>which play a role in the creation and </a:t>
            </a:r>
            <a:r>
              <a:rPr lang="en-US" sz="4000" b="1" dirty="0" smtClean="0"/>
              <a:t>development of </a:t>
            </a:r>
            <a:r>
              <a:rPr lang="en-US" sz="4000" b="1" dirty="0"/>
              <a:t>knowledge and that part of this process is simply innate.</a:t>
            </a:r>
          </a:p>
        </p:txBody>
      </p:sp>
    </p:spTree>
    <p:extLst>
      <p:ext uri="{BB962C8B-B14F-4D97-AF65-F5344CB8AC3E}">
        <p14:creationId xmlns:p14="http://schemas.microsoft.com/office/powerpoint/2010/main" val="843755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077200" cy="5559552"/>
          </a:xfrm>
        </p:spPr>
        <p:txBody>
          <a:bodyPr>
            <a:normAutofit/>
          </a:bodyPr>
          <a:lstStyle/>
          <a:p>
            <a:r>
              <a:rPr lang="en-US" sz="3200" b="1" dirty="0"/>
              <a:t>This theory is  in contrast to Behaviorism and </a:t>
            </a:r>
            <a:r>
              <a:rPr lang="en-US" sz="3200" b="1" dirty="0" smtClean="0"/>
              <a:t>Empiricism.</a:t>
            </a:r>
          </a:p>
          <a:p>
            <a:pPr marL="0" indent="0">
              <a:buNone/>
            </a:pPr>
            <a:endParaRPr lang="en-US" sz="3200" b="1" dirty="0" smtClean="0">
              <a:solidFill>
                <a:srgbClr val="C00000"/>
              </a:solidFill>
            </a:endParaRPr>
          </a:p>
          <a:p>
            <a:r>
              <a:rPr lang="en-US" sz="3200" b="1" dirty="0" smtClean="0">
                <a:solidFill>
                  <a:srgbClr val="C00000"/>
                </a:solidFill>
              </a:rPr>
              <a:t>This </a:t>
            </a:r>
            <a:r>
              <a:rPr lang="en-US" sz="3200" b="1" dirty="0">
                <a:solidFill>
                  <a:srgbClr val="C00000"/>
                </a:solidFill>
              </a:rPr>
              <a:t>theory is the opposite of the theory called the </a:t>
            </a:r>
            <a:r>
              <a:rPr lang="en-US" sz="3200" b="1" dirty="0" smtClean="0">
                <a:solidFill>
                  <a:srgbClr val="0070C0"/>
                </a:solidFill>
              </a:rPr>
              <a:t>blank slate</a:t>
            </a:r>
            <a:r>
              <a:rPr lang="en-US" sz="3200" b="1" dirty="0" smtClean="0">
                <a:solidFill>
                  <a:srgbClr val="C00000"/>
                </a:solidFill>
              </a:rPr>
              <a:t>, </a:t>
            </a:r>
            <a:r>
              <a:rPr lang="en-US" sz="3200" b="1" dirty="0">
                <a:solidFill>
                  <a:srgbClr val="C00000"/>
                </a:solidFill>
              </a:rPr>
              <a:t>or </a:t>
            </a:r>
            <a:r>
              <a:rPr lang="en-US" sz="3200" b="1" i="1" dirty="0">
                <a:solidFill>
                  <a:srgbClr val="0070C0"/>
                </a:solidFill>
              </a:rPr>
              <a:t>tabula rasa</a:t>
            </a:r>
            <a:r>
              <a:rPr lang="en-US" sz="3200" b="1" dirty="0">
                <a:solidFill>
                  <a:srgbClr val="0070C0"/>
                </a:solidFill>
              </a:rPr>
              <a:t>.</a:t>
            </a:r>
            <a:r>
              <a:rPr lang="en-US" sz="3200" b="1" dirty="0">
                <a:solidFill>
                  <a:srgbClr val="C00000"/>
                </a:solidFill>
              </a:rPr>
              <a:t> Blank slate theories said that humans have almost no skills or abilities at birth: they learn these skills over the course of their life. </a:t>
            </a:r>
          </a:p>
          <a:p>
            <a:pPr marL="0" indent="0">
              <a:buNone/>
            </a:pPr>
            <a:endParaRPr lang="en-US" sz="3200" b="1" dirty="0"/>
          </a:p>
        </p:txBody>
      </p:sp>
    </p:spTree>
    <p:extLst>
      <p:ext uri="{BB962C8B-B14F-4D97-AF65-F5344CB8AC3E}">
        <p14:creationId xmlns:p14="http://schemas.microsoft.com/office/powerpoint/2010/main" val="6071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C00000"/>
                </a:solidFill>
              </a:rPr>
              <a:t>Nativism is popularised by</a:t>
            </a:r>
            <a:endParaRPr lang="en-US" dirty="0"/>
          </a:p>
        </p:txBody>
      </p:sp>
      <p:sp>
        <p:nvSpPr>
          <p:cNvPr id="3" name="Content Placeholder 2"/>
          <p:cNvSpPr>
            <a:spLocks noGrp="1"/>
          </p:cNvSpPr>
          <p:nvPr>
            <p:ph sz="quarter" idx="1"/>
          </p:nvPr>
        </p:nvSpPr>
        <p:spPr>
          <a:xfrm>
            <a:off x="457200" y="1600200"/>
            <a:ext cx="8305800" cy="4873752"/>
          </a:xfrm>
        </p:spPr>
        <p:txBody>
          <a:bodyPr/>
          <a:lstStyle/>
          <a:p>
            <a:r>
              <a:rPr lang="en-US" sz="3200" b="1" u="sng" dirty="0">
                <a:hlinkClick r:id="rId2" tooltip="Jerry Fodor"/>
              </a:rPr>
              <a:t>Jerry </a:t>
            </a:r>
            <a:r>
              <a:rPr lang="en-US" sz="3200" b="1" u="sng" dirty="0" smtClean="0">
                <a:hlinkClick r:id="rId2" tooltip="Jerry Fodor"/>
              </a:rPr>
              <a:t>Fodor</a:t>
            </a:r>
            <a:endParaRPr lang="en-US" sz="3200" b="1" dirty="0" smtClean="0"/>
          </a:p>
          <a:p>
            <a:r>
              <a:rPr lang="en-US" sz="3200" b="1" u="sng" dirty="0" smtClean="0">
                <a:hlinkClick r:id="rId3" tooltip="Noam Chomsky"/>
              </a:rPr>
              <a:t>Noam </a:t>
            </a:r>
            <a:r>
              <a:rPr lang="en-US" sz="3200" b="1" u="sng" dirty="0">
                <a:hlinkClick r:id="rId3" tooltip="Noam Chomsky"/>
              </a:rPr>
              <a:t>Chomsky</a:t>
            </a:r>
            <a:r>
              <a:rPr lang="en-US" sz="3200" b="1" dirty="0"/>
              <a:t> </a:t>
            </a:r>
            <a:endParaRPr lang="en-US" sz="3200" b="1" dirty="0" smtClean="0"/>
          </a:p>
          <a:p>
            <a:r>
              <a:rPr lang="en-US" sz="3200" b="1" u="sng" dirty="0">
                <a:solidFill>
                  <a:srgbClr val="C00000"/>
                </a:solidFill>
              </a:rPr>
              <a:t>Immanuel Kant </a:t>
            </a:r>
            <a:endParaRPr lang="en-US" sz="3200" b="1" u="sng" dirty="0" smtClean="0">
              <a:solidFill>
                <a:srgbClr val="C00000"/>
              </a:solidFill>
            </a:endParaRPr>
          </a:p>
          <a:p>
            <a:r>
              <a:rPr lang="en-US" sz="3200" b="1" u="sng" dirty="0" smtClean="0">
                <a:hlinkClick r:id="rId4" tooltip="Steven Pinker"/>
              </a:rPr>
              <a:t>Steven </a:t>
            </a:r>
            <a:r>
              <a:rPr lang="en-US" sz="3200" b="1" u="sng" dirty="0">
                <a:hlinkClick r:id="rId4" tooltip="Steven Pinker"/>
              </a:rPr>
              <a:t>Pinker</a:t>
            </a:r>
            <a:r>
              <a:rPr lang="en-US" sz="3200" b="1" dirty="0"/>
              <a:t>. </a:t>
            </a:r>
            <a:endParaRPr lang="en-US" sz="3200" b="1" dirty="0" smtClean="0"/>
          </a:p>
          <a:p>
            <a:r>
              <a:rPr lang="en-US" sz="3200" b="1" dirty="0" smtClean="0"/>
              <a:t>These</a:t>
            </a:r>
            <a:r>
              <a:rPr lang="en-US" sz="3200" b="1" dirty="0"/>
              <a:t> </a:t>
            </a:r>
            <a:r>
              <a:rPr lang="en-US" sz="3200" b="1" dirty="0" smtClean="0"/>
              <a:t>psychologists </a:t>
            </a:r>
            <a:r>
              <a:rPr lang="en-US" sz="3200" b="1" dirty="0"/>
              <a:t> believe that humans are born with a set of abilities that help them learn other skills, such as </a:t>
            </a:r>
            <a:r>
              <a:rPr lang="en-US" sz="3200" b="1" dirty="0" smtClean="0"/>
              <a:t>speech.</a:t>
            </a:r>
            <a:endParaRPr lang="en-US" sz="3200" b="1" dirty="0"/>
          </a:p>
          <a:p>
            <a:endParaRPr lang="en-US" dirty="0"/>
          </a:p>
        </p:txBody>
      </p:sp>
    </p:spTree>
    <p:extLst>
      <p:ext uri="{BB962C8B-B14F-4D97-AF65-F5344CB8AC3E}">
        <p14:creationId xmlns:p14="http://schemas.microsoft.com/office/powerpoint/2010/main" val="265067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229600" cy="4873752"/>
          </a:xfrm>
        </p:spPr>
        <p:txBody>
          <a:bodyPr>
            <a:noAutofit/>
          </a:bodyPr>
          <a:lstStyle/>
          <a:p>
            <a:r>
              <a:rPr lang="en-US" sz="2800" b="1" dirty="0" smtClean="0">
                <a:solidFill>
                  <a:srgbClr val="A50021"/>
                </a:solidFill>
              </a:rPr>
              <a:t>Certain key </a:t>
            </a:r>
            <a:r>
              <a:rPr lang="en-US" sz="2800" b="1" dirty="0">
                <a:solidFill>
                  <a:srgbClr val="A50021"/>
                </a:solidFill>
              </a:rPr>
              <a:t>traits of </a:t>
            </a:r>
            <a:r>
              <a:rPr lang="en-US" sz="2800" b="1" dirty="0" smtClean="0">
                <a:solidFill>
                  <a:srgbClr val="A50021"/>
                </a:solidFill>
              </a:rPr>
              <a:t>a species are not</a:t>
            </a:r>
            <a:r>
              <a:rPr lang="en-US" sz="2800" b="1" dirty="0">
                <a:solidFill>
                  <a:srgbClr val="A50021"/>
                </a:solidFill>
              </a:rPr>
              <a:t> </a:t>
            </a:r>
            <a:r>
              <a:rPr lang="en-US" sz="2800" b="1" dirty="0" smtClean="0">
                <a:solidFill>
                  <a:srgbClr val="A50021"/>
                </a:solidFill>
              </a:rPr>
              <a:t>learned but </a:t>
            </a:r>
            <a:r>
              <a:rPr lang="en-US" sz="2800" b="1" dirty="0">
                <a:solidFill>
                  <a:srgbClr val="A50021"/>
                </a:solidFill>
              </a:rPr>
              <a:t>emerge from </a:t>
            </a:r>
            <a:r>
              <a:rPr lang="en-US" sz="2800" b="1" dirty="0" smtClean="0">
                <a:solidFill>
                  <a:srgbClr val="A50021"/>
                </a:solidFill>
              </a:rPr>
              <a:t> mind</a:t>
            </a:r>
            <a:r>
              <a:rPr lang="en-US" sz="2800" b="1" dirty="0">
                <a:solidFill>
                  <a:srgbClr val="A50021"/>
                </a:solidFill>
              </a:rPr>
              <a:t> that is in some way already set up to deal with the environment in which it will develop and function. </a:t>
            </a:r>
            <a:endParaRPr lang="en-US" sz="2800" b="1" dirty="0" smtClean="0">
              <a:solidFill>
                <a:srgbClr val="A50021"/>
              </a:solidFill>
            </a:endParaRPr>
          </a:p>
          <a:p>
            <a:r>
              <a:rPr lang="en-US" sz="2800" b="1" dirty="0" smtClean="0">
                <a:solidFill>
                  <a:srgbClr val="A50021"/>
                </a:solidFill>
              </a:rPr>
              <a:t>This </a:t>
            </a:r>
            <a:r>
              <a:rPr lang="en-US" sz="2800" b="1" dirty="0">
                <a:solidFill>
                  <a:srgbClr val="A50021"/>
                </a:solidFill>
              </a:rPr>
              <a:t>theory identifies </a:t>
            </a:r>
            <a:r>
              <a:rPr lang="en-US" sz="2800" b="1" u="sng" dirty="0">
                <a:solidFill>
                  <a:srgbClr val="A50021"/>
                </a:solidFill>
                <a:hlinkClick r:id="rId2" tooltip="Language"/>
              </a:rPr>
              <a:t>language</a:t>
            </a:r>
            <a:r>
              <a:rPr lang="en-US" sz="2800" b="1" dirty="0">
                <a:solidFill>
                  <a:srgbClr val="A50021"/>
                </a:solidFill>
              </a:rPr>
              <a:t> as a prime example of an 'instinct' that is </a:t>
            </a:r>
            <a:r>
              <a:rPr lang="en-US" sz="2800" b="1" dirty="0" err="1">
                <a:solidFill>
                  <a:srgbClr val="A50021"/>
                </a:solidFill>
              </a:rPr>
              <a:t>unlearnable</a:t>
            </a:r>
            <a:r>
              <a:rPr lang="en-US" sz="2800" b="1" dirty="0">
                <a:solidFill>
                  <a:srgbClr val="A50021"/>
                </a:solidFill>
              </a:rPr>
              <a:t>; instead, </a:t>
            </a:r>
            <a:r>
              <a:rPr lang="en-US" sz="2800" b="1" dirty="0" smtClean="0">
                <a:solidFill>
                  <a:srgbClr val="A50021"/>
                </a:solidFill>
              </a:rPr>
              <a:t>there is a  </a:t>
            </a:r>
            <a:r>
              <a:rPr lang="en-US" sz="2800" b="1" dirty="0">
                <a:solidFill>
                  <a:srgbClr val="A50021"/>
                </a:solidFill>
              </a:rPr>
              <a:t>linguistic mechanisms set out in the </a:t>
            </a:r>
            <a:r>
              <a:rPr lang="en-US" sz="2800" b="1" dirty="0" smtClean="0">
                <a:solidFill>
                  <a:srgbClr val="A50021"/>
                </a:solidFill>
              </a:rPr>
              <a:t>human</a:t>
            </a:r>
            <a:r>
              <a:rPr lang="en-US" sz="2800" b="1" dirty="0">
                <a:solidFill>
                  <a:srgbClr val="A50021"/>
                </a:solidFill>
              </a:rPr>
              <a:t> mind </a:t>
            </a:r>
            <a:r>
              <a:rPr lang="en-US" sz="2800" b="1" dirty="0" smtClean="0">
                <a:solidFill>
                  <a:srgbClr val="A50021"/>
                </a:solidFill>
              </a:rPr>
              <a:t>by genes.</a:t>
            </a:r>
          </a:p>
          <a:p>
            <a:r>
              <a:rPr lang="en-US" sz="2800" b="1" dirty="0" smtClean="0">
                <a:solidFill>
                  <a:srgbClr val="A50021"/>
                </a:solidFill>
              </a:rPr>
              <a:t> </a:t>
            </a:r>
            <a:r>
              <a:rPr lang="en-US" sz="2800" b="1" dirty="0">
                <a:solidFill>
                  <a:srgbClr val="A50021"/>
                </a:solidFill>
              </a:rPr>
              <a:t>in the same way that humans also start to </a:t>
            </a:r>
            <a:r>
              <a:rPr lang="en-US" sz="2800" b="1" u="sng" dirty="0">
                <a:solidFill>
                  <a:srgbClr val="A50021"/>
                </a:solidFill>
                <a:hlinkClick r:id="rId3" tooltip="Walking (page does not exist)"/>
              </a:rPr>
              <a:t>walk</a:t>
            </a:r>
            <a:r>
              <a:rPr lang="en-US" sz="2800" b="1" dirty="0">
                <a:solidFill>
                  <a:srgbClr val="A50021"/>
                </a:solidFill>
              </a:rPr>
              <a:t> and </a:t>
            </a:r>
            <a:r>
              <a:rPr lang="en-US" sz="2800" b="1" u="sng" dirty="0">
                <a:solidFill>
                  <a:srgbClr val="A50021"/>
                </a:solidFill>
                <a:hlinkClick r:id="rId4" tooltip="Bird"/>
              </a:rPr>
              <a:t>birds</a:t>
            </a:r>
            <a:r>
              <a:rPr lang="en-US" sz="2800" b="1" dirty="0">
                <a:solidFill>
                  <a:srgbClr val="A50021"/>
                </a:solidFill>
              </a:rPr>
              <a:t> take flight.</a:t>
            </a:r>
          </a:p>
        </p:txBody>
      </p:sp>
    </p:spTree>
    <p:extLst>
      <p:ext uri="{BB962C8B-B14F-4D97-AF65-F5344CB8AC3E}">
        <p14:creationId xmlns:p14="http://schemas.microsoft.com/office/powerpoint/2010/main" val="371027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864352"/>
          </a:xfrm>
        </p:spPr>
        <p:txBody>
          <a:bodyPr>
            <a:normAutofit/>
          </a:bodyPr>
          <a:lstStyle/>
          <a:p>
            <a:pPr>
              <a:buFont typeface="Wingdings" pitchFamily="2" charset="2"/>
              <a:buChar char="q"/>
            </a:pPr>
            <a:r>
              <a:rPr lang="en-US" sz="3600" b="1" dirty="0" smtClean="0"/>
              <a:t>Specific beliefs </a:t>
            </a:r>
            <a:r>
              <a:rPr lang="en-US" sz="3600" b="1" dirty="0"/>
              <a:t>or preferences are "hard </a:t>
            </a:r>
            <a:r>
              <a:rPr lang="en-US" sz="3600" b="1" dirty="0" smtClean="0"/>
              <a:t>wired“ in nature. </a:t>
            </a:r>
          </a:p>
          <a:p>
            <a:pPr>
              <a:buFont typeface="Wingdings" pitchFamily="2" charset="2"/>
              <a:buChar char="q"/>
            </a:pPr>
            <a:r>
              <a:rPr lang="en-US" sz="3600" b="1" dirty="0" smtClean="0"/>
              <a:t>Examples; - </a:t>
            </a:r>
            <a:r>
              <a:rPr lang="en-US" sz="3600" b="1" dirty="0"/>
              <a:t>some moral </a:t>
            </a:r>
            <a:r>
              <a:rPr lang="en-US" sz="3600" b="1" dirty="0" smtClean="0"/>
              <a:t>intuitions </a:t>
            </a:r>
            <a:r>
              <a:rPr lang="en-US" sz="3600" b="1" dirty="0"/>
              <a:t>are innate </a:t>
            </a:r>
            <a:r>
              <a:rPr lang="en-US" sz="3600" b="1" dirty="0" smtClean="0"/>
              <a:t>or </a:t>
            </a:r>
            <a:r>
              <a:rPr lang="en-US" sz="3600" b="1" dirty="0" err="1" smtClean="0"/>
              <a:t>colour</a:t>
            </a:r>
            <a:r>
              <a:rPr lang="en-US" sz="3600" b="1" dirty="0" smtClean="0"/>
              <a:t> preferences</a:t>
            </a:r>
            <a:r>
              <a:rPr lang="en-US" sz="3600" b="1" dirty="0"/>
              <a:t> are innate. </a:t>
            </a:r>
            <a:endParaRPr lang="en-US" sz="3600" b="1" dirty="0" smtClean="0"/>
          </a:p>
          <a:p>
            <a:pPr>
              <a:buFont typeface="Wingdings" pitchFamily="2" charset="2"/>
              <a:buChar char="q"/>
            </a:pPr>
            <a:r>
              <a:rPr lang="en-US" sz="3600" b="1" dirty="0" smtClean="0"/>
              <a:t>Nature supplies </a:t>
            </a:r>
            <a:r>
              <a:rPr lang="en-US" sz="3600" b="1" dirty="0"/>
              <a:t>the human mind with specialized learning devices. </a:t>
            </a:r>
            <a:endParaRPr lang="en-US" sz="3600" b="1" dirty="0" smtClean="0"/>
          </a:p>
        </p:txBody>
      </p:sp>
    </p:spTree>
    <p:extLst>
      <p:ext uri="{BB962C8B-B14F-4D97-AF65-F5344CB8AC3E}">
        <p14:creationId xmlns:p14="http://schemas.microsoft.com/office/powerpoint/2010/main" val="100333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066800"/>
            <a:ext cx="7924800" cy="5410200"/>
          </a:xfrm>
        </p:spPr>
        <p:txBody>
          <a:bodyPr>
            <a:normAutofit/>
          </a:bodyPr>
          <a:lstStyle/>
          <a:p>
            <a:pPr algn="just"/>
            <a:r>
              <a:rPr lang="en-US" sz="4000" b="1" dirty="0" smtClean="0"/>
              <a:t>Human </a:t>
            </a:r>
            <a:r>
              <a:rPr lang="en-US" sz="4000" b="1" dirty="0"/>
              <a:t>mind is born with some innate </a:t>
            </a:r>
            <a:r>
              <a:rPr lang="en-US" sz="4000" b="1" dirty="0" smtClean="0"/>
              <a:t>knowledge. </a:t>
            </a:r>
          </a:p>
          <a:p>
            <a:pPr algn="just"/>
            <a:r>
              <a:rPr lang="en-US" sz="4000" b="1" dirty="0"/>
              <a:t>The mind is born with a number of innate categories which enable people to understand their senses.</a:t>
            </a:r>
          </a:p>
          <a:p>
            <a:pPr algn="just"/>
            <a:r>
              <a:rPr lang="en-US" sz="4000" b="1" dirty="0"/>
              <a:t>It is these categories make perception possible.</a:t>
            </a:r>
          </a:p>
          <a:p>
            <a:pPr marL="0" indent="0" algn="just">
              <a:buNone/>
            </a:pPr>
            <a:endParaRPr lang="en-US" sz="4000" b="1" dirty="0" smtClean="0"/>
          </a:p>
        </p:txBody>
      </p:sp>
    </p:spTree>
    <p:extLst>
      <p:ext uri="{BB962C8B-B14F-4D97-AF65-F5344CB8AC3E}">
        <p14:creationId xmlns:p14="http://schemas.microsoft.com/office/powerpoint/2010/main" val="349290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533400"/>
            <a:ext cx="7924800" cy="5864352"/>
          </a:xfrm>
        </p:spPr>
        <p:txBody>
          <a:bodyPr>
            <a:normAutofit lnSpcReduction="10000"/>
          </a:bodyPr>
          <a:lstStyle/>
          <a:p>
            <a:pPr algn="just">
              <a:buFont typeface="Courier New" pitchFamily="49" charset="0"/>
              <a:buChar char="o"/>
            </a:pPr>
            <a:r>
              <a:rPr lang="en-US" sz="3200" b="1" dirty="0"/>
              <a:t>Categories of </a:t>
            </a:r>
            <a:r>
              <a:rPr lang="en-US" sz="3200" b="1" dirty="0">
                <a:solidFill>
                  <a:srgbClr val="0070C0"/>
                </a:solidFill>
              </a:rPr>
              <a:t>space, time, and causality</a:t>
            </a:r>
            <a:r>
              <a:rPr lang="en-US" sz="3200" b="1" dirty="0"/>
              <a:t> dictate all experiences. They are the part of the mind's structure. There is no way, we can look at the world except in terms of these categories and they, therefore, must precede experience in the human mind. </a:t>
            </a:r>
            <a:endParaRPr lang="en-US" sz="3200" b="1" dirty="0" smtClean="0"/>
          </a:p>
          <a:p>
            <a:pPr algn="just">
              <a:buFont typeface="Courier New" pitchFamily="49" charset="0"/>
              <a:buChar char="o"/>
            </a:pPr>
            <a:endParaRPr lang="en-US" sz="3200" b="1" dirty="0"/>
          </a:p>
          <a:p>
            <a:pPr>
              <a:buFont typeface="Courier New" pitchFamily="49" charset="0"/>
              <a:buChar char="o"/>
            </a:pPr>
            <a:r>
              <a:rPr lang="en-US" sz="3200" b="1" dirty="0"/>
              <a:t>Knowledge of these concepts </a:t>
            </a:r>
            <a:r>
              <a:rPr lang="en-US" sz="3200" b="1" dirty="0" smtClean="0"/>
              <a:t>is innate</a:t>
            </a:r>
            <a:r>
              <a:rPr lang="en-US" sz="3200" b="1" dirty="0"/>
              <a:t>.</a:t>
            </a:r>
            <a:r>
              <a:rPr lang="en-US" sz="3200" dirty="0"/>
              <a:t> </a:t>
            </a:r>
            <a:br>
              <a:rPr lang="en-US" sz="3200" dirty="0"/>
            </a:br>
            <a:endParaRPr lang="en-US" sz="3200" dirty="0"/>
          </a:p>
          <a:p>
            <a:endParaRPr lang="en-US" dirty="0"/>
          </a:p>
        </p:txBody>
      </p:sp>
    </p:spTree>
    <p:extLst>
      <p:ext uri="{BB962C8B-B14F-4D97-AF65-F5344CB8AC3E}">
        <p14:creationId xmlns:p14="http://schemas.microsoft.com/office/powerpoint/2010/main" val="534885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295</TotalTime>
  <Words>228</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nativism</vt:lpstr>
      <vt:lpstr>PowerPoint Presentation</vt:lpstr>
      <vt:lpstr>PowerPoint Presentation</vt:lpstr>
      <vt:lpstr>PowerPoint Presentation</vt:lpstr>
      <vt:lpstr>Nativism is popularised by</vt:lpstr>
      <vt:lpstr>PowerPoint Presentation</vt:lpstr>
      <vt:lpstr>PowerPoint Presentation</vt:lpstr>
      <vt:lpstr>PowerPoint Presentation</vt:lpstr>
      <vt:lpstr>PowerPoint Presentation</vt:lpstr>
      <vt:lpstr>Limitations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nativism</dc:title>
  <dc:creator>sr soja</dc:creator>
  <cp:lastModifiedBy>sr soja</cp:lastModifiedBy>
  <cp:revision>18</cp:revision>
  <dcterms:created xsi:type="dcterms:W3CDTF">2006-08-16T00:00:00Z</dcterms:created>
  <dcterms:modified xsi:type="dcterms:W3CDTF">2016-08-02T16:55:07Z</dcterms:modified>
</cp:coreProperties>
</file>