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1" r:id="rId18"/>
    <p:sldId id="270" r:id="rId19"/>
    <p:sldId id="273" r:id="rId20"/>
    <p:sldId id="274" r:id="rId21"/>
    <p:sldId id="275" r:id="rId22"/>
    <p:sldId id="276" r:id="rId23"/>
    <p:sldId id="277" r:id="rId24"/>
    <p:sldId id="278" r:id="rId25"/>
    <p:sldId id="283" r:id="rId26"/>
    <p:sldId id="284" r:id="rId27"/>
    <p:sldId id="298" r:id="rId28"/>
    <p:sldId id="285" r:id="rId29"/>
    <p:sldId id="286" r:id="rId30"/>
    <p:sldId id="287" r:id="rId31"/>
    <p:sldId id="301" r:id="rId32"/>
    <p:sldId id="288" r:id="rId33"/>
    <p:sldId id="289" r:id="rId34"/>
    <p:sldId id="300" r:id="rId35"/>
    <p:sldId id="290" r:id="rId36"/>
    <p:sldId id="291" r:id="rId37"/>
    <p:sldId id="302" r:id="rId38"/>
    <p:sldId id="292" r:id="rId39"/>
    <p:sldId id="293" r:id="rId40"/>
    <p:sldId id="294" r:id="rId41"/>
    <p:sldId id="295" r:id="rId42"/>
    <p:sldId id="305" r:id="rId43"/>
    <p:sldId id="296" r:id="rId44"/>
    <p:sldId id="297" r:id="rId45"/>
    <p:sldId id="303" r:id="rId46"/>
    <p:sldId id="304" r:id="rId47"/>
    <p:sldId id="306" r:id="rId48"/>
    <p:sldId id="307" r:id="rId49"/>
    <p:sldId id="308" r:id="rId50"/>
    <p:sldId id="309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24C4"/>
    <a:srgbClr val="9900CC"/>
    <a:srgbClr val="0444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0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4E1A6-C20A-4B16-912F-2B7824F6EC08}" type="datetimeFigureOut">
              <a:rPr lang="en-US" smtClean="0"/>
              <a:t>7/15/2019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24881-907B-41F5-819E-5513AEC044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495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78674A-7978-4AC0-AD72-D8B3AE18A559}" type="slidenum">
              <a:rPr lang="en-PH">
                <a:solidFill>
                  <a:prstClr val="black"/>
                </a:solidFill>
              </a:rPr>
              <a:pPr/>
              <a:t>24</a:t>
            </a:fld>
            <a:endParaRPr lang="en-PH" dirty="0">
              <a:solidFill>
                <a:prstClr val="black"/>
              </a:solidFill>
            </a:endParaRPr>
          </a:p>
        </p:txBody>
      </p:sp>
      <p:sp>
        <p:nvSpPr>
          <p:cNvPr id="7782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86041-F573-45D9-A9FF-D2796A0AAE4F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5FF224-E486-4DE5-9F3B-BEF269A6A72F}" type="slidenum">
              <a:rPr lang="en-PH"/>
              <a:pPr/>
              <a:t>31</a:t>
            </a:fld>
            <a:endParaRPr lang="en-PH" dirty="0"/>
          </a:p>
        </p:txBody>
      </p:sp>
      <p:sp>
        <p:nvSpPr>
          <p:cNvPr id="798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FE18F7-F741-4FBB-AF9A-6CD02671D077}" type="slidenum">
              <a:rPr lang="en-PH"/>
              <a:pPr/>
              <a:t>39</a:t>
            </a:fld>
            <a:endParaRPr lang="en-PH" dirty="0"/>
          </a:p>
        </p:txBody>
      </p:sp>
      <p:sp>
        <p:nvSpPr>
          <p:cNvPr id="788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6893-A828-4AFE-9E81-76C38D1C86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F4BA-B588-4CF7-B445-80E432394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38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6893-A828-4AFE-9E81-76C38D1C86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F4BA-B588-4CF7-B445-80E432394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234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6893-A828-4AFE-9E81-76C38D1C86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F4BA-B588-4CF7-B445-80E432394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735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6893-A828-4AFE-9E81-76C38D1C86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F4BA-B588-4CF7-B445-80E432394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0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6893-A828-4AFE-9E81-76C38D1C86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F4BA-B588-4CF7-B445-80E432394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787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6893-A828-4AFE-9E81-76C38D1C86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F4BA-B588-4CF7-B445-80E432394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1749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6893-A828-4AFE-9E81-76C38D1C86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F4BA-B588-4CF7-B445-80E432394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4195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6893-A828-4AFE-9E81-76C38D1C86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F4BA-B588-4CF7-B445-80E432394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18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6893-A828-4AFE-9E81-76C38D1C86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F4BA-B588-4CF7-B445-80E432394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9436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6893-A828-4AFE-9E81-76C38D1C86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F4BA-B588-4CF7-B445-80E432394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4403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6893-A828-4AFE-9E81-76C38D1C86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F4BA-B588-4CF7-B445-80E432394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4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6893-A828-4AFE-9E81-76C38D1C86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DF4BA-B588-4CF7-B445-80E432394F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42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352800"/>
            <a:ext cx="6399010" cy="2667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- Meaning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- Nature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- Function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- Schools of Psychology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- Educational psychology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800" u="sng" dirty="0" smtClean="0">
                <a:solidFill>
                  <a:srgbClr val="FF0000"/>
                </a:solidFill>
              </a:rPr>
              <a:t>UNIT I</a:t>
            </a:r>
            <a:br>
              <a:rPr lang="en-US" sz="4800" u="sng" dirty="0" smtClean="0">
                <a:solidFill>
                  <a:srgbClr val="FF0000"/>
                </a:solidFill>
              </a:rPr>
            </a:br>
            <a:r>
              <a:rPr lang="en-US" sz="4800" u="sng" dirty="0" smtClean="0">
                <a:solidFill>
                  <a:srgbClr val="FF0000"/>
                </a:solidFill>
              </a:rPr>
              <a:t>PSYCHOLOGY AND EDUCATION</a:t>
            </a:r>
            <a:endParaRPr lang="en-US" sz="48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963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381000"/>
            <a:ext cx="8305800" cy="6096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b="1" u="sng" dirty="0" smtClean="0">
                <a:solidFill>
                  <a:srgbClr val="7030A0"/>
                </a:solidFill>
              </a:rPr>
              <a:t>IMPORTANT FUNCTIONS OF PSYCHOLOGY</a:t>
            </a:r>
          </a:p>
          <a:p>
            <a:pPr marL="822960" lvl="1" indent="-457200">
              <a:buAutoNum type="arabicPeriod"/>
            </a:pPr>
            <a:endParaRPr lang="en-US" sz="3200" dirty="0" smtClean="0"/>
          </a:p>
          <a:p>
            <a:pPr marL="822960" lvl="1" indent="-457200">
              <a:buAutoNum type="arabicPeriod"/>
            </a:pPr>
            <a:r>
              <a:rPr lang="en-US" sz="3200" dirty="0" smtClean="0"/>
              <a:t>To understand human behaviour</a:t>
            </a:r>
          </a:p>
          <a:p>
            <a:pPr marL="822960" lvl="1" indent="-457200">
              <a:buAutoNum type="arabicPeriod"/>
            </a:pPr>
            <a:r>
              <a:rPr lang="en-US" sz="3200" dirty="0" smtClean="0"/>
              <a:t>To identify factors that influence behaviour</a:t>
            </a:r>
          </a:p>
          <a:p>
            <a:pPr marL="822960" lvl="1" indent="-457200">
              <a:buAutoNum type="arabicPeriod"/>
            </a:pPr>
            <a:r>
              <a:rPr lang="en-US" sz="3200" dirty="0" smtClean="0"/>
              <a:t>To understand individual differences</a:t>
            </a:r>
          </a:p>
          <a:p>
            <a:pPr marL="822960" lvl="1" indent="-457200">
              <a:buAutoNum type="arabicPeriod"/>
            </a:pPr>
            <a:r>
              <a:rPr lang="en-US" sz="3200" dirty="0" smtClean="0"/>
              <a:t>To understand the cause and cures of abnormal behaviour (of mental patients, criminals’…)</a:t>
            </a:r>
          </a:p>
          <a:p>
            <a:pPr marL="822960" lvl="1" indent="-457200">
              <a:buAutoNum type="arabicPeriod"/>
            </a:pPr>
            <a:r>
              <a:rPr lang="en-US" sz="3200" dirty="0" smtClean="0"/>
              <a:t>To treat mental abnormalities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211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533400"/>
            <a:ext cx="8534400" cy="5974080"/>
          </a:xfrm>
        </p:spPr>
        <p:txBody>
          <a:bodyPr>
            <a:normAutofit lnSpcReduction="10000"/>
          </a:bodyPr>
          <a:lstStyle/>
          <a:p>
            <a:pPr marL="365760" lvl="1" indent="0">
              <a:buClr>
                <a:srgbClr val="F14124">
                  <a:lumMod val="75000"/>
                </a:srgbClr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6. To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understand consumer taste</a:t>
            </a:r>
          </a:p>
          <a:p>
            <a:pPr marL="365760" lvl="1" indent="0">
              <a:buClr>
                <a:srgbClr val="F14124">
                  <a:lumMod val="75000"/>
                </a:srgbClr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7. To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increase productivity and effectiveness in work</a:t>
            </a:r>
          </a:p>
          <a:p>
            <a:pPr marL="365760" lvl="1" indent="0">
              <a:buClr>
                <a:srgbClr val="F14124">
                  <a:lumMod val="75000"/>
                </a:srgbClr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8. To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find out individuals suitable (selection, training, promotion and classification) for each job</a:t>
            </a:r>
          </a:p>
          <a:p>
            <a:pPr marL="365760" lvl="1" indent="0">
              <a:buClr>
                <a:srgbClr val="F14124">
                  <a:lumMod val="75000"/>
                </a:srgbClr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9. To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provide </a:t>
            </a:r>
            <a:r>
              <a:rPr lang="en-US" sz="2800" b="1" dirty="0" smtClean="0">
                <a:solidFill>
                  <a:srgbClr val="FF0000"/>
                </a:solidFill>
              </a:rPr>
              <a:t>EFFECTIVE EDUCATION</a:t>
            </a:r>
          </a:p>
          <a:p>
            <a:pPr marL="365760" lvl="1" indent="0">
              <a:buClr>
                <a:srgbClr val="F14124">
                  <a:lumMod val="75000"/>
                </a:srgbClr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10. To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understand self and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others</a:t>
            </a:r>
          </a:p>
          <a:p>
            <a:pPr marL="365760" lvl="1" indent="0">
              <a:buClr>
                <a:srgbClr val="F14124">
                  <a:lumMod val="75000"/>
                </a:srgbClr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11. To give guidance and counselling</a:t>
            </a:r>
          </a:p>
          <a:p>
            <a:pPr marL="365760" lvl="1" indent="0">
              <a:buClr>
                <a:srgbClr val="F14124">
                  <a:lumMod val="75000"/>
                </a:srgbClr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12. To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prepare individuals to  be effective in different fields like politics, business, military, social work </a:t>
            </a: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etc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93177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685800"/>
            <a:ext cx="7772400" cy="5364480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en-US" sz="4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Schools of psychology </a:t>
            </a:r>
          </a:p>
          <a:p>
            <a:pPr marL="45720" indent="0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	= system of thinking</a:t>
            </a:r>
          </a:p>
          <a:p>
            <a:pPr marL="45720" indent="0">
              <a:buNone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1.Structuralism</a:t>
            </a:r>
          </a:p>
          <a:p>
            <a:pPr marL="45720" indent="0">
              <a:buNone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2.Functionalism</a:t>
            </a:r>
          </a:p>
          <a:p>
            <a:pPr marL="45720" indent="0">
              <a:buNone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3.Behaviourism</a:t>
            </a:r>
          </a:p>
          <a:p>
            <a:pPr marL="45720" indent="0">
              <a:buNone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4.Pshychoanalysis</a:t>
            </a:r>
          </a:p>
          <a:p>
            <a:pPr marL="45720" indent="0">
              <a:buNone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5.Gestalt School of Psychology</a:t>
            </a:r>
          </a:p>
          <a:p>
            <a:pPr marL="45720" indent="0">
              <a:buNone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6.Humanistic </a:t>
            </a:r>
            <a:r>
              <a:rPr lang="en-US" sz="4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Aproach</a:t>
            </a:r>
            <a:endParaRPr lang="en-US" sz="48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485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4413" y="381000"/>
            <a:ext cx="8915400" cy="6324600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en-US" sz="39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1.Structuralism</a:t>
            </a:r>
          </a:p>
          <a:p>
            <a:pPr>
              <a:buFontTx/>
              <a:buChar char="-"/>
            </a:pPr>
            <a:r>
              <a:rPr lang="en-US" sz="2400" b="1" dirty="0" smtClean="0"/>
              <a:t>the first school in psychology</a:t>
            </a:r>
          </a:p>
          <a:p>
            <a:pPr>
              <a:buFontTx/>
              <a:buChar char="-"/>
            </a:pPr>
            <a:r>
              <a:rPr lang="en-US" sz="2400" b="1" dirty="0" smtClean="0"/>
              <a:t>Dominant school of psychology in Germany and U.S.-1890-1920</a:t>
            </a:r>
          </a:p>
          <a:p>
            <a:pPr>
              <a:buFontTx/>
              <a:buChar char="-"/>
            </a:pPr>
            <a:r>
              <a:rPr lang="en-US" sz="2400" b="1" dirty="0" smtClean="0"/>
              <a:t>Led by William Wundt and </a:t>
            </a:r>
            <a:r>
              <a:rPr lang="en-US" sz="2400" b="1" dirty="0" err="1" smtClean="0"/>
              <a:t>Titcher</a:t>
            </a:r>
            <a:endParaRPr lang="en-US" sz="2400" b="1" dirty="0" smtClean="0"/>
          </a:p>
          <a:p>
            <a:pPr>
              <a:buFontTx/>
              <a:buChar char="-"/>
            </a:pPr>
            <a:r>
              <a:rPr lang="en-US" sz="2400" b="1" dirty="0" smtClean="0"/>
              <a:t>started the first psychological lab in 1879-at LEIPZIG, by Wilhelm Wundt</a:t>
            </a:r>
          </a:p>
          <a:p>
            <a:pPr>
              <a:buFontTx/>
              <a:buChar char="-"/>
            </a:pPr>
            <a:r>
              <a:rPr lang="en-US" sz="2400" b="1" dirty="0" smtClean="0"/>
              <a:t>Subject matter of psychology is the human experiences</a:t>
            </a:r>
          </a:p>
          <a:p>
            <a:pPr>
              <a:buFontTx/>
              <a:buChar char="-"/>
            </a:pPr>
            <a:r>
              <a:rPr lang="en-US" sz="2400" b="1" dirty="0" smtClean="0"/>
              <a:t>Feelings and sensations are the origin of our behaviour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rgbClr val="C00000"/>
                </a:solidFill>
              </a:rPr>
              <a:t>Method is Introspection</a:t>
            </a:r>
          </a:p>
          <a:p>
            <a:pPr>
              <a:buFontTx/>
              <a:buChar char="-"/>
            </a:pPr>
            <a:r>
              <a:rPr lang="en-US" sz="2400" b="1" dirty="0" smtClean="0"/>
              <a:t>Focused on </a:t>
            </a:r>
            <a:r>
              <a:rPr lang="en-US" sz="2400" b="1" dirty="0" smtClean="0">
                <a:solidFill>
                  <a:srgbClr val="C00000"/>
                </a:solidFill>
              </a:rPr>
              <a:t>Structural aspects  of the mind</a:t>
            </a:r>
          </a:p>
          <a:p>
            <a:pPr lvl="1">
              <a:buFontTx/>
              <a:buChar char="-"/>
            </a:pPr>
            <a:r>
              <a:rPr lang="en-US" sz="2400" b="1" dirty="0" smtClean="0"/>
              <a:t>-Brain, nervous system,</a:t>
            </a:r>
          </a:p>
          <a:p>
            <a:pPr lvl="1">
              <a:buFontTx/>
              <a:buChar char="-"/>
            </a:pPr>
            <a:r>
              <a:rPr lang="en-US" sz="2400" b="1" dirty="0" smtClean="0"/>
              <a:t>consciousness of mind, </a:t>
            </a:r>
          </a:p>
          <a:p>
            <a:pPr lvl="1">
              <a:buFontTx/>
              <a:buChar char="-"/>
            </a:pPr>
            <a:r>
              <a:rPr lang="en-US" sz="2400" b="1" dirty="0" smtClean="0"/>
              <a:t>analysis of mental activities</a:t>
            </a:r>
          </a:p>
          <a:p>
            <a:pPr marL="365760" lvl="1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32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304800"/>
            <a:ext cx="8534400" cy="6126480"/>
          </a:xfrm>
        </p:spPr>
        <p:txBody>
          <a:bodyPr>
            <a:noAutofit/>
          </a:bodyPr>
          <a:lstStyle/>
          <a:p>
            <a:r>
              <a:rPr lang="en-US" sz="3200" dirty="0" smtClean="0"/>
              <a:t>S</a:t>
            </a:r>
            <a:r>
              <a:rPr lang="en-US" sz="3200" b="1" dirty="0" smtClean="0"/>
              <a:t>cientific analysis of conscious experiences</a:t>
            </a:r>
          </a:p>
          <a:p>
            <a:r>
              <a:rPr lang="en-US" sz="3200" b="1" dirty="0" smtClean="0"/>
              <a:t>mind = sum total of the various mental experiences of the individual</a:t>
            </a:r>
          </a:p>
          <a:p>
            <a:r>
              <a:rPr lang="en-US" sz="3200" b="1" dirty="0" smtClean="0"/>
              <a:t>Consciousness= the sum total of the mental experiences at some particular moment</a:t>
            </a:r>
          </a:p>
          <a:p>
            <a:r>
              <a:rPr lang="en-US" sz="3200" b="1" dirty="0" smtClean="0"/>
              <a:t>Brought Scientific method in to psychology</a:t>
            </a:r>
          </a:p>
          <a:p>
            <a:r>
              <a:rPr lang="en-US" sz="3200" b="1" dirty="0" smtClean="0"/>
              <a:t>Conscious process of children, animals and mentally disturbed individuals cannot be studied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78559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731520"/>
            <a:ext cx="8001000" cy="5440680"/>
          </a:xfrm>
        </p:spPr>
        <p:txBody>
          <a:bodyPr>
            <a:normAutofit/>
          </a:bodyPr>
          <a:lstStyle/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MERITS</a:t>
            </a:r>
          </a:p>
          <a:p>
            <a:pPr lvl="0">
              <a:buClr>
                <a:srgbClr val="F14124">
                  <a:lumMod val="75000"/>
                </a:srgbClr>
              </a:buClr>
              <a:buFont typeface="Wingdings" pitchFamily="2" charset="2"/>
              <a:buChar char="q"/>
            </a:pP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 Psychology 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become independent and organised discipline</a:t>
            </a:r>
          </a:p>
          <a:p>
            <a:pPr lvl="0">
              <a:buClr>
                <a:srgbClr val="F14124">
                  <a:lumMod val="75000"/>
                </a:srgbClr>
              </a:buClr>
              <a:buFont typeface="Wingdings" pitchFamily="2" charset="2"/>
              <a:buChar char="q"/>
            </a:pP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 Introspection 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as the method of studying</a:t>
            </a:r>
          </a:p>
          <a:p>
            <a:pPr lvl="0">
              <a:buClr>
                <a:srgbClr val="F14124">
                  <a:lumMod val="75000"/>
                </a:srgbClr>
              </a:buClr>
              <a:buFont typeface="Wingdings" pitchFamily="2" charset="2"/>
              <a:buChar char="q"/>
            </a:pP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 Psychological 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laboratory came in to existence</a:t>
            </a:r>
          </a:p>
          <a:p>
            <a:pPr lvl="0">
              <a:buClr>
                <a:srgbClr val="F14124">
                  <a:lumMod val="75000"/>
                </a:srgbClr>
              </a:buClr>
              <a:buFont typeface="Wingdings" pitchFamily="2" charset="2"/>
              <a:buChar char="q"/>
            </a:pP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 Psychology 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become a subject of scientific study and experimentation</a:t>
            </a:r>
          </a:p>
          <a:p>
            <a:pPr marL="4572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79454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52400"/>
            <a:ext cx="8382000" cy="6096000"/>
          </a:xfrm>
        </p:spPr>
        <p:txBody>
          <a:bodyPr>
            <a:normAutofit/>
          </a:bodyPr>
          <a:lstStyle/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endParaRPr lang="en-US" sz="4000" b="1" dirty="0" smtClean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40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CONTRIBUTION TO EDUCATION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endParaRPr lang="en-US" sz="4000" b="1" dirty="0" smtClean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en-US" sz="36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Made </a:t>
            </a:r>
            <a:r>
              <a:rPr lang="en-US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psychology free from metaphysics</a:t>
            </a:r>
          </a:p>
          <a:p>
            <a:pPr lvl="0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en-US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Experimental method for psychological studies</a:t>
            </a:r>
          </a:p>
          <a:p>
            <a:pPr lvl="0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en-US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Emphasis on systematic observation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endParaRPr lang="en-US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68480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838200"/>
            <a:ext cx="7772400" cy="55930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LIMITATIONS</a:t>
            </a:r>
          </a:p>
          <a:p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Unable to cover all aspects of behaviour</a:t>
            </a:r>
            <a:endParaRPr lang="en-US" sz="4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Structure of mind explained through parts not its process</a:t>
            </a:r>
          </a:p>
          <a:p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Introspection is subjective method</a:t>
            </a:r>
          </a:p>
          <a:p>
            <a:pPr marL="45720" indent="0">
              <a:buNone/>
            </a:pPr>
            <a:endParaRPr lang="en-US" sz="4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4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762000"/>
            <a:ext cx="8610600" cy="57150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4000" b="1" u="sng" dirty="0" smtClean="0">
                <a:solidFill>
                  <a:srgbClr val="DA24C4"/>
                </a:solidFill>
                <a:latin typeface="Arial" pitchFamily="34" charset="0"/>
                <a:cs typeface="Arial" pitchFamily="34" charset="0"/>
              </a:rPr>
              <a:t>2.FUNCTIONALISM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DA24C4"/>
                </a:solidFill>
                <a:latin typeface="Arial" pitchFamily="34" charset="0"/>
                <a:cs typeface="Arial" pitchFamily="34" charset="0"/>
              </a:rPr>
              <a:t>Focused on functions of the mind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DA24C4"/>
                </a:solidFill>
                <a:latin typeface="Arial" pitchFamily="34" charset="0"/>
                <a:cs typeface="Arial" pitchFamily="34" charset="0"/>
              </a:rPr>
              <a:t>Methods are-physiological method, method of varied condition, introspection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DA24C4"/>
                </a:solidFill>
                <a:latin typeface="Arial" pitchFamily="34" charset="0"/>
                <a:cs typeface="Arial" pitchFamily="34" charset="0"/>
              </a:rPr>
              <a:t>Subject matter is mental process(functions)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DA24C4"/>
                </a:solidFill>
                <a:latin typeface="Arial" pitchFamily="34" charset="0"/>
                <a:cs typeface="Arial" pitchFamily="34" charset="0"/>
              </a:rPr>
              <a:t>What is mental process?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DA24C4"/>
                </a:solidFill>
                <a:latin typeface="Arial" pitchFamily="34" charset="0"/>
                <a:cs typeface="Arial" pitchFamily="34" charset="0"/>
              </a:rPr>
              <a:t>Study on nature of individual wholly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DA24C4"/>
                </a:solidFill>
                <a:latin typeface="Arial" pitchFamily="34" charset="0"/>
                <a:cs typeface="Arial" pitchFamily="34" charset="0"/>
              </a:rPr>
              <a:t>Emphasis on mental activities for adjustment,</a:t>
            </a:r>
          </a:p>
          <a:p>
            <a:pPr marL="45720" indent="0">
              <a:buNone/>
            </a:pPr>
            <a:r>
              <a:rPr lang="en-US" sz="2800" b="1" dirty="0" smtClean="0">
                <a:solidFill>
                  <a:srgbClr val="DA24C4"/>
                </a:solidFill>
                <a:latin typeface="Arial" pitchFamily="34" charset="0"/>
                <a:cs typeface="Arial" pitchFamily="34" charset="0"/>
              </a:rPr>
              <a:t>Role of environment in education, nature of human problems..</a:t>
            </a:r>
          </a:p>
          <a:p>
            <a:pPr marL="45720" indent="0">
              <a:buNone/>
            </a:pPr>
            <a:endParaRPr lang="en-US" sz="2800" b="1" dirty="0" smtClean="0">
              <a:solidFill>
                <a:srgbClr val="DA24C4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2800" b="1" dirty="0" smtClean="0">
              <a:solidFill>
                <a:srgbClr val="DA24C4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3200" b="1" dirty="0" smtClean="0">
              <a:solidFill>
                <a:srgbClr val="DA24C4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3200" b="1" dirty="0" smtClean="0">
              <a:solidFill>
                <a:srgbClr val="DA24C4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endParaRPr lang="en-US" sz="3200" b="1" dirty="0">
              <a:solidFill>
                <a:srgbClr val="DA24C4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305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533400"/>
            <a:ext cx="8686800" cy="60198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MERITS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More scientific and more practical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Functionability of the content of the curriculum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methods &amp; Techniques for learning become student centered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Widened the scope of psychology and educational psychology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Questionnaire, inventory, tests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are started to use for measurement &amp; evaluation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Application of psychology in to the practical field</a:t>
            </a:r>
          </a:p>
          <a:p>
            <a:pPr>
              <a:buFont typeface="Wingdings" pitchFamily="2" charset="2"/>
              <a:buChar char="ü"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95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010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WHAT IS PSYCHOLOGY ??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WORD MEANING: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i="1" dirty="0" smtClean="0">
                <a:solidFill>
                  <a:srgbClr val="7030A0"/>
                </a:solidFill>
              </a:rPr>
              <a:t>psyche</a:t>
            </a:r>
            <a:r>
              <a:rPr lang="en-US" sz="3600" dirty="0" smtClean="0">
                <a:solidFill>
                  <a:srgbClr val="7030A0"/>
                </a:solidFill>
              </a:rPr>
              <a:t> –soul, </a:t>
            </a:r>
            <a:r>
              <a:rPr lang="en-US" sz="3600" i="1" dirty="0" smtClean="0">
                <a:solidFill>
                  <a:srgbClr val="7030A0"/>
                </a:solidFill>
              </a:rPr>
              <a:t>Logos</a:t>
            </a:r>
            <a:r>
              <a:rPr lang="en-US" sz="3600" dirty="0" smtClean="0">
                <a:solidFill>
                  <a:srgbClr val="7030A0"/>
                </a:solidFill>
              </a:rPr>
              <a:t> –Science  </a:t>
            </a:r>
            <a:r>
              <a:rPr lang="en-US" sz="3600" dirty="0" smtClean="0"/>
              <a:t>(Greek)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rgbClr val="C00000"/>
                </a:solidFill>
              </a:rPr>
              <a:t>PSYCHOLOGY = science of the soul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017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10400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b="1" u="sng" dirty="0" smtClean="0">
                <a:solidFill>
                  <a:srgbClr val="7030A0"/>
                </a:solidFill>
                <a:latin typeface="Adobe Gothic Std B" pitchFamily="34" charset="-128"/>
                <a:ea typeface="Adobe Gothic Std B" pitchFamily="34" charset="-128"/>
              </a:rPr>
              <a:t>Functionalism Promoted by:</a:t>
            </a:r>
          </a:p>
          <a:p>
            <a:pPr marL="45720" indent="0">
              <a:buNone/>
            </a:pPr>
            <a:endParaRPr lang="en-US" sz="3200" b="1" dirty="0" smtClean="0">
              <a:latin typeface="Adobe Gothic Std B" pitchFamily="34" charset="-128"/>
              <a:ea typeface="Adobe Gothic Std B" pitchFamily="34" charset="-128"/>
            </a:endParaRPr>
          </a:p>
          <a:p>
            <a:r>
              <a:rPr lang="en-US" sz="3200" b="1" dirty="0" smtClean="0">
                <a:latin typeface="Adobe Gothic Std B" pitchFamily="34" charset="-128"/>
                <a:ea typeface="Adobe Gothic Std B" pitchFamily="34" charset="-128"/>
              </a:rPr>
              <a:t>John Dewey(1859-1952)</a:t>
            </a:r>
          </a:p>
          <a:p>
            <a:r>
              <a:rPr lang="en-US" sz="3200" b="1" dirty="0" smtClean="0">
                <a:latin typeface="Adobe Gothic Std B" pitchFamily="34" charset="-128"/>
                <a:ea typeface="Adobe Gothic Std B" pitchFamily="34" charset="-128"/>
              </a:rPr>
              <a:t>James </a:t>
            </a:r>
            <a:r>
              <a:rPr lang="en-US" sz="3200" b="1" dirty="0" err="1" smtClean="0">
                <a:latin typeface="Adobe Gothic Std B" pitchFamily="34" charset="-128"/>
                <a:ea typeface="Adobe Gothic Std B" pitchFamily="34" charset="-128"/>
              </a:rPr>
              <a:t>R.Angell</a:t>
            </a:r>
            <a:r>
              <a:rPr lang="en-US" sz="3200" b="1" dirty="0" smtClean="0">
                <a:latin typeface="Adobe Gothic Std B" pitchFamily="34" charset="-128"/>
                <a:ea typeface="Adobe Gothic Std B" pitchFamily="34" charset="-128"/>
              </a:rPr>
              <a:t> (1869-1949)</a:t>
            </a:r>
          </a:p>
          <a:p>
            <a:r>
              <a:rPr lang="en-US" sz="3200" b="1" dirty="0" err="1" smtClean="0">
                <a:latin typeface="Adobe Gothic Std B" pitchFamily="34" charset="-128"/>
                <a:ea typeface="Adobe Gothic Std B" pitchFamily="34" charset="-128"/>
              </a:rPr>
              <a:t>E.L.Thorndike</a:t>
            </a:r>
            <a:r>
              <a:rPr lang="en-US" sz="3200" b="1" dirty="0" smtClean="0">
                <a:latin typeface="Adobe Gothic Std B" pitchFamily="34" charset="-128"/>
                <a:ea typeface="Adobe Gothic Std B" pitchFamily="34" charset="-128"/>
              </a:rPr>
              <a:t> (1874-1949)</a:t>
            </a:r>
          </a:p>
          <a:p>
            <a:r>
              <a:rPr lang="en-US" sz="3200" b="1" dirty="0" err="1" smtClean="0">
                <a:latin typeface="Adobe Gothic Std B" pitchFamily="34" charset="-128"/>
                <a:ea typeface="Adobe Gothic Std B" pitchFamily="34" charset="-128"/>
              </a:rPr>
              <a:t>R.S.Woodworth</a:t>
            </a:r>
            <a:r>
              <a:rPr lang="en-US" sz="3200" b="1" dirty="0" smtClean="0">
                <a:latin typeface="Adobe Gothic Std B" pitchFamily="34" charset="-128"/>
                <a:ea typeface="Adobe Gothic Std B" pitchFamily="34" charset="-128"/>
              </a:rPr>
              <a:t>(1869-1962</a:t>
            </a:r>
            <a:r>
              <a:rPr lang="en-US" sz="3200" dirty="0" smtClean="0"/>
              <a:t>)</a:t>
            </a:r>
          </a:p>
          <a:p>
            <a:pPr marL="45720" indent="0">
              <a:buNone/>
            </a:pPr>
            <a:endParaRPr lang="en-US" sz="3200" dirty="0" smtClean="0"/>
          </a:p>
          <a:p>
            <a:pPr marL="4572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- Columbia functionalism and </a:t>
            </a:r>
          </a:p>
          <a:p>
            <a:pPr marL="4572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Chicago functionalism</a:t>
            </a:r>
          </a:p>
          <a:p>
            <a:pPr marL="45720" indent="0">
              <a:buNone/>
            </a:pP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214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381000"/>
            <a:ext cx="8382000" cy="620268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3600" u="sng" dirty="0" smtClean="0">
                <a:solidFill>
                  <a:srgbClr val="7030A0"/>
                </a:solidFill>
                <a:latin typeface="Algerian" pitchFamily="82" charset="0"/>
              </a:rPr>
              <a:t>Contribution to Education</a:t>
            </a: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solidFill>
                  <a:srgbClr val="FF0000"/>
                </a:solidFill>
                <a:latin typeface="Berlin Sans FB Demi" pitchFamily="34" charset="0"/>
              </a:rPr>
              <a:t>Give importance for the environment of learning</a:t>
            </a: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solidFill>
                  <a:srgbClr val="FF0000"/>
                </a:solidFill>
                <a:latin typeface="Berlin Sans FB Demi" pitchFamily="34" charset="0"/>
              </a:rPr>
              <a:t>Curriculum is revolutionized with practical approach</a:t>
            </a: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solidFill>
                  <a:srgbClr val="FF0000"/>
                </a:solidFill>
                <a:latin typeface="Berlin Sans FB Demi" pitchFamily="34" charset="0"/>
              </a:rPr>
              <a:t>Learning by doing approach in education</a:t>
            </a: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solidFill>
                  <a:srgbClr val="FF0000"/>
                </a:solidFill>
                <a:latin typeface="Berlin Sans FB Demi" pitchFamily="34" charset="0"/>
              </a:rPr>
              <a:t>Contributes a lot to educational psychology, mental testing, child psychology</a:t>
            </a: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solidFill>
                  <a:srgbClr val="FF0000"/>
                </a:solidFill>
                <a:latin typeface="Berlin Sans FB Demi" pitchFamily="34" charset="0"/>
              </a:rPr>
              <a:t>Gives more importance to the needs of children at different age levels-child centered education</a:t>
            </a: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solidFill>
                  <a:srgbClr val="FF0000"/>
                </a:solidFill>
                <a:latin typeface="Berlin Sans FB Demi" pitchFamily="34" charset="0"/>
              </a:rPr>
              <a:t>Emphasis on utilitarian theory of education</a:t>
            </a: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solidFill>
                  <a:srgbClr val="FF0000"/>
                </a:solidFill>
                <a:latin typeface="Berlin Sans FB Demi" pitchFamily="34" charset="0"/>
              </a:rPr>
              <a:t>Developed the spirit of scientific enquiry</a:t>
            </a: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solidFill>
                  <a:srgbClr val="FF0000"/>
                </a:solidFill>
                <a:latin typeface="Berlin Sans FB Demi" pitchFamily="34" charset="0"/>
              </a:rPr>
              <a:t>Developed new innovative method of teaching and learning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093720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609600"/>
            <a:ext cx="7543800" cy="5212080"/>
          </a:xfrm>
        </p:spPr>
        <p:txBody>
          <a:bodyPr/>
          <a:lstStyle/>
          <a:p>
            <a:pPr marL="45720" indent="0" algn="ctr">
              <a:buNone/>
            </a:pPr>
            <a:r>
              <a:rPr lang="en-US" u="sng" dirty="0" smtClean="0">
                <a:latin typeface="Cooper Black" pitchFamily="18" charset="0"/>
              </a:rPr>
              <a:t>LIMITATIONS</a:t>
            </a:r>
          </a:p>
          <a:p>
            <a:pPr marL="45720" indent="0" algn="ctr">
              <a:buNone/>
            </a:pPr>
            <a:endParaRPr lang="en-US" u="sng" dirty="0" smtClean="0">
              <a:latin typeface="Cooper Black" pitchFamily="18" charset="0"/>
            </a:endParaRPr>
          </a:p>
          <a:p>
            <a:pPr>
              <a:buFontTx/>
              <a:buChar char="-"/>
            </a:pPr>
            <a:r>
              <a:rPr lang="en-US" sz="2800" b="1" dirty="0" smtClean="0">
                <a:latin typeface="Rockwell Extra Bold" pitchFamily="18" charset="0"/>
              </a:rPr>
              <a:t>The term “FUNCTIONS” variously defined by different functionalists</a:t>
            </a:r>
          </a:p>
          <a:p>
            <a:pPr>
              <a:buFontTx/>
              <a:buChar char="-"/>
            </a:pPr>
            <a:r>
              <a:rPr lang="en-US" sz="2800" b="1" dirty="0" smtClean="0">
                <a:latin typeface="Rockwell Extra Bold" pitchFamily="18" charset="0"/>
              </a:rPr>
              <a:t>Focused only on conscious mind, avoided unconscious part</a:t>
            </a:r>
          </a:p>
          <a:p>
            <a:pPr>
              <a:buFontTx/>
              <a:buChar char="-"/>
            </a:pPr>
            <a:r>
              <a:rPr lang="en-US" sz="2800" b="1" dirty="0" smtClean="0">
                <a:latin typeface="Rockwell Extra Bold" pitchFamily="18" charset="0"/>
              </a:rPr>
              <a:t>More emphasis on biological basis, neglected socio-cultural influences</a:t>
            </a:r>
            <a:endParaRPr lang="en-US" sz="2800" b="1" dirty="0"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547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381000"/>
            <a:ext cx="8915400" cy="60960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4400" b="1" u="sng" dirty="0" smtClean="0">
                <a:solidFill>
                  <a:srgbClr val="FF0000"/>
                </a:solidFill>
              </a:rPr>
              <a:t>3. BEHAVIORISM</a:t>
            </a:r>
          </a:p>
          <a:p>
            <a:pPr lvl="3">
              <a:buBlip>
                <a:blip r:embed="rId2"/>
              </a:buBlip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dobe Garamond Pro Bold" pitchFamily="18" charset="0"/>
              </a:rPr>
              <a:t> 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dobe Garamond Pro Bold" pitchFamily="18" charset="0"/>
              </a:rPr>
              <a:t>Psychology is a purely objective experimental branch of natural science.</a:t>
            </a:r>
          </a:p>
          <a:p>
            <a:pPr lvl="3">
              <a:buBlip>
                <a:blip r:embed="rId2"/>
              </a:buBlip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dobe Garamond Pro Bold" pitchFamily="18" charset="0"/>
              </a:rPr>
              <a:t> Concentrate only on the observable and measurable behaviour</a:t>
            </a:r>
          </a:p>
          <a:p>
            <a:pPr lvl="3">
              <a:buBlip>
                <a:blip r:embed="rId2"/>
              </a:buBlip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dobe Garamond Pro Bold" pitchFamily="18" charset="0"/>
              </a:rPr>
              <a:t> Studying behaviour focused its attention totally on the observable behaviour</a:t>
            </a:r>
          </a:p>
          <a:p>
            <a:pPr lvl="3">
              <a:buBlip>
                <a:blip r:embed="rId2"/>
              </a:buBlip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dobe Garamond Pro Bold" pitchFamily="18" charset="0"/>
              </a:rPr>
              <a:t> J.B. Watson –the founder of behaviorism</a:t>
            </a:r>
          </a:p>
          <a:p>
            <a:pPr lvl="3">
              <a:buBlip>
                <a:blip r:embed="rId2"/>
              </a:buBlip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Adobe Garamond Pro Bold" pitchFamily="18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dobe Garamond Pro Bold" pitchFamily="18" charset="0"/>
              </a:rPr>
              <a:t>Stimulus-Response, Habit Formation, Habit Integration…instead of introspection</a:t>
            </a:r>
          </a:p>
          <a:p>
            <a:pPr lvl="3">
              <a:buBlip>
                <a:blip r:embed="rId2"/>
              </a:buBlip>
            </a:pPr>
            <a:endParaRPr lang="en-US" sz="2800" b="1" dirty="0" smtClean="0">
              <a:solidFill>
                <a:schemeClr val="accent6">
                  <a:lumMod val="50000"/>
                </a:schemeClr>
              </a:solidFill>
              <a:latin typeface="Adobe Garamond Pro Bold" pitchFamily="18" charset="0"/>
            </a:endParaRPr>
          </a:p>
          <a:p>
            <a:pPr lvl="3">
              <a:buBlip>
                <a:blip r:embed="rId2"/>
              </a:buBlip>
            </a:pPr>
            <a:endParaRPr lang="en-US" sz="2800" b="1" dirty="0">
              <a:solidFill>
                <a:schemeClr val="accent6">
                  <a:lumMod val="50000"/>
                </a:schemeClr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6695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-27039"/>
            <a:ext cx="3657600" cy="4190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228600" y="2292810"/>
            <a:ext cx="8610600" cy="45264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sz="3200" b="1" dirty="0">
                <a:solidFill>
                  <a:srgbClr val="000000"/>
                </a:solidFill>
              </a:rPr>
              <a:t>John B. </a:t>
            </a:r>
            <a:r>
              <a:rPr lang="en-US" sz="3200" b="1" dirty="0" smtClean="0">
                <a:solidFill>
                  <a:srgbClr val="000000"/>
                </a:solidFill>
              </a:rPr>
              <a:t>Watson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 smtClean="0">
                <a:solidFill>
                  <a:srgbClr val="C00000"/>
                </a:solidFill>
              </a:rPr>
              <a:t>“Give me a dozen healthy infants, well informed and my own specified world to bring them up in and I will guarantee to take any one at random and train him to become any type of specialist I might select-doctor, lawyer, artist, merchant, chief and yes even beggar-man and thief, regardless of his talents, tendencies, abilities, vocations and race of his ancestors”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240423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Important tenets of Behaviourism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8686800" cy="58674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dirty="0"/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/>
              <a:t>Focus on overt behaviour (observable behaviour) that can be measured scientifically.-</a:t>
            </a:r>
            <a:r>
              <a:rPr lang="en-US" sz="3200" b="1" dirty="0" smtClean="0">
                <a:solidFill>
                  <a:srgbClr val="C00000"/>
                </a:solidFill>
              </a:rPr>
              <a:t>scientific observation.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/>
              <a:t>Behaviour can be explained in terms of the association between stimulus and response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C00000"/>
                </a:solidFill>
              </a:rPr>
              <a:t>Environmental forces </a:t>
            </a:r>
            <a:r>
              <a:rPr lang="en-US" sz="3200" dirty="0" smtClean="0"/>
              <a:t>are more important in determining behaviour &amp; shaping the personality of the individual.</a:t>
            </a:r>
          </a:p>
          <a:p>
            <a:pPr algn="just">
              <a:buFont typeface="Wingdings" pitchFamily="2" charset="2"/>
              <a:buChar char="Ø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71090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685800"/>
            <a:ext cx="7315200" cy="5288280"/>
          </a:xfrm>
        </p:spPr>
        <p:txBody>
          <a:bodyPr/>
          <a:lstStyle/>
          <a:p>
            <a:pPr lvl="0" algn="just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 concepts like sensations, emotions, perception were dropped from psychology and education texts, giving way to </a:t>
            </a:r>
            <a:r>
              <a:rPr lang="en-US" sz="3200" b="1" dirty="0">
                <a:solidFill>
                  <a:srgbClr val="C00000"/>
                </a:solidFill>
              </a:rPr>
              <a:t>new concepts 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like stimulus, response, habits, learning and conditioning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…</a:t>
            </a: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endParaRPr lang="en-US" sz="32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en-US" sz="3200" b="1" dirty="0">
                <a:solidFill>
                  <a:srgbClr val="C00000"/>
                </a:solidFill>
              </a:rPr>
              <a:t>Study of animals 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as a way to know more about human nature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03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1534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>
                <a:solidFill>
                  <a:srgbClr val="C00000"/>
                </a:solidFill>
              </a:rPr>
              <a:t>Contributions to education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71600"/>
            <a:ext cx="8229600" cy="24384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Individualized self instructional programmes – Programmed learning, teaching machines, Computer Assisted Instruction.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Give importance to reinforcements &amp; rewards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 Techniques of shaping behaviour and behaviour modification programmes – useful in dealing with backward and maladjusted children.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Highlighted the role </a:t>
            </a:r>
            <a:r>
              <a:rPr lang="en-US" sz="2800" b="1" dirty="0"/>
              <a:t>o</a:t>
            </a:r>
            <a:r>
              <a:rPr lang="en-US" sz="2800" b="1" dirty="0" smtClean="0"/>
              <a:t>f motivation and purposes in learning and shaping behaviour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5615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Limitations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29497" y="1219200"/>
            <a:ext cx="9296400" cy="452596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 smtClean="0"/>
              <a:t>Human behaviour is so complex that cannot be studied by breaking down into simple S-R connections.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Focus on overt behaviour, neglected the covert.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Importance to environment in shaping human behavior – neglected heredity.</a:t>
            </a:r>
          </a:p>
          <a:p>
            <a:pPr>
              <a:buFont typeface="Wingdings" pitchFamily="2" charset="2"/>
              <a:buChar char="Ø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6682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6962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>
                <a:solidFill>
                  <a:srgbClr val="0070C0"/>
                </a:solidFill>
                <a:latin typeface="Adobe Fan Heiti Std B" pitchFamily="34" charset="-128"/>
                <a:ea typeface="Adobe Fan Heiti Std B" pitchFamily="34" charset="-128"/>
              </a:rPr>
              <a:t>4. </a:t>
            </a:r>
            <a:r>
              <a:rPr lang="en-US" sz="3600" dirty="0" smtClean="0">
                <a:solidFill>
                  <a:srgbClr val="0070C0"/>
                </a:solidFill>
                <a:latin typeface="Adobe Fan Heiti Std B" pitchFamily="34" charset="-128"/>
                <a:ea typeface="Adobe Fan Heiti Std B" pitchFamily="34" charset="-128"/>
              </a:rPr>
              <a:t>SCHOOL OF PSYCHOANALYSIS</a:t>
            </a:r>
            <a:endParaRPr lang="en-US" sz="3600" dirty="0">
              <a:solidFill>
                <a:srgbClr val="0070C0"/>
              </a:solidFill>
              <a:latin typeface="Adobe Fan Heiti Std B" pitchFamily="34" charset="-128"/>
              <a:ea typeface="Adobe Fan Heiti Std B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828800"/>
            <a:ext cx="88392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  <a:latin typeface="Adobe Gothic Std B" pitchFamily="34" charset="-128"/>
                <a:ea typeface="Adobe Gothic Std B" pitchFamily="34" charset="-128"/>
              </a:rPr>
              <a:t>Sigmund Freud</a:t>
            </a:r>
            <a:r>
              <a:rPr lang="en-US" sz="3200" dirty="0" smtClean="0">
                <a:latin typeface="Adobe Gothic Std B" pitchFamily="34" charset="-128"/>
                <a:ea typeface="Adobe Gothic Std B" pitchFamily="34" charset="-128"/>
              </a:rPr>
              <a:t>, a Viennese neurologist – Father of Psychoanalysis.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Adobe Gothic Std B" pitchFamily="34" charset="-128"/>
                <a:ea typeface="Adobe Gothic Std B" pitchFamily="34" charset="-128"/>
              </a:rPr>
              <a:t>Other important psychologists belong to this school- Adler, Jung, Hartmann, Erickson and Anna Freud ( daughter of Sigmund Freud).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Adobe Gothic Std B" pitchFamily="34" charset="-128"/>
                <a:ea typeface="Adobe Gothic Std B" pitchFamily="34" charset="-128"/>
              </a:rPr>
              <a:t>Analysis of unconscious mental process by using </a:t>
            </a:r>
            <a:r>
              <a:rPr lang="en-US" sz="3200" dirty="0" smtClean="0">
                <a:solidFill>
                  <a:srgbClr val="0070C0"/>
                </a:solidFill>
                <a:latin typeface="Adobe Gothic Std B" pitchFamily="34" charset="-128"/>
                <a:ea typeface="Adobe Gothic Std B" pitchFamily="34" charset="-128"/>
              </a:rPr>
              <a:t>free association and dream analysis</a:t>
            </a:r>
            <a:r>
              <a:rPr lang="en-US" sz="32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latin typeface="Adobe Gothic Std B" pitchFamily="34" charset="-128"/>
                <a:ea typeface="Adobe Gothic Std B" pitchFamily="34" charset="-128"/>
              </a:rPr>
              <a:t>Blend of theory and practical</a:t>
            </a:r>
            <a:endParaRPr lang="en-US" sz="3200" b="1" dirty="0">
              <a:latin typeface="Adobe Gothic Std B" pitchFamily="34" charset="-128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571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731520"/>
            <a:ext cx="7696200" cy="513588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originally </a:t>
            </a:r>
            <a:r>
              <a:rPr lang="en-US" sz="2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was a branch of </a:t>
            </a:r>
            <a:r>
              <a:rPr lang="en-US" sz="28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Philosophy</a:t>
            </a:r>
          </a:p>
          <a:p>
            <a:pPr>
              <a:buFontTx/>
              <a:buChar char="-"/>
            </a:pPr>
            <a:r>
              <a:rPr lang="en-US" sz="28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“knowledge of soul” </a:t>
            </a:r>
            <a:r>
              <a:rPr lang="en-US" sz="2800" b="1" i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(atman</a:t>
            </a:r>
            <a:r>
              <a:rPr lang="en-US" sz="2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, the supra dimension</a:t>
            </a:r>
            <a:r>
              <a:rPr lang="en-US" sz="28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)</a:t>
            </a:r>
          </a:p>
          <a:p>
            <a:pPr>
              <a:buFontTx/>
              <a:buChar char="-"/>
            </a:pPr>
            <a:r>
              <a:rPr lang="en-US" sz="2800" b="1" dirty="0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Can we experiment or observe soul ?????</a:t>
            </a:r>
          </a:p>
          <a:p>
            <a:pPr marL="45720" indent="0">
              <a:buNone/>
            </a:pPr>
            <a:endParaRPr lang="en-US" sz="2800" b="1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ea typeface="+mj-ea"/>
              <a:cs typeface="+mj-cs"/>
            </a:endParaRPr>
          </a:p>
          <a:p>
            <a:pPr>
              <a:buFont typeface="Wingdings" pitchFamily="2" charset="2"/>
              <a:buChar char="q"/>
            </a:pPr>
            <a:r>
              <a:rPr lang="en-US" sz="2800" b="1" dirty="0">
                <a:solidFill>
                  <a:srgbClr val="7030A0"/>
                </a:solidFill>
                <a:latin typeface="Arial Black" pitchFamily="34" charset="0"/>
              </a:rPr>
              <a:t>PSYCHOLOGY = </a:t>
            </a:r>
            <a:r>
              <a:rPr lang="en-US" sz="2800" b="1" dirty="0" smtClean="0">
                <a:solidFill>
                  <a:srgbClr val="7030A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  <a:ea typeface="+mj-ea"/>
                <a:cs typeface="+mj-cs"/>
              </a:rPr>
              <a:t>Science of mind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7030A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  <a:ea typeface="+mj-ea"/>
                <a:cs typeface="+mj-cs"/>
              </a:rPr>
              <a:t>Mind is complex &amp; mysterious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7030A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  <a:ea typeface="+mj-ea"/>
                <a:cs typeface="+mj-cs"/>
              </a:rPr>
              <a:t>Can we study mind in a lab ????</a:t>
            </a:r>
            <a:r>
              <a:rPr lang="en-US" sz="2800" b="1" dirty="0">
                <a:solidFill>
                  <a:srgbClr val="7030A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  <a:ea typeface="+mj-ea"/>
                <a:cs typeface="+mj-cs"/>
              </a:rPr>
              <a:t/>
            </a:r>
            <a:br>
              <a:rPr lang="en-US" sz="2800" b="1" dirty="0">
                <a:solidFill>
                  <a:srgbClr val="7030A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  <a:ea typeface="+mj-ea"/>
                <a:cs typeface="+mj-cs"/>
              </a:rPr>
            </a:br>
            <a:endParaRPr lang="en-US" b="1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9411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685800"/>
            <a:ext cx="8839200" cy="559308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Emphasizes the importance of early childhood experiences in the personality development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Explores the hidden emotions or unconscious mind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It is a method to treat personality deviations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Concept of mental energy or instinctive energy-life instinctive(Eros) death instinctive (Thanatos)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Psycho –sexual development stages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Method-Free Association, dream analysis</a:t>
            </a:r>
          </a:p>
          <a:p>
            <a:pPr marL="45720" indent="0">
              <a:buNone/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9292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0"/>
            <a:ext cx="64008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228600" y="3200400"/>
            <a:ext cx="4824413" cy="1448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PH" sz="4400" b="1" dirty="0" smtClean="0">
                <a:solidFill>
                  <a:srgbClr val="000000"/>
                </a:solidFill>
              </a:rPr>
              <a:t>Sigmund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PH" sz="4400" b="1" dirty="0" smtClean="0">
                <a:solidFill>
                  <a:srgbClr val="000000"/>
                </a:solidFill>
              </a:rPr>
              <a:t> </a:t>
            </a:r>
            <a:r>
              <a:rPr lang="en-PH" sz="4400" b="1" dirty="0">
                <a:solidFill>
                  <a:srgbClr val="000000"/>
                </a:solidFill>
              </a:rPr>
              <a:t>Freud</a:t>
            </a:r>
          </a:p>
        </p:txBody>
      </p:sp>
    </p:spTree>
    <p:extLst>
      <p:ext uri="{BB962C8B-B14F-4D97-AF65-F5344CB8AC3E}">
        <p14:creationId xmlns:p14="http://schemas.microsoft.com/office/powerpoint/2010/main" val="3687370942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91600" cy="1066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u="sng" dirty="0" smtClean="0">
                <a:solidFill>
                  <a:srgbClr val="9900CC"/>
                </a:solidFill>
              </a:rPr>
              <a:t>Important tenets of school of psychoanalysis</a:t>
            </a:r>
            <a:endParaRPr lang="en-US" sz="3600" u="sng" dirty="0">
              <a:solidFill>
                <a:srgbClr val="99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458200" cy="5105400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5800" b="1" dirty="0" smtClean="0">
                <a:latin typeface="Arial" pitchFamily="34" charset="0"/>
                <a:cs typeface="Arial" pitchFamily="34" charset="0"/>
              </a:rPr>
              <a:t>Human mind has 3 parts – Conscious, Subconscious &amp; unconscious.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6000" b="1" dirty="0" smtClean="0">
                <a:solidFill>
                  <a:srgbClr val="9900CC"/>
                </a:solidFill>
                <a:latin typeface="Arial" pitchFamily="34" charset="0"/>
                <a:cs typeface="Arial" pitchFamily="34" charset="0"/>
              </a:rPr>
              <a:t>Conscious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  - Phenomena we are aware of at any given moment.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5800" b="1" dirty="0" smtClean="0">
                <a:solidFill>
                  <a:srgbClr val="9900CC"/>
                </a:solidFill>
                <a:latin typeface="Arial" pitchFamily="34" charset="0"/>
                <a:cs typeface="Arial" pitchFamily="34" charset="0"/>
              </a:rPr>
              <a:t>Subconscious </a:t>
            </a:r>
            <a:r>
              <a:rPr lang="en-US" sz="5800" b="1" dirty="0" smtClean="0">
                <a:latin typeface="Arial" pitchFamily="34" charset="0"/>
                <a:cs typeface="Arial" pitchFamily="34" charset="0"/>
              </a:rPr>
              <a:t>– Those experiences of which the  individual is not full aware but                              can be  recalled easily.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5800" b="1" dirty="0" smtClean="0">
                <a:solidFill>
                  <a:srgbClr val="9900CC"/>
                </a:solidFill>
                <a:latin typeface="Arial" pitchFamily="34" charset="0"/>
                <a:cs typeface="Arial" pitchFamily="34" charset="0"/>
              </a:rPr>
              <a:t>Unconscious</a:t>
            </a:r>
            <a:r>
              <a:rPr lang="en-US" sz="5800" b="1" dirty="0" smtClean="0">
                <a:latin typeface="Arial" pitchFamily="34" charset="0"/>
                <a:cs typeface="Arial" pitchFamily="34" charset="0"/>
              </a:rPr>
              <a:t>  – Phenomena which we are unaware  and usually inaccessible to the conscious.</a:t>
            </a:r>
          </a:p>
          <a:p>
            <a:pPr marL="365760" lvl="1" indent="0" algn="just">
              <a:buNone/>
            </a:pPr>
            <a:endParaRPr lang="en-US" sz="5800" dirty="0" smtClean="0"/>
          </a:p>
          <a:p>
            <a:pPr lvl="1" algn="just">
              <a:buFont typeface="Wingdings" pitchFamily="2" charset="2"/>
              <a:buChar char="Ø"/>
            </a:pPr>
            <a:endParaRPr lang="en-US" sz="5800" dirty="0" smtClean="0"/>
          </a:p>
          <a:p>
            <a:pPr lvl="1"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Documents and Settings\Admin\Desktop\iceberg.gif"/>
          <p:cNvPicPr>
            <a:picLocks noGrp="1"/>
          </p:cNvPicPr>
          <p:nvPr>
            <p:ph sz="quarter" idx="13"/>
          </p:nvPr>
        </p:nvPicPr>
        <p:blipFill>
          <a:blip r:embed="rId2">
            <a:clrChange>
              <a:clrFrom>
                <a:srgbClr val="CCCCFF"/>
              </a:clrFrom>
              <a:clrTo>
                <a:srgbClr val="CCCC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5800" y="762000"/>
            <a:ext cx="7543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69862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52400"/>
            <a:ext cx="8839200" cy="6477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Unconscious layer – larger part of mental life – contains all the repressed wishes, desires, feelings, drives, motives etc.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Human behaviour – influenced by forces operating in the unconscious layer – hence exploration of unconscious mind – necessary to study behaviour.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Arial Black" pitchFamily="34" charset="0"/>
              </a:rPr>
              <a:t>Id</a:t>
            </a:r>
            <a:r>
              <a:rPr lang="en-US" sz="2400" b="1" dirty="0" smtClean="0"/>
              <a:t> (instinctive desires), </a:t>
            </a:r>
            <a:r>
              <a:rPr lang="en-US" sz="2400" b="1" dirty="0" smtClean="0">
                <a:solidFill>
                  <a:srgbClr val="FF0000"/>
                </a:solidFill>
                <a:latin typeface="Arial Black" pitchFamily="34" charset="0"/>
              </a:rPr>
              <a:t>Ego</a:t>
            </a:r>
            <a:r>
              <a:rPr lang="en-US" sz="2400" b="1" dirty="0" smtClean="0"/>
              <a:t> (reason based on real experience) and </a:t>
            </a:r>
            <a:r>
              <a:rPr lang="en-US" sz="2400" b="1" dirty="0" smtClean="0">
                <a:solidFill>
                  <a:srgbClr val="FF0000"/>
                </a:solidFill>
                <a:latin typeface="Arial Black" pitchFamily="34" charset="0"/>
              </a:rPr>
              <a:t>Super-ego </a:t>
            </a:r>
            <a:r>
              <a:rPr lang="en-US" sz="2400" b="1" dirty="0" smtClean="0"/>
              <a:t>(moral inhibition) – 3 aspects of our personality.(Psychodynamics)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The super-ego &amp; id – in continual conflict, Ego tries to resolve.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Successful resolution of the conflict – normal                                                                                                                           personality(ID &amp; SUPER EGO)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Failure to solve conflict – abnormal personality</a:t>
            </a:r>
          </a:p>
          <a:p>
            <a:pPr marL="45720" indent="0" algn="just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7516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8486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Contributions to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Unconscious motivation plays an important role in learning process.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Emphasized the importance of early experiences of the child in the process of education.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Stressed the importance of feeling &amp; emotions in the process of education.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Causes of maladjustment &amp; behavioural problems in children.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Influenced educational theory on practice, aims, methodology</a:t>
            </a:r>
          </a:p>
        </p:txBody>
      </p:sp>
    </p:spTree>
    <p:extLst>
      <p:ext uri="{BB962C8B-B14F-4D97-AF65-F5344CB8AC3E}">
        <p14:creationId xmlns:p14="http://schemas.microsoft.com/office/powerpoint/2010/main" val="27037487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609600"/>
            <a:ext cx="8229600" cy="5897880"/>
          </a:xfrm>
        </p:spPr>
        <p:txBody>
          <a:bodyPr>
            <a:normAutofit/>
          </a:bodyPr>
          <a:lstStyle/>
          <a:p>
            <a:pPr lvl="0" algn="just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Psychoanalytical explanation of inhibition is useful in learning </a:t>
            </a:r>
            <a:r>
              <a:rPr lang="en-US" sz="3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process</a:t>
            </a: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endParaRPr lang="en-US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Discipline should be developed with sympathy, affection, than </a:t>
            </a:r>
            <a:r>
              <a:rPr lang="en-US" sz="3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punishment</a:t>
            </a: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endParaRPr lang="en-US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Child </a:t>
            </a:r>
            <a:r>
              <a:rPr lang="en-US" sz="3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guidance, mental </a:t>
            </a: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hygiene </a:t>
            </a:r>
            <a:r>
              <a:rPr lang="en-US" sz="36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etc</a:t>
            </a:r>
            <a:r>
              <a:rPr lang="en-US" sz="3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 </a:t>
            </a: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are important in development process</a:t>
            </a:r>
          </a:p>
          <a:p>
            <a:pPr marL="4572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947007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4115" y="22860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Limitations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05800" cy="4267199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Id, Ego, Super ego – hypothetical construct which lack scientific support.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b="1" dirty="0" smtClean="0"/>
              <a:t>Overemphasis to sexual world &amp; neglected social expressions in the formation of personality.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b="1" dirty="0" smtClean="0"/>
              <a:t>Avoided the sublime side of human behaviour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529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8486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u="sng" dirty="0" smtClean="0"/>
              <a:t>5. GESTALT PSYCHOLOGY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0"/>
            <a:ext cx="8229600" cy="3429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Father of Gestalt Psychology – Max Wertheimer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Other prominent members – Kurt Koffka, Wolfgang  Kohler &amp; Kurt Lewin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 “Gestalt” – a German world – means “configuration / organised whole”.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Highlight the role of insight in learning.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4014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PH" dirty="0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28600"/>
            <a:ext cx="4419600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787400" y="4776333"/>
            <a:ext cx="4267200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PH" sz="4000" b="1" dirty="0">
                <a:solidFill>
                  <a:srgbClr val="000000"/>
                </a:solidFill>
                <a:cs typeface="Times New Roman" pitchFamily="16" charset="0"/>
              </a:rPr>
              <a:t>Max  Wertheimer</a:t>
            </a:r>
          </a:p>
        </p:txBody>
      </p:sp>
    </p:spTree>
    <p:extLst>
      <p:ext uri="{BB962C8B-B14F-4D97-AF65-F5344CB8AC3E}">
        <p14:creationId xmlns:p14="http://schemas.microsoft.com/office/powerpoint/2010/main" val="3126343010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153400" cy="3429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PSYCHOLOGY =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Science of consciousness</a:t>
            </a:r>
          </a:p>
          <a:p>
            <a:pPr>
              <a:buFont typeface="Wingdings" pitchFamily="2" charset="2"/>
              <a:buChar char="Ø"/>
            </a:pPr>
            <a:endParaRPr lang="en-US" sz="3200" b="1" dirty="0" smtClean="0">
              <a:solidFill>
                <a:schemeClr val="accent6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Can we avoid unconscious and subconscious mind ?????</a:t>
            </a:r>
          </a:p>
          <a:p>
            <a:pPr marL="45720" indent="0">
              <a:buNone/>
            </a:pP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" indent="0"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45720" indent="0"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9280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Important Tenets of Gestalt School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763000" cy="56388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200" dirty="0" smtClean="0"/>
              <a:t>The whole is greater than parts.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/>
              <a:t>Whole determines the behaviour of its parts.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/>
              <a:t>An individual perceives a thing as a whole, not as a mere collection of its elements.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/>
              <a:t>Meaning of sensation &amp; perception – related to – total situation.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/>
              <a:t>Perception always involves a problem of organisation.</a:t>
            </a:r>
          </a:p>
          <a:p>
            <a:pPr marL="45720" indent="0" algn="just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114202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838200"/>
            <a:ext cx="8458200" cy="5715000"/>
          </a:xfrm>
        </p:spPr>
        <p:txBody>
          <a:bodyPr>
            <a:normAutofit/>
          </a:bodyPr>
          <a:lstStyle/>
          <a:p>
            <a:pPr lvl="0" algn="just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en-US" sz="2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Productive </a:t>
            </a:r>
            <a:r>
              <a:rPr lang="en-US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thinking</a:t>
            </a:r>
          </a:p>
          <a:p>
            <a:pPr lvl="0" algn="just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en-US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Insightful Discovery:-Analysis, selection of relevant data, seeing relationship, structuring or restructuring with significant components, and relationships, hypothesis, evaluating, foreseeing consequences or implications, confirmation</a:t>
            </a:r>
            <a:r>
              <a:rPr lang="en-US" sz="2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..</a:t>
            </a:r>
          </a:p>
          <a:p>
            <a:pPr algn="just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en-US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Learner while learning – perceives the situation as a whole – after seeing &amp; evaluating – different relationships – take proper decision – in an intelligent &amp; meaningful way.</a:t>
            </a:r>
          </a:p>
          <a:p>
            <a:pPr lvl="0" algn="just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endParaRPr lang="en-US" sz="28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940654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/>
              <a:t>Contributions to education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00200"/>
            <a:ext cx="8382000" cy="4572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Present the subject matter as a whole – learning more meaningful.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Construction of  curriculum, organisation of  syllabus, scheme of studies etc.- gestalt principle has its application.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Role of motivation &amp; purpose in learning.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Holistic method, holistic evaluation, insightful learning, interdisciplinary approach, comprehensive educational programmes – inspiration from Gestalt school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652760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Limitations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534400" cy="4525963"/>
          </a:xfrm>
          <a:prstGeom prst="rect">
            <a:avLst/>
          </a:prstGeo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Failed to explain – learning beyond perceptional experience.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-Strengthening of  behaviour through practice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-How previous experiences influence learning.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-Trail and error learning.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7632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762000"/>
            <a:ext cx="8382000" cy="5867400"/>
          </a:xfrm>
        </p:spPr>
        <p:txBody>
          <a:bodyPr>
            <a:normAutofit fontScale="70000" lnSpcReduction="20000"/>
          </a:bodyPr>
          <a:lstStyle/>
          <a:p>
            <a:pPr marL="45720" indent="0" algn="ctr">
              <a:buNone/>
            </a:pPr>
            <a:r>
              <a:rPr lang="en-US" sz="5100" b="1" u="sng" dirty="0" smtClean="0">
                <a:solidFill>
                  <a:srgbClr val="9900CC"/>
                </a:solidFill>
                <a:latin typeface="Arial" pitchFamily="34" charset="0"/>
                <a:cs typeface="Arial" pitchFamily="34" charset="0"/>
              </a:rPr>
              <a:t>HUMANISTIC SCHOOL</a:t>
            </a:r>
          </a:p>
          <a:p>
            <a:pPr algn="just">
              <a:buBlip>
                <a:blip r:embed="rId2"/>
              </a:buBlip>
            </a:pPr>
            <a:r>
              <a:rPr lang="en-US" sz="5100" dirty="0" smtClean="0">
                <a:solidFill>
                  <a:srgbClr val="9900CC"/>
                </a:solidFill>
                <a:latin typeface="Arial" pitchFamily="34" charset="0"/>
                <a:cs typeface="Arial" pitchFamily="34" charset="0"/>
              </a:rPr>
              <a:t>Focused on the positive side of personality, the heights that each individual is capable of attaining.</a:t>
            </a:r>
          </a:p>
          <a:p>
            <a:pPr algn="just">
              <a:buBlip>
                <a:blip r:embed="rId2"/>
              </a:buBlip>
            </a:pPr>
            <a:r>
              <a:rPr lang="en-US" sz="5100" dirty="0" smtClean="0">
                <a:solidFill>
                  <a:srgbClr val="9900CC"/>
                </a:solidFill>
                <a:latin typeface="Arial" pitchFamily="34" charset="0"/>
                <a:cs typeface="Arial" pitchFamily="34" charset="0"/>
              </a:rPr>
              <a:t>The finer side of human nature- creativity, beauty, justice, uniqueness, self- </a:t>
            </a:r>
            <a:r>
              <a:rPr lang="en-US" sz="5100" dirty="0" err="1" smtClean="0">
                <a:solidFill>
                  <a:srgbClr val="9900CC"/>
                </a:solidFill>
                <a:latin typeface="Arial" pitchFamily="34" charset="0"/>
                <a:cs typeface="Arial" pitchFamily="34" charset="0"/>
              </a:rPr>
              <a:t>actulisation</a:t>
            </a:r>
            <a:r>
              <a:rPr lang="en-US" sz="5100" dirty="0" smtClean="0">
                <a:solidFill>
                  <a:srgbClr val="9900CC"/>
                </a:solidFill>
                <a:latin typeface="Arial" pitchFamily="34" charset="0"/>
                <a:cs typeface="Arial" pitchFamily="34" charset="0"/>
              </a:rPr>
              <a:t>, transcendence….</a:t>
            </a:r>
          </a:p>
          <a:p>
            <a:pPr algn="just">
              <a:buBlip>
                <a:blip r:embed="rId2"/>
              </a:buBlip>
            </a:pPr>
            <a:r>
              <a:rPr lang="en-US" sz="5100" dirty="0" smtClean="0">
                <a:solidFill>
                  <a:srgbClr val="9900CC"/>
                </a:solidFill>
                <a:latin typeface="Arial" pitchFamily="34" charset="0"/>
                <a:cs typeface="Arial" pitchFamily="34" charset="0"/>
              </a:rPr>
              <a:t>Positive approach to life</a:t>
            </a:r>
          </a:p>
          <a:p>
            <a:pPr algn="just">
              <a:buBlip>
                <a:blip r:embed="rId2"/>
              </a:buBlip>
            </a:pPr>
            <a:r>
              <a:rPr lang="en-US" sz="5100" dirty="0" smtClean="0">
                <a:solidFill>
                  <a:srgbClr val="9900CC"/>
                </a:solidFill>
                <a:latin typeface="Arial" pitchFamily="34" charset="0"/>
                <a:cs typeface="Arial" pitchFamily="34" charset="0"/>
              </a:rPr>
              <a:t>Sublimation of needs are possible</a:t>
            </a:r>
          </a:p>
          <a:p>
            <a:pPr algn="just">
              <a:buBlip>
                <a:blip r:embed="rId2"/>
              </a:buBlip>
            </a:pPr>
            <a:r>
              <a:rPr lang="en-US" sz="5100" dirty="0" smtClean="0">
                <a:solidFill>
                  <a:srgbClr val="9900CC"/>
                </a:solidFill>
                <a:latin typeface="Arial" pitchFamily="34" charset="0"/>
                <a:cs typeface="Arial" pitchFamily="34" charset="0"/>
              </a:rPr>
              <a:t>Abraham Maslow, Carl Roger</a:t>
            </a:r>
          </a:p>
          <a:p>
            <a:pPr marL="45720" indent="0" algn="just">
              <a:buNone/>
            </a:pPr>
            <a:endParaRPr lang="en-US" sz="3500" dirty="0" smtClean="0">
              <a:solidFill>
                <a:srgbClr val="9900CC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endParaRPr lang="en-US" sz="3500" dirty="0">
              <a:solidFill>
                <a:srgbClr val="9900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3582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731520"/>
            <a:ext cx="8686800" cy="5593080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en-US" sz="3200" b="1" i="1" u="sng" dirty="0" smtClean="0">
                <a:solidFill>
                  <a:srgbClr val="04440F"/>
                </a:solidFill>
                <a:latin typeface="Comic Sans MS" pitchFamily="66" charset="0"/>
              </a:rPr>
              <a:t>EDUCATIONAL IMPLICATIONS</a:t>
            </a:r>
          </a:p>
          <a:p>
            <a:pPr>
              <a:buBlip>
                <a:blip r:embed="rId2"/>
              </a:buBlip>
            </a:pPr>
            <a:r>
              <a:rPr lang="en-US" sz="3200" b="1" i="1" dirty="0" smtClean="0">
                <a:solidFill>
                  <a:srgbClr val="04440F"/>
                </a:solidFill>
                <a:latin typeface="Comic Sans MS" pitchFamily="66" charset="0"/>
              </a:rPr>
              <a:t>Educational psychology become humanistic</a:t>
            </a:r>
          </a:p>
          <a:p>
            <a:pPr>
              <a:buBlip>
                <a:blip r:embed="rId2"/>
              </a:buBlip>
            </a:pPr>
            <a:r>
              <a:rPr lang="en-US" sz="3200" b="1" i="1" dirty="0" smtClean="0">
                <a:solidFill>
                  <a:srgbClr val="04440F"/>
                </a:solidFill>
                <a:latin typeface="Comic Sans MS" pitchFamily="66" charset="0"/>
              </a:rPr>
              <a:t>Areas of interest and aptitude came in to focus</a:t>
            </a:r>
          </a:p>
          <a:p>
            <a:pPr>
              <a:buBlip>
                <a:blip r:embed="rId2"/>
              </a:buBlip>
            </a:pPr>
            <a:r>
              <a:rPr lang="en-US" sz="3200" b="1" i="1" dirty="0" smtClean="0">
                <a:solidFill>
                  <a:srgbClr val="04440F"/>
                </a:solidFill>
                <a:latin typeface="Comic Sans MS" pitchFamily="66" charset="0"/>
              </a:rPr>
              <a:t>Study of </a:t>
            </a:r>
            <a:r>
              <a:rPr lang="en-US" sz="3200" b="1" i="1" smtClean="0">
                <a:solidFill>
                  <a:srgbClr val="04440F"/>
                </a:solidFill>
                <a:latin typeface="Comic Sans MS" pitchFamily="66" charset="0"/>
              </a:rPr>
              <a:t>individual differences </a:t>
            </a:r>
            <a:r>
              <a:rPr lang="en-US" sz="3200" b="1" i="1" dirty="0" smtClean="0">
                <a:solidFill>
                  <a:srgbClr val="04440F"/>
                </a:solidFill>
                <a:latin typeface="Comic Sans MS" pitchFamily="66" charset="0"/>
              </a:rPr>
              <a:t>become must to develop personalities</a:t>
            </a:r>
          </a:p>
          <a:p>
            <a:pPr>
              <a:buBlip>
                <a:blip r:embed="rId2"/>
              </a:buBlip>
            </a:pPr>
            <a:r>
              <a:rPr lang="en-US" sz="3200" b="1" i="1" dirty="0" smtClean="0">
                <a:solidFill>
                  <a:srgbClr val="04440F"/>
                </a:solidFill>
                <a:latin typeface="Comic Sans MS" pitchFamily="66" charset="0"/>
              </a:rPr>
              <a:t>Motivational aspect is important for success in life</a:t>
            </a:r>
          </a:p>
          <a:p>
            <a:pPr>
              <a:buBlip>
                <a:blip r:embed="rId2"/>
              </a:buBlip>
            </a:pPr>
            <a:r>
              <a:rPr lang="en-US" sz="3200" b="1" i="1" dirty="0" smtClean="0">
                <a:solidFill>
                  <a:srgbClr val="04440F"/>
                </a:solidFill>
                <a:latin typeface="Comic Sans MS" pitchFamily="66" charset="0"/>
              </a:rPr>
              <a:t>Discipline should be based on freedom</a:t>
            </a:r>
          </a:p>
          <a:p>
            <a:pPr>
              <a:buBlip>
                <a:blip r:embed="rId2"/>
              </a:buBlip>
            </a:pPr>
            <a:endParaRPr lang="en-US" sz="3200" b="1" i="1" dirty="0">
              <a:solidFill>
                <a:srgbClr val="04440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5922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38800"/>
            <a:ext cx="7162800" cy="762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TEACHER IS A PSYCHOLOGIST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609600"/>
            <a:ext cx="8915400" cy="5715000"/>
          </a:xfrm>
        </p:spPr>
        <p:txBody>
          <a:bodyPr>
            <a:normAutofit fontScale="55000" lnSpcReduction="200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  <a:tab pos="720090" algn="l"/>
              </a:tabLst>
            </a:pPr>
            <a:endParaRPr lang="en-US" sz="1800" dirty="0">
              <a:latin typeface="Calibri"/>
              <a:ea typeface="Calibri"/>
              <a:cs typeface="Times New Roman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0045" algn="l"/>
                <a:tab pos="720090" algn="l"/>
              </a:tabLst>
            </a:pPr>
            <a:r>
              <a:rPr lang="en-US" sz="4500" b="1" u="sng" spc="75" dirty="0">
                <a:latin typeface="Times New Roman"/>
                <a:ea typeface="Calibri"/>
                <a:cs typeface="Times New Roman"/>
              </a:rPr>
              <a:t>Educational Psychology</a:t>
            </a:r>
            <a:endParaRPr lang="en-US" sz="4500" u="sng" dirty="0">
              <a:latin typeface="Calibri"/>
              <a:ea typeface="Calibri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0045" algn="l"/>
                <a:tab pos="720090" algn="l"/>
              </a:tabLst>
            </a:pPr>
            <a:endParaRPr lang="en-US" sz="4500" dirty="0">
              <a:latin typeface="Calibri"/>
              <a:ea typeface="Calibri"/>
              <a:cs typeface="Times New Roman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  <a:tab pos="720090" algn="l"/>
              </a:tabLst>
            </a:pPr>
            <a:r>
              <a:rPr lang="en-US" sz="4500" b="1" i="1" spc="75" dirty="0">
                <a:latin typeface="Times New Roman"/>
                <a:ea typeface="Calibri"/>
                <a:cs typeface="Times New Roman"/>
              </a:rPr>
              <a:t>Education is the process of shaping of behaviour or modification of </a:t>
            </a:r>
            <a:r>
              <a:rPr lang="en-US" sz="4500" b="1" i="1" spc="75" dirty="0" smtClean="0">
                <a:latin typeface="Times New Roman"/>
                <a:ea typeface="Calibri"/>
                <a:cs typeface="Times New Roman"/>
              </a:rPr>
              <a:t>behaviour.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  <a:tab pos="720090" algn="l"/>
              </a:tabLst>
            </a:pPr>
            <a:r>
              <a:rPr lang="en-US" sz="4500" b="1" i="1" spc="75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4500" b="1" i="1" spc="75" dirty="0">
                <a:latin typeface="Times New Roman"/>
                <a:ea typeface="Calibri"/>
                <a:cs typeface="Times New Roman"/>
              </a:rPr>
              <a:t>Educational psychology is the application of psychological findings in the field of education</a:t>
            </a:r>
            <a:r>
              <a:rPr lang="en-US" sz="4500" b="1" i="1" spc="75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  <a:tab pos="720090" algn="l"/>
              </a:tabLst>
            </a:pPr>
            <a:r>
              <a:rPr lang="en-US" sz="4500" b="1" i="1" spc="75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4500" b="1" i="1" spc="75" dirty="0">
                <a:latin typeface="Times New Roman"/>
                <a:ea typeface="Calibri"/>
                <a:cs typeface="Times New Roman"/>
              </a:rPr>
              <a:t>It is a systematic study of the development of the individual as well as the group of educant within the educational settings.</a:t>
            </a:r>
            <a:endParaRPr lang="en-US" sz="4500" b="1" i="1" dirty="0">
              <a:latin typeface="Calibri"/>
              <a:ea typeface="Calibri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0045" algn="l"/>
                <a:tab pos="720090" algn="l"/>
              </a:tabLst>
            </a:pPr>
            <a:r>
              <a:rPr lang="en-US" sz="4500" b="1" i="1" spc="75" dirty="0" smtClean="0">
                <a:latin typeface="Times New Roman"/>
                <a:ea typeface="Calibri"/>
                <a:cs typeface="Times New Roman"/>
              </a:rPr>
              <a:t>Relevance  : -to </a:t>
            </a:r>
            <a:r>
              <a:rPr lang="en-US" sz="4500" b="1" i="1" spc="75" dirty="0">
                <a:latin typeface="Times New Roman"/>
                <a:ea typeface="Calibri"/>
                <a:cs typeface="Times New Roman"/>
              </a:rPr>
              <a:t>equip the prospective teacher with the necessary skills and competencies to enable </a:t>
            </a:r>
            <a:r>
              <a:rPr lang="en-US" sz="4500" b="1" i="1" spc="75" dirty="0" smtClean="0">
                <a:latin typeface="Times New Roman"/>
                <a:ea typeface="Calibri"/>
                <a:cs typeface="Times New Roman"/>
              </a:rPr>
              <a:t>him/her </a:t>
            </a:r>
            <a:r>
              <a:rPr lang="en-US" sz="4500" b="1" i="1" spc="75" dirty="0">
                <a:latin typeface="Times New Roman"/>
                <a:ea typeface="Calibri"/>
                <a:cs typeface="Times New Roman"/>
              </a:rPr>
              <a:t>to deal effectively with teaching learning problems of the class. </a:t>
            </a:r>
            <a:endParaRPr lang="en-US" sz="4500" b="1" i="1" spc="75" dirty="0" smtClean="0">
              <a:latin typeface="Times New Roman"/>
              <a:ea typeface="Calibri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60045" algn="l"/>
                <a:tab pos="720090" algn="l"/>
              </a:tabLst>
            </a:pPr>
            <a:r>
              <a:rPr lang="en-US" sz="4500" b="1" i="1" spc="75" dirty="0">
                <a:latin typeface="Times New Roman"/>
                <a:ea typeface="Calibri"/>
                <a:cs typeface="Times New Roman"/>
              </a:rPr>
              <a:t>-</a:t>
            </a:r>
            <a:r>
              <a:rPr lang="en-US" sz="4500" b="1" i="1" spc="75" dirty="0" smtClean="0">
                <a:latin typeface="Times New Roman"/>
                <a:ea typeface="Calibri"/>
                <a:cs typeface="Times New Roman"/>
              </a:rPr>
              <a:t>The </a:t>
            </a:r>
            <a:r>
              <a:rPr lang="en-US" sz="4500" b="1" i="1" spc="75" dirty="0">
                <a:latin typeface="Times New Roman"/>
                <a:ea typeface="Calibri"/>
                <a:cs typeface="Times New Roman"/>
              </a:rPr>
              <a:t>knowledge of educational psychology helps the teachers to communicate their ideas effectively in the class.  </a:t>
            </a:r>
            <a:endParaRPr lang="en-US" sz="4500" b="1" i="1" dirty="0">
              <a:latin typeface="Calibri"/>
              <a:ea typeface="Calibri"/>
              <a:cs typeface="Times New Roman"/>
            </a:endParaRPr>
          </a:p>
          <a:p>
            <a:endParaRPr lang="en-US" sz="4500" b="1" i="1" dirty="0"/>
          </a:p>
        </p:txBody>
      </p:sp>
    </p:spTree>
    <p:extLst>
      <p:ext uri="{BB962C8B-B14F-4D97-AF65-F5344CB8AC3E}">
        <p14:creationId xmlns:p14="http://schemas.microsoft.com/office/powerpoint/2010/main" val="41903292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81000" y="152400"/>
            <a:ext cx="8915400" cy="5897880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endParaRPr lang="en-US" sz="7400" dirty="0" smtClean="0"/>
          </a:p>
          <a:p>
            <a:pPr marL="45720" indent="0" algn="ctr">
              <a:buNone/>
            </a:pPr>
            <a:r>
              <a:rPr lang="en-US" sz="7400" b="1" u="sng" cap="all" dirty="0" smtClean="0">
                <a:solidFill>
                  <a:srgbClr val="FF0000"/>
                </a:solidFill>
              </a:rPr>
              <a:t>Significance of Educational Psychology   </a:t>
            </a:r>
          </a:p>
          <a:p>
            <a:pPr marL="45720" indent="0" algn="ctr">
              <a:buNone/>
            </a:pPr>
            <a:r>
              <a:rPr lang="en-US" sz="7400" b="1" u="sng" cap="all" dirty="0" smtClean="0">
                <a:solidFill>
                  <a:srgbClr val="FF0000"/>
                </a:solidFill>
              </a:rPr>
              <a:t>in </a:t>
            </a:r>
            <a:r>
              <a:rPr lang="en-US" sz="7400" b="1" u="sng" cap="all" dirty="0">
                <a:solidFill>
                  <a:srgbClr val="FF0000"/>
                </a:solidFill>
              </a:rPr>
              <a:t>the Teaching </a:t>
            </a:r>
            <a:r>
              <a:rPr lang="en-US" sz="7400" b="1" u="sng" dirty="0">
                <a:solidFill>
                  <a:srgbClr val="FF0000"/>
                </a:solidFill>
              </a:rPr>
              <a:t>LEARNING </a:t>
            </a:r>
            <a:r>
              <a:rPr lang="en-US" sz="7400" b="1" u="sng" dirty="0" smtClean="0">
                <a:solidFill>
                  <a:srgbClr val="FF0000"/>
                </a:solidFill>
              </a:rPr>
              <a:t>SITUATION</a:t>
            </a:r>
          </a:p>
          <a:p>
            <a:pPr marL="45720" indent="0" algn="ctr">
              <a:buNone/>
            </a:pPr>
            <a:endParaRPr lang="en-US" sz="7400" dirty="0" smtClean="0"/>
          </a:p>
          <a:p>
            <a:pPr marL="45720" indent="0">
              <a:buNone/>
            </a:pPr>
            <a:r>
              <a:rPr lang="en-US" sz="7400" b="1" dirty="0" smtClean="0">
                <a:solidFill>
                  <a:srgbClr val="0070C0"/>
                </a:solidFill>
              </a:rPr>
              <a:t>A.</a:t>
            </a:r>
            <a:r>
              <a:rPr lang="en-US" sz="7400" dirty="0" smtClean="0">
                <a:solidFill>
                  <a:srgbClr val="0070C0"/>
                </a:solidFill>
              </a:rPr>
              <a:t>	</a:t>
            </a:r>
            <a:r>
              <a:rPr lang="en-US" sz="8000" b="1" dirty="0" smtClean="0">
                <a:solidFill>
                  <a:srgbClr val="0070C0"/>
                </a:solidFill>
              </a:rPr>
              <a:t>Contribution to theory of Education</a:t>
            </a:r>
            <a:endParaRPr lang="en-US" sz="8000" dirty="0" smtClean="0">
              <a:solidFill>
                <a:srgbClr val="0070C0"/>
              </a:solidFill>
            </a:endParaRPr>
          </a:p>
          <a:p>
            <a:pPr marL="45720" indent="0">
              <a:buNone/>
            </a:pPr>
            <a:endParaRPr lang="en-US" sz="8000" b="1" dirty="0" smtClean="0">
              <a:latin typeface="Adobe Gothic Std B" pitchFamily="34" charset="-128"/>
              <a:ea typeface="Adobe Gothic Std B" pitchFamily="34" charset="-128"/>
            </a:endParaRPr>
          </a:p>
          <a:p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1</a:t>
            </a:r>
            <a:r>
              <a:rPr lang="en-US" sz="8000" b="1" dirty="0" smtClean="0">
                <a:latin typeface="Adobe Gothic Std B" pitchFamily="34" charset="-128"/>
                <a:ea typeface="Adobe Gothic Std B" pitchFamily="34" charset="-128"/>
              </a:rPr>
              <a:t>.	To understand developmental characteristics</a:t>
            </a:r>
          </a:p>
          <a:p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2</a:t>
            </a:r>
            <a:r>
              <a:rPr lang="en-US" sz="8000" b="1" dirty="0" smtClean="0">
                <a:latin typeface="Adobe Gothic Std B" pitchFamily="34" charset="-128"/>
                <a:ea typeface="Adobe Gothic Std B" pitchFamily="34" charset="-128"/>
              </a:rPr>
              <a:t>.	To understand individual difference </a:t>
            </a:r>
          </a:p>
          <a:p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3</a:t>
            </a:r>
            <a:r>
              <a:rPr lang="en-US" sz="8000" b="1" dirty="0" smtClean="0">
                <a:latin typeface="Adobe Gothic Std B" pitchFamily="34" charset="-128"/>
                <a:ea typeface="Adobe Gothic Std B" pitchFamily="34" charset="-128"/>
              </a:rPr>
              <a:t>.	To understand effective teaching - methods </a:t>
            </a:r>
          </a:p>
          <a:p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4</a:t>
            </a:r>
            <a:r>
              <a:rPr lang="en-US" sz="8000" b="1" dirty="0" smtClean="0">
                <a:latin typeface="Adobe Gothic Std B" pitchFamily="34" charset="-128"/>
                <a:ea typeface="Adobe Gothic Std B" pitchFamily="34" charset="-128"/>
              </a:rPr>
              <a:t>.	To understand the problems of children </a:t>
            </a:r>
          </a:p>
          <a:p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5</a:t>
            </a:r>
            <a:r>
              <a:rPr lang="en-US" sz="8000" b="1" dirty="0" smtClean="0">
                <a:latin typeface="Adobe Gothic Std B" pitchFamily="34" charset="-128"/>
                <a:ea typeface="Adobe Gothic Std B" pitchFamily="34" charset="-128"/>
              </a:rPr>
              <a:t>.	Knowledge of mental health</a:t>
            </a:r>
          </a:p>
          <a:p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6</a:t>
            </a:r>
            <a:r>
              <a:rPr lang="en-US" sz="8000" b="1" dirty="0" smtClean="0">
                <a:latin typeface="Adobe Gothic Std B" pitchFamily="34" charset="-128"/>
                <a:ea typeface="Adobe Gothic Std B" pitchFamily="34" charset="-128"/>
              </a:rPr>
              <a:t>.</a:t>
            </a:r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	Curriculum construction </a:t>
            </a:r>
            <a:endParaRPr lang="en-US" sz="8000" b="1" dirty="0" smtClean="0">
              <a:latin typeface="Adobe Gothic Std B" pitchFamily="34" charset="-128"/>
              <a:ea typeface="Adobe Gothic Std B" pitchFamily="34" charset="-128"/>
            </a:endParaRPr>
          </a:p>
          <a:p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7</a:t>
            </a:r>
            <a:r>
              <a:rPr lang="en-US" sz="8000" b="1" dirty="0" smtClean="0">
                <a:latin typeface="Adobe Gothic Std B" pitchFamily="34" charset="-128"/>
                <a:ea typeface="Adobe Gothic Std B" pitchFamily="34" charset="-128"/>
              </a:rPr>
              <a:t>.</a:t>
            </a:r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	Measurement of learning outcome </a:t>
            </a:r>
            <a:endParaRPr lang="en-US" sz="8000" b="1" dirty="0" smtClean="0">
              <a:latin typeface="Adobe Gothic Std B" pitchFamily="34" charset="-128"/>
              <a:ea typeface="Adobe Gothic Std B" pitchFamily="34" charset="-128"/>
            </a:endParaRPr>
          </a:p>
          <a:p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8</a:t>
            </a:r>
            <a:r>
              <a:rPr lang="en-US" sz="8000" b="1" dirty="0" smtClean="0">
                <a:latin typeface="Adobe Gothic Std B" pitchFamily="34" charset="-128"/>
                <a:ea typeface="Adobe Gothic Std B" pitchFamily="34" charset="-128"/>
              </a:rPr>
              <a:t>.</a:t>
            </a:r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	</a:t>
            </a:r>
            <a:r>
              <a:rPr lang="en-US" sz="8000" b="1" dirty="0" smtClean="0">
                <a:latin typeface="Adobe Gothic Std B" pitchFamily="34" charset="-128"/>
                <a:ea typeface="Adobe Gothic Std B" pitchFamily="34" charset="-128"/>
              </a:rPr>
              <a:t>Research</a:t>
            </a:r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 </a:t>
            </a:r>
          </a:p>
          <a:p>
            <a:r>
              <a:rPr lang="en-US" sz="8000" b="1" dirty="0" smtClean="0">
                <a:latin typeface="Adobe Gothic Std B" pitchFamily="34" charset="-128"/>
                <a:ea typeface="Adobe Gothic Std B" pitchFamily="34" charset="-128"/>
              </a:rPr>
              <a:t>9.</a:t>
            </a:r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	Guidance for the education of exceptional children  </a:t>
            </a:r>
            <a:endParaRPr lang="en-US" sz="8000" b="1" dirty="0" smtClean="0">
              <a:latin typeface="Adobe Gothic Std B" pitchFamily="34" charset="-128"/>
              <a:ea typeface="Adobe Gothic Std B" pitchFamily="34" charset="-128"/>
            </a:endParaRPr>
          </a:p>
          <a:p>
            <a:r>
              <a:rPr lang="en-US" sz="8000" b="1" dirty="0" smtClean="0">
                <a:latin typeface="Adobe Gothic Std B" pitchFamily="34" charset="-128"/>
                <a:ea typeface="Adobe Gothic Std B" pitchFamily="34" charset="-128"/>
              </a:rPr>
              <a:t>10.</a:t>
            </a:r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	Helps to develop positive attitudes towards teaching </a:t>
            </a:r>
            <a:r>
              <a:rPr lang="en-US" sz="8000" b="1" dirty="0" smtClean="0">
                <a:latin typeface="Adobe Gothic Std B" pitchFamily="34" charset="-128"/>
                <a:ea typeface="Adobe Gothic Std B" pitchFamily="34" charset="-128"/>
              </a:rPr>
              <a:t>  	profession </a:t>
            </a:r>
          </a:p>
          <a:p>
            <a:r>
              <a:rPr lang="en-US" sz="8000" b="1" smtClean="0">
                <a:latin typeface="Adobe Gothic Std B" pitchFamily="34" charset="-128"/>
                <a:ea typeface="Adobe Gothic Std B" pitchFamily="34" charset="-128"/>
              </a:rPr>
              <a:t>11.</a:t>
            </a:r>
            <a:r>
              <a:rPr lang="en-US" sz="8000" b="1" dirty="0">
                <a:latin typeface="Adobe Gothic Std B" pitchFamily="34" charset="-128"/>
                <a:ea typeface="Adobe Gothic Std B" pitchFamily="34" charset="-128"/>
              </a:rPr>
              <a:t>	Understanding of Group Dynamics </a:t>
            </a:r>
          </a:p>
          <a:p>
            <a:pPr marL="45720" indent="0">
              <a:buNone/>
            </a:pPr>
            <a:r>
              <a:rPr lang="en-US" sz="8000" b="1" dirty="0" smtClean="0">
                <a:latin typeface="Adobe Gothic Std B" pitchFamily="34" charset="-128"/>
                <a:ea typeface="Adobe Gothic Std B" pitchFamily="34" charset="-128"/>
              </a:rPr>
              <a:t>		</a:t>
            </a:r>
            <a:endParaRPr lang="en-US" sz="8000" b="1" dirty="0">
              <a:latin typeface="Adobe Gothic Std B" pitchFamily="34" charset="-128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25250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762000"/>
            <a:ext cx="8610600" cy="51816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3200" b="1" dirty="0">
                <a:solidFill>
                  <a:srgbClr val="9900CC"/>
                </a:solidFill>
              </a:rPr>
              <a:t>B.	Contribution to Practice of Education</a:t>
            </a:r>
          </a:p>
          <a:p>
            <a:pPr marL="45720" indent="0" algn="ctr">
              <a:buNone/>
            </a:pPr>
            <a:endParaRPr lang="en-US" dirty="0"/>
          </a:p>
          <a:p>
            <a:pPr marL="2404872" lvl="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1.</a:t>
            </a:r>
            <a:r>
              <a:rPr lang="en-US" sz="2800" dirty="0" smtClean="0"/>
              <a:t>  </a:t>
            </a:r>
            <a:r>
              <a:rPr lang="en-US" sz="2800" b="1" dirty="0" smtClean="0"/>
              <a:t>Problem </a:t>
            </a:r>
            <a:r>
              <a:rPr lang="en-US" sz="2800" b="1" dirty="0"/>
              <a:t>of Discipline</a:t>
            </a:r>
            <a:r>
              <a:rPr lang="en-US" sz="2800" dirty="0"/>
              <a:t> </a:t>
            </a:r>
          </a:p>
          <a:p>
            <a:pPr marL="2862072" lvl="8" indent="-457200">
              <a:buAutoNum type="arabicPeriod" startAt="2"/>
            </a:pPr>
            <a:r>
              <a:rPr lang="en-US" sz="2800" b="1" dirty="0" smtClean="0"/>
              <a:t>Use </a:t>
            </a:r>
            <a:r>
              <a:rPr lang="en-US" sz="2800" b="1" dirty="0"/>
              <a:t>of Audio-visual Aids </a:t>
            </a:r>
          </a:p>
          <a:p>
            <a:pPr marL="2862072" lvl="8" indent="-457200">
              <a:buAutoNum type="arabicPeriod" startAt="2"/>
            </a:pPr>
            <a:r>
              <a:rPr lang="en-US" sz="2800" b="1" dirty="0" smtClean="0"/>
              <a:t>Democratic </a:t>
            </a:r>
            <a:r>
              <a:rPr lang="en-US" sz="2800" b="1" dirty="0"/>
              <a:t>Administration</a:t>
            </a:r>
            <a:r>
              <a:rPr lang="en-US" sz="2800" dirty="0"/>
              <a:t> </a:t>
            </a:r>
            <a:endParaRPr lang="en-US" sz="2800" dirty="0" smtClean="0"/>
          </a:p>
          <a:p>
            <a:pPr marL="2862072" lvl="8" indent="-457200">
              <a:buAutoNum type="arabicPeriod" startAt="2"/>
            </a:pPr>
            <a:r>
              <a:rPr lang="en-US" sz="2800" b="1" dirty="0"/>
              <a:t>Time </a:t>
            </a:r>
            <a:r>
              <a:rPr lang="en-US" sz="2800" b="1" dirty="0" smtClean="0"/>
              <a:t>Table</a:t>
            </a:r>
            <a:endParaRPr lang="en-US" sz="2800" dirty="0"/>
          </a:p>
          <a:p>
            <a:pPr marL="2862072" lvl="8" indent="-457200">
              <a:buFont typeface="Georgia" pitchFamily="18" charset="0"/>
              <a:buAutoNum type="arabicPeriod" startAt="2"/>
            </a:pPr>
            <a:r>
              <a:rPr lang="en-US" sz="2800" b="1" dirty="0"/>
              <a:t>Co-Curricular Activities</a:t>
            </a:r>
            <a:r>
              <a:rPr lang="en-US" sz="2800" dirty="0"/>
              <a:t> </a:t>
            </a:r>
            <a:endParaRPr lang="en-US" sz="2800" dirty="0" smtClean="0"/>
          </a:p>
          <a:p>
            <a:pPr marL="2862072" lvl="8" indent="-457200">
              <a:buFont typeface="Georgia" pitchFamily="18" charset="0"/>
              <a:buAutoNum type="arabicPeriod" startAt="2"/>
            </a:pPr>
            <a:r>
              <a:rPr lang="en-US" sz="2800" b="1" dirty="0"/>
              <a:t>Use of Innovations </a:t>
            </a:r>
            <a:endParaRPr lang="en-US" sz="2800" b="1" dirty="0" smtClean="0"/>
          </a:p>
          <a:p>
            <a:pPr marL="2862072" lvl="8" indent="-457200">
              <a:buFont typeface="Georgia" pitchFamily="18" charset="0"/>
              <a:buAutoNum type="arabicPeriod" startAt="2"/>
            </a:pPr>
            <a:r>
              <a:rPr lang="en-US" sz="2800" b="1" dirty="0"/>
              <a:t>Production of Text books</a:t>
            </a:r>
            <a:r>
              <a:rPr lang="en-US" sz="2800" dirty="0"/>
              <a:t> </a:t>
            </a:r>
          </a:p>
          <a:p>
            <a:pPr marL="2862072" lvl="8" indent="-457200">
              <a:buAutoNum type="arabicPeriod" startAt="2"/>
            </a:pPr>
            <a:endParaRPr lang="en-US" sz="2800" dirty="0" smtClean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736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153400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LEARN YOURSRLF….</a:t>
            </a:r>
            <a:br>
              <a:rPr lang="en-US" dirty="0" smtClean="0"/>
            </a:br>
            <a:r>
              <a:rPr lang="en-US" dirty="0" smtClean="0"/>
              <a:t>….FOR YOUR STUDENTS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CAN BE A </a:t>
            </a:r>
            <a:br>
              <a:rPr lang="en-US" dirty="0" smtClean="0"/>
            </a:br>
            <a:r>
              <a:rPr lang="en-US" dirty="0" smtClean="0">
                <a:solidFill>
                  <a:srgbClr val="DA24C4"/>
                </a:solidFill>
                <a:latin typeface="Bodoni MT Black" pitchFamily="18" charset="0"/>
              </a:rPr>
              <a:t>BEST TEACHER</a:t>
            </a:r>
            <a:r>
              <a:rPr lang="en-US" dirty="0" smtClean="0"/>
              <a:t>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0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731520"/>
            <a:ext cx="8153400" cy="5440680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3200" b="1" dirty="0">
                <a:solidFill>
                  <a:schemeClr val="tx1"/>
                </a:solidFill>
                <a:latin typeface="Arial Black" pitchFamily="34" charset="0"/>
              </a:rPr>
              <a:t>PSYCHOLOGY = </a:t>
            </a:r>
            <a:r>
              <a:rPr lang="en-US" sz="3200" b="1" dirty="0"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Science of  						</a:t>
            </a:r>
            <a:r>
              <a:rPr lang="en-US" sz="3200" b="1" dirty="0" smtClean="0"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Behaviour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3200" b="1" dirty="0">
              <a:solidFill>
                <a:srgbClr val="0070C0"/>
              </a:solidFill>
              <a:effectLst>
                <a:reflection blurRad="6350" stA="55000" endA="300" endPos="45500" dir="5400000" sy="-100000" algn="bl" rotWithShape="0"/>
              </a:effectLst>
              <a:latin typeface="Arial Black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32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Behaviour –total response of the organism to situations of life, </a:t>
            </a:r>
            <a:endParaRPr lang="en-US" sz="3200" b="1" dirty="0" smtClean="0">
              <a:solidFill>
                <a:srgbClr val="0070C0"/>
              </a:solidFill>
              <a:effectLst>
                <a:reflection blurRad="6350" stA="55000" endA="300" endPos="45500" dir="5400000" sy="-100000" algn="bl" rotWithShape="0"/>
              </a:effectLst>
              <a:latin typeface="Arial Black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3200" b="1" dirty="0" smtClean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-inner </a:t>
            </a:r>
            <a:r>
              <a:rPr lang="en-US" sz="32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&amp; outer behaviour, </a:t>
            </a:r>
            <a:endParaRPr lang="en-US" sz="3200" b="1" dirty="0" smtClean="0">
              <a:solidFill>
                <a:srgbClr val="0070C0"/>
              </a:solidFill>
              <a:effectLst>
                <a:reflection blurRad="6350" stA="55000" endA="300" endPos="45500" dir="5400000" sy="-100000" algn="bl" rotWithShape="0"/>
              </a:effectLst>
              <a:latin typeface="Arial Black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3200" b="1" dirty="0" smtClean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-physical</a:t>
            </a:r>
            <a:r>
              <a:rPr lang="en-US" sz="32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, mental, </a:t>
            </a:r>
            <a:endParaRPr lang="en-US" sz="3200" b="1" dirty="0" smtClean="0">
              <a:solidFill>
                <a:srgbClr val="0070C0"/>
              </a:solidFill>
              <a:effectLst>
                <a:reflection blurRad="6350" stA="55000" endA="300" endPos="45500" dir="5400000" sy="-100000" algn="bl" rotWithShape="0"/>
              </a:effectLst>
              <a:latin typeface="Arial Black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3200" b="1" dirty="0" smtClean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-normal</a:t>
            </a:r>
            <a:r>
              <a:rPr lang="en-US" sz="32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, abnormal</a:t>
            </a:r>
            <a:r>
              <a:rPr lang="en-US" sz="3200" b="1" dirty="0" smtClean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,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3200" b="1" dirty="0" smtClean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-infant</a:t>
            </a:r>
            <a:r>
              <a:rPr lang="en-US" sz="32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, child, </a:t>
            </a:r>
            <a:r>
              <a:rPr lang="en-US" sz="3200" b="1" dirty="0" smtClean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adolescent, youth &amp; adult behaviour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3200" b="1" dirty="0" smtClean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-entire life activities &amp; experiences</a:t>
            </a:r>
            <a:endParaRPr lang="en-US" sz="3200" b="1" dirty="0">
              <a:solidFill>
                <a:srgbClr val="0070C0"/>
              </a:solidFill>
              <a:effectLst>
                <a:reflection blurRad="6350" stA="55000" endA="300" endPos="45500" dir="5400000" sy="-100000" algn="bl" rotWithShape="0"/>
              </a:effectLst>
              <a:latin typeface="Arial Black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3200" b="1" dirty="0">
              <a:solidFill>
                <a:srgbClr val="0070C0"/>
              </a:solidFill>
              <a:effectLst>
                <a:reflection blurRad="6350" stA="55000" endA="300" endPos="45500" dir="5400000" sy="-100000" algn="bl" rotWithShape="0"/>
              </a:effectLst>
              <a:latin typeface="Arial Black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3200" b="1" dirty="0">
              <a:solidFill>
                <a:srgbClr val="0070C0"/>
              </a:solidFill>
              <a:effectLst>
                <a:reflection blurRad="6350" stA="55000" endA="300" endPos="45500" dir="5400000" sy="-100000" algn="bl" rotWithShape="0"/>
              </a:effectLst>
              <a:latin typeface="Arial Black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32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936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731520"/>
            <a:ext cx="8382000" cy="5135880"/>
          </a:xfrm>
        </p:spPr>
        <p:txBody>
          <a:bodyPr>
            <a:normAutofit fontScale="85000" lnSpcReduction="10000"/>
          </a:bodyPr>
          <a:lstStyle/>
          <a:p>
            <a:pPr marL="45720" indent="0" algn="ctr">
              <a:buNone/>
            </a:pPr>
            <a:r>
              <a:rPr lang="en-US" sz="3600" b="1" u="sng" dirty="0" smtClean="0">
                <a:solidFill>
                  <a:srgbClr val="C00000"/>
                </a:solidFill>
                <a:latin typeface="Franklin Gothic Medium" pitchFamily="34" charset="0"/>
              </a:rPr>
              <a:t>DEFINITIONS</a:t>
            </a:r>
          </a:p>
          <a:p>
            <a:pPr>
              <a:buBlip>
                <a:blip r:embed="rId2"/>
              </a:buBlip>
            </a:pPr>
            <a:r>
              <a:rPr lang="en-US" sz="3300" b="1" u="sng" dirty="0" smtClean="0">
                <a:solidFill>
                  <a:srgbClr val="C00000"/>
                </a:solidFill>
                <a:latin typeface="Franklin Gothic Medium" pitchFamily="34" charset="0"/>
              </a:rPr>
              <a:t>Kolensnik: </a:t>
            </a:r>
            <a:r>
              <a:rPr lang="en-US" sz="3300" b="1" dirty="0" smtClean="0">
                <a:solidFill>
                  <a:srgbClr val="C00000"/>
                </a:solidFill>
                <a:latin typeface="Franklin Gothic Medium" pitchFamily="34" charset="0"/>
              </a:rPr>
              <a:t>Psychology is the science of behaviour</a:t>
            </a:r>
          </a:p>
          <a:p>
            <a:pPr>
              <a:buBlip>
                <a:blip r:embed="rId2"/>
              </a:buBlip>
            </a:pPr>
            <a:r>
              <a:rPr lang="en-US" sz="3300" b="1" u="sng" dirty="0" smtClean="0">
                <a:solidFill>
                  <a:srgbClr val="C00000"/>
                </a:solidFill>
                <a:latin typeface="Franklin Gothic Medium" pitchFamily="34" charset="0"/>
              </a:rPr>
              <a:t>Woodworth: </a:t>
            </a:r>
            <a:r>
              <a:rPr lang="en-US" sz="3300" b="1" dirty="0" smtClean="0">
                <a:solidFill>
                  <a:srgbClr val="C00000"/>
                </a:solidFill>
                <a:latin typeface="Franklin Gothic Medium" pitchFamily="34" charset="0"/>
              </a:rPr>
              <a:t>science of activities of the individual in relation to the environment.</a:t>
            </a:r>
          </a:p>
          <a:p>
            <a:pPr>
              <a:buBlip>
                <a:blip r:embed="rId2"/>
              </a:buBlip>
            </a:pPr>
            <a:r>
              <a:rPr lang="en-US" sz="3300" b="1" u="sng" dirty="0" smtClean="0">
                <a:solidFill>
                  <a:srgbClr val="C00000"/>
                </a:solidFill>
                <a:latin typeface="Franklin Gothic Medium" pitchFamily="34" charset="0"/>
              </a:rPr>
              <a:t>Watson</a:t>
            </a:r>
            <a:r>
              <a:rPr lang="en-US" sz="3300" b="1" dirty="0" smtClean="0">
                <a:solidFill>
                  <a:srgbClr val="C00000"/>
                </a:solidFill>
                <a:latin typeface="Franklin Gothic Medium" pitchFamily="34" charset="0"/>
              </a:rPr>
              <a:t>: positive science of behaviour.</a:t>
            </a:r>
          </a:p>
          <a:p>
            <a:pPr>
              <a:buBlip>
                <a:blip r:embed="rId2"/>
              </a:buBlip>
            </a:pPr>
            <a:r>
              <a:rPr lang="en-US" sz="3300" b="1" u="sng" dirty="0" smtClean="0">
                <a:solidFill>
                  <a:srgbClr val="C00000"/>
                </a:solidFill>
                <a:latin typeface="Franklin Gothic Medium" pitchFamily="34" charset="0"/>
              </a:rPr>
              <a:t>Skinner:</a:t>
            </a:r>
            <a:r>
              <a:rPr lang="en-US" sz="3300" b="1" dirty="0" smtClean="0">
                <a:solidFill>
                  <a:srgbClr val="C00000"/>
                </a:solidFill>
                <a:latin typeface="Franklin Gothic Medium" pitchFamily="34" charset="0"/>
              </a:rPr>
              <a:t> science of behaviour and experiment.</a:t>
            </a:r>
          </a:p>
          <a:p>
            <a:pPr>
              <a:buBlip>
                <a:blip r:embed="rId2"/>
              </a:buBlip>
            </a:pPr>
            <a:r>
              <a:rPr lang="en-US" sz="3300" b="1" u="sng" dirty="0" smtClean="0">
                <a:solidFill>
                  <a:srgbClr val="C00000"/>
                </a:solidFill>
                <a:latin typeface="Franklin Gothic Medium" pitchFamily="34" charset="0"/>
              </a:rPr>
              <a:t>Crow and Crow</a:t>
            </a:r>
            <a:r>
              <a:rPr lang="en-US" sz="3300" b="1" dirty="0" smtClean="0">
                <a:solidFill>
                  <a:srgbClr val="C00000"/>
                </a:solidFill>
                <a:latin typeface="Franklin Gothic Medium" pitchFamily="34" charset="0"/>
              </a:rPr>
              <a:t>: study of human behaviour and human relationship</a:t>
            </a:r>
          </a:p>
          <a:p>
            <a:pPr>
              <a:buBlip>
                <a:blip r:embed="rId2"/>
              </a:buBlip>
            </a:pPr>
            <a:r>
              <a:rPr lang="en-US" sz="3300" b="1" u="sng" dirty="0" smtClean="0">
                <a:solidFill>
                  <a:srgbClr val="C00000"/>
                </a:solidFill>
                <a:latin typeface="Franklin Gothic Medium" pitchFamily="34" charset="0"/>
              </a:rPr>
              <a:t>Bridges:</a:t>
            </a:r>
            <a:r>
              <a:rPr lang="en-US" sz="3300" b="1" dirty="0" smtClean="0">
                <a:solidFill>
                  <a:srgbClr val="C00000"/>
                </a:solidFill>
                <a:latin typeface="Franklin Gothic Medium" pitchFamily="34" charset="0"/>
              </a:rPr>
              <a:t> science of consciousness and behaviour and unconscious determinants of </a:t>
            </a:r>
            <a:r>
              <a:rPr lang="en-US" sz="3300" b="1" dirty="0">
                <a:solidFill>
                  <a:srgbClr val="C00000"/>
                </a:solidFill>
                <a:latin typeface="Franklin Gothic Medium" pitchFamily="34" charset="0"/>
              </a:rPr>
              <a:t>behaviour</a:t>
            </a:r>
          </a:p>
        </p:txBody>
      </p:sp>
    </p:spTree>
    <p:extLst>
      <p:ext uri="{BB962C8B-B14F-4D97-AF65-F5344CB8AC3E}">
        <p14:creationId xmlns:p14="http://schemas.microsoft.com/office/powerpoint/2010/main" val="1653480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609600"/>
            <a:ext cx="7772400" cy="5867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PSYCHOLOGY =</a:t>
            </a:r>
          </a:p>
          <a:p>
            <a:pPr lvl="2"/>
            <a:r>
              <a:rPr lang="en-US" sz="3200" i="1" dirty="0" smtClean="0">
                <a:solidFill>
                  <a:schemeClr val="accent1">
                    <a:lumMod val="50000"/>
                  </a:schemeClr>
                </a:solidFill>
                <a:latin typeface="Franklin Gothic Demi" pitchFamily="34" charset="0"/>
              </a:rPr>
              <a:t>REGARDED AS SCIENCE</a:t>
            </a:r>
          </a:p>
          <a:p>
            <a:pPr lvl="2"/>
            <a:r>
              <a:rPr lang="en-US" sz="3200" i="1" dirty="0" smtClean="0">
                <a:solidFill>
                  <a:schemeClr val="accent1">
                    <a:lumMod val="50000"/>
                  </a:schemeClr>
                </a:solidFill>
                <a:latin typeface="Franklin Gothic Demi" pitchFamily="34" charset="0"/>
              </a:rPr>
              <a:t>POSITIVE SCINCE (OF BEHAVIOR NOT OF MATTER)</a:t>
            </a:r>
          </a:p>
          <a:p>
            <a:pPr lvl="2"/>
            <a:r>
              <a:rPr lang="en-US" sz="3200" i="1" dirty="0" smtClean="0">
                <a:solidFill>
                  <a:schemeClr val="accent1">
                    <a:lumMod val="50000"/>
                  </a:schemeClr>
                </a:solidFill>
                <a:latin typeface="Franklin Gothic Demi" pitchFamily="34" charset="0"/>
              </a:rPr>
              <a:t>STUDIES PHYSICAL AND SOCIAL BEHAVIOUR</a:t>
            </a:r>
          </a:p>
          <a:p>
            <a:pPr lvl="2"/>
            <a:r>
              <a:rPr lang="en-US" sz="3200" i="1" dirty="0" smtClean="0">
                <a:solidFill>
                  <a:schemeClr val="accent1">
                    <a:lumMod val="50000"/>
                  </a:schemeClr>
                </a:solidFill>
                <a:latin typeface="Franklin Gothic Demi" pitchFamily="34" charset="0"/>
              </a:rPr>
              <a:t>STUDIES BEHAVIOUR OF MAN AND ANIMAL</a:t>
            </a:r>
            <a:endParaRPr lang="en-US" sz="3200" i="1" dirty="0">
              <a:solidFill>
                <a:schemeClr val="accent1">
                  <a:lumMod val="50000"/>
                </a:schemeClr>
              </a:solidFill>
              <a:latin typeface="Franklin Gothic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21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381000"/>
            <a:ext cx="8077200" cy="61264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b="1" dirty="0" smtClean="0">
                <a:latin typeface="Arial Black" pitchFamily="34" charset="0"/>
              </a:rPr>
              <a:t>NATURE OF PSYCHOLOGY</a:t>
            </a:r>
          </a:p>
          <a:p>
            <a:pPr marL="45720" indent="0">
              <a:buNone/>
            </a:pPr>
            <a:r>
              <a:rPr lang="en-US" dirty="0"/>
              <a:t>	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PSYCHOLOGY IS SCIENTIFIC</a:t>
            </a:r>
          </a:p>
          <a:p>
            <a:pPr marL="502920" indent="-457200">
              <a:buAutoNum type="arabicPeriod"/>
            </a:pPr>
            <a:r>
              <a:rPr lang="en-US" sz="3200" dirty="0" smtClean="0"/>
              <a:t>Possesses well organized theory, supported by laws and principles</a:t>
            </a:r>
          </a:p>
          <a:p>
            <a:pPr marL="502920" indent="-457200">
              <a:buAutoNum type="arabicPeriod"/>
            </a:pPr>
            <a:r>
              <a:rPr lang="en-US" sz="3200" dirty="0" smtClean="0"/>
              <a:t>Emphasis search of truth – objectivity, reliability, validity in assessment</a:t>
            </a:r>
          </a:p>
          <a:p>
            <a:pPr marL="502920" indent="-457200">
              <a:buAutoNum type="arabicPeriod"/>
            </a:pPr>
            <a:r>
              <a:rPr lang="en-US" sz="3200" dirty="0" smtClean="0"/>
              <a:t> Scientific methods and techniques</a:t>
            </a:r>
          </a:p>
          <a:p>
            <a:pPr marL="502920" indent="-457200">
              <a:buAutoNum type="arabicPeriod"/>
            </a:pPr>
            <a:r>
              <a:rPr lang="en-US" sz="3200" dirty="0" smtClean="0"/>
              <a:t>Believes that behaviour has its causes</a:t>
            </a:r>
          </a:p>
          <a:p>
            <a:pPr marL="502920" indent="-457200">
              <a:buAutoNum type="arabicPeriod"/>
            </a:pPr>
            <a:r>
              <a:rPr lang="en-US" sz="3200" dirty="0" smtClean="0"/>
              <a:t>The studies are open to verification and experimentation</a:t>
            </a:r>
          </a:p>
        </p:txBody>
      </p:sp>
    </p:spTree>
    <p:extLst>
      <p:ext uri="{BB962C8B-B14F-4D97-AF65-F5344CB8AC3E}">
        <p14:creationId xmlns:p14="http://schemas.microsoft.com/office/powerpoint/2010/main" val="765208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731520"/>
            <a:ext cx="8077200" cy="5212080"/>
          </a:xfrm>
        </p:spPr>
        <p:txBody>
          <a:bodyPr>
            <a:normAutofit/>
          </a:bodyPr>
          <a:lstStyle/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3500" dirty="0" smtClean="0">
                <a:solidFill>
                  <a:schemeClr val="accent6">
                    <a:lumMod val="75000"/>
                  </a:schemeClr>
                </a:solidFill>
              </a:rPr>
              <a:t>6.</a:t>
            </a:r>
            <a:r>
              <a:rPr lang="en-US" sz="3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3500" dirty="0" smtClean="0">
                <a:solidFill>
                  <a:schemeClr val="accent6">
                    <a:lumMod val="75000"/>
                  </a:schemeClr>
                </a:solidFill>
                <a:latin typeface="Franklin Gothic Demi Cond" pitchFamily="34" charset="0"/>
              </a:rPr>
              <a:t>Results </a:t>
            </a:r>
            <a:r>
              <a:rPr lang="en-US" sz="3500" dirty="0">
                <a:solidFill>
                  <a:schemeClr val="accent6">
                    <a:lumMod val="75000"/>
                  </a:schemeClr>
                </a:solidFill>
                <a:latin typeface="Franklin Gothic Demi Cond" pitchFamily="34" charset="0"/>
              </a:rPr>
              <a:t>of studies could be modified, altered, based on relevant data.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3500" dirty="0" smtClean="0">
                <a:solidFill>
                  <a:schemeClr val="accent6">
                    <a:lumMod val="75000"/>
                  </a:schemeClr>
                </a:solidFill>
                <a:latin typeface="Franklin Gothic Demi Cond" pitchFamily="34" charset="0"/>
              </a:rPr>
              <a:t>7. Stands </a:t>
            </a:r>
            <a:r>
              <a:rPr lang="en-US" sz="3500" dirty="0">
                <a:solidFill>
                  <a:schemeClr val="accent6">
                    <a:lumMod val="75000"/>
                  </a:schemeClr>
                </a:solidFill>
                <a:latin typeface="Franklin Gothic Demi Cond" pitchFamily="34" charset="0"/>
              </a:rPr>
              <a:t>for generalization.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3500" dirty="0" smtClean="0">
                <a:solidFill>
                  <a:schemeClr val="accent6">
                    <a:lumMod val="75000"/>
                  </a:schemeClr>
                </a:solidFill>
                <a:latin typeface="Franklin Gothic Demi Cond" pitchFamily="34" charset="0"/>
              </a:rPr>
              <a:t>8. Appropriate </a:t>
            </a:r>
            <a:r>
              <a:rPr lang="en-US" sz="3500" dirty="0">
                <a:solidFill>
                  <a:schemeClr val="accent6">
                    <a:lumMod val="75000"/>
                  </a:schemeClr>
                </a:solidFill>
                <a:latin typeface="Franklin Gothic Demi Cond" pitchFamily="34" charset="0"/>
              </a:rPr>
              <a:t>description and quantification of behaviour is possible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3500" dirty="0" smtClean="0">
                <a:solidFill>
                  <a:schemeClr val="accent6">
                    <a:lumMod val="75000"/>
                  </a:schemeClr>
                </a:solidFill>
                <a:latin typeface="Franklin Gothic Demi Cond" pitchFamily="34" charset="0"/>
              </a:rPr>
              <a:t>9. Has </a:t>
            </a:r>
            <a:r>
              <a:rPr lang="en-US" sz="3500" dirty="0">
                <a:solidFill>
                  <a:schemeClr val="accent6">
                    <a:lumMod val="75000"/>
                  </a:schemeClr>
                </a:solidFill>
                <a:latin typeface="Franklin Gothic Demi Cond" pitchFamily="34" charset="0"/>
              </a:rPr>
              <a:t>applied aspects (theory in to practice)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3500" dirty="0" smtClean="0">
                <a:solidFill>
                  <a:schemeClr val="accent6">
                    <a:lumMod val="75000"/>
                  </a:schemeClr>
                </a:solidFill>
                <a:latin typeface="Franklin Gothic Demi Cond" pitchFamily="34" charset="0"/>
              </a:rPr>
              <a:t>10. Helps </a:t>
            </a:r>
            <a:r>
              <a:rPr lang="en-US" sz="3500" dirty="0">
                <a:solidFill>
                  <a:schemeClr val="accent6">
                    <a:lumMod val="75000"/>
                  </a:schemeClr>
                </a:solidFill>
                <a:latin typeface="Franklin Gothic Demi Cond" pitchFamily="34" charset="0"/>
              </a:rPr>
              <a:t>in predicting future </a:t>
            </a:r>
            <a:r>
              <a:rPr lang="en-US" sz="3500" dirty="0" smtClean="0">
                <a:solidFill>
                  <a:schemeClr val="accent6">
                    <a:lumMod val="75000"/>
                  </a:schemeClr>
                </a:solidFill>
                <a:latin typeface="Franklin Gothic Demi Cond" pitchFamily="34" charset="0"/>
              </a:rPr>
              <a:t>developments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3500" dirty="0" smtClean="0">
                <a:solidFill>
                  <a:schemeClr val="accent6">
                    <a:lumMod val="75000"/>
                  </a:schemeClr>
                </a:solidFill>
                <a:latin typeface="Franklin Gothic Demi Cond" pitchFamily="34" charset="0"/>
              </a:rPr>
              <a:t>11.It is not a perfect science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Franklin Gothic Demi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764976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601</TotalTime>
  <Words>1964</Words>
  <Application>Microsoft Office PowerPoint</Application>
  <PresentationFormat>On-screen Show (4:3)</PresentationFormat>
  <Paragraphs>296</Paragraphs>
  <Slides>49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Slipstream</vt:lpstr>
      <vt:lpstr>Office Theme</vt:lpstr>
      <vt:lpstr>UNIT I PSYCHOLOGY AND EDUCATION</vt:lpstr>
      <vt:lpstr>WHAT IS PSYCHOLOGY ??  WORD MEANING:  psyche –soul, Logos –Science  (Greek)  PSYCHOLOGY = science of the soul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Important tenets of Behaviourism</vt:lpstr>
      <vt:lpstr>PowerPoint Presentation</vt:lpstr>
      <vt:lpstr>Contributions to education</vt:lpstr>
      <vt:lpstr>Limitations </vt:lpstr>
      <vt:lpstr>4. SCHOOL OF PSYCHOANALYSIS</vt:lpstr>
      <vt:lpstr>PowerPoint Presentation</vt:lpstr>
      <vt:lpstr>PowerPoint Presentation</vt:lpstr>
      <vt:lpstr>Important tenets of school of psychoanalysis</vt:lpstr>
      <vt:lpstr>PowerPoint Presentation</vt:lpstr>
      <vt:lpstr>PowerPoint Presentation</vt:lpstr>
      <vt:lpstr>Contributions to education</vt:lpstr>
      <vt:lpstr>PowerPoint Presentation</vt:lpstr>
      <vt:lpstr>Limitations </vt:lpstr>
      <vt:lpstr>5. GESTALT PSYCHOLOGY</vt:lpstr>
      <vt:lpstr>PowerPoint Presentation</vt:lpstr>
      <vt:lpstr>Important Tenets of Gestalt School</vt:lpstr>
      <vt:lpstr>PowerPoint Presentation</vt:lpstr>
      <vt:lpstr>Contributions to education</vt:lpstr>
      <vt:lpstr>Limitations </vt:lpstr>
      <vt:lpstr>PowerPoint Presentation</vt:lpstr>
      <vt:lpstr>PowerPoint Presentation</vt:lpstr>
      <vt:lpstr> TEACHER IS A PSYCHOLOGIST</vt:lpstr>
      <vt:lpstr>PowerPoint Presentation</vt:lpstr>
      <vt:lpstr>PowerPoint Presentation</vt:lpstr>
      <vt:lpstr>LEARN YOURSRLF…. ….FOR YOUR STUDENTS  YOU CAN BE A  BEST TEACHER..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 PSYCHOLOGY AND EDUCATION</dc:title>
  <dc:creator>user</dc:creator>
  <cp:lastModifiedBy>sr soja</cp:lastModifiedBy>
  <cp:revision>60</cp:revision>
  <dcterms:created xsi:type="dcterms:W3CDTF">2006-08-16T00:00:00Z</dcterms:created>
  <dcterms:modified xsi:type="dcterms:W3CDTF">2019-07-15T02:54:07Z</dcterms:modified>
</cp:coreProperties>
</file>