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5" r:id="rId6"/>
    <p:sldId id="291" r:id="rId7"/>
    <p:sldId id="260" r:id="rId8"/>
    <p:sldId id="283" r:id="rId9"/>
    <p:sldId id="294" r:id="rId10"/>
    <p:sldId id="284" r:id="rId11"/>
    <p:sldId id="262" r:id="rId12"/>
    <p:sldId id="263" r:id="rId13"/>
    <p:sldId id="295" r:id="rId14"/>
    <p:sldId id="289" r:id="rId15"/>
    <p:sldId id="288" r:id="rId16"/>
    <p:sldId id="290" r:id="rId17"/>
    <p:sldId id="292" r:id="rId18"/>
    <p:sldId id="266" r:id="rId19"/>
    <p:sldId id="264" r:id="rId20"/>
    <p:sldId id="267" r:id="rId21"/>
    <p:sldId id="268" r:id="rId22"/>
    <p:sldId id="265" r:id="rId23"/>
    <p:sldId id="269" r:id="rId24"/>
    <p:sldId id="270" r:id="rId25"/>
    <p:sldId id="271" r:id="rId26"/>
    <p:sldId id="273" r:id="rId27"/>
    <p:sldId id="274" r:id="rId28"/>
    <p:sldId id="275" r:id="rId29"/>
    <p:sldId id="276" r:id="rId30"/>
    <p:sldId id="277" r:id="rId31"/>
    <p:sldId id="282" r:id="rId32"/>
    <p:sldId id="286" r:id="rId33"/>
    <p:sldId id="296" r:id="rId34"/>
    <p:sldId id="293" r:id="rId35"/>
    <p:sldId id="287" r:id="rId36"/>
    <p:sldId id="29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89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000">
              <a:srgbClr val="FBEAC7"/>
            </a:gs>
            <a:gs pos="6000">
              <a:srgbClr val="FEE7F2"/>
            </a:gs>
            <a:gs pos="100000">
              <a:srgbClr val="FFC000"/>
            </a:gs>
            <a:gs pos="91000">
              <a:srgbClr val="FBA97D"/>
            </a:gs>
            <a:gs pos="82000">
              <a:srgbClr val="FBD49C"/>
            </a:gs>
            <a:gs pos="100000">
              <a:srgbClr val="FEE7F2"/>
            </a:gs>
          </a:gsLst>
          <a:lin ang="108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Assaults" TargetMode="External"/><Relationship Id="rId3" Type="http://schemas.openxmlformats.org/officeDocument/2006/relationships/hyperlink" Target="https://en.wikipedia.org/wiki/Adolescent" TargetMode="External"/><Relationship Id="rId7" Type="http://schemas.openxmlformats.org/officeDocument/2006/relationships/hyperlink" Target="https://en.wikipedia.org/wiki/Burglaries" TargetMode="External"/><Relationship Id="rId2" Type="http://schemas.openxmlformats.org/officeDocument/2006/relationships/hyperlink" Target="https://en.wikipedia.org/wiki/Alcoholics" TargetMode="External"/><Relationship Id="rId1" Type="http://schemas.openxmlformats.org/officeDocument/2006/relationships/slideLayout" Target="../slideLayouts/slideLayout2.xml"/><Relationship Id="rId6" Type="http://schemas.openxmlformats.org/officeDocument/2006/relationships/hyperlink" Target="https://en.wikipedia.org/wiki/Rapes" TargetMode="External"/><Relationship Id="rId5" Type="http://schemas.openxmlformats.org/officeDocument/2006/relationships/hyperlink" Target="https://en.wikipedia.org/wiki/Domestic_violence" TargetMode="External"/><Relationship Id="rId4" Type="http://schemas.openxmlformats.org/officeDocument/2006/relationships/hyperlink" Target="https://en.wikipedia.org/wiki/Child_abu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annabis_(drug)" TargetMode="External"/><Relationship Id="rId2" Type="http://schemas.openxmlformats.org/officeDocument/2006/relationships/hyperlink" Target="https://en.wikipedia.org/wiki/Hallucinoge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Impulsiv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ojjdp.gov/pubs/drugid/ration-03.html?ictd%5bmaster%5d=vid~b0fc1d85-08dd-49bc-abbf-72b54ea827e2&amp;ictd%5bil726%5d=rlt~1440060508~land~2_4755_seo_c75ac9b5badb1afb897ebca69dee0a4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Clonazepam" TargetMode="External"/><Relationship Id="rId3" Type="http://schemas.openxmlformats.org/officeDocument/2006/relationships/hyperlink" Target="https://en.wikipedia.org/wiki/Substituted_amphetamine" TargetMode="External"/><Relationship Id="rId7" Type="http://schemas.openxmlformats.org/officeDocument/2006/relationships/hyperlink" Target="https://en.wikipedia.org/wiki/Lorazepam" TargetMode="External"/><Relationship Id="rId12" Type="http://schemas.openxmlformats.org/officeDocument/2006/relationships/hyperlink" Target="https://en.wikipedia.org/wiki/Opioids" TargetMode="External"/><Relationship Id="rId2" Type="http://schemas.openxmlformats.org/officeDocument/2006/relationships/hyperlink" Target="https://en.wikipedia.org/wiki/Ethanol" TargetMode="External"/><Relationship Id="rId1" Type="http://schemas.openxmlformats.org/officeDocument/2006/relationships/slideLayout" Target="../slideLayouts/slideLayout2.xml"/><Relationship Id="rId6" Type="http://schemas.openxmlformats.org/officeDocument/2006/relationships/hyperlink" Target="https://en.wikipedia.org/wiki/Alprazolam" TargetMode="External"/><Relationship Id="rId11" Type="http://schemas.openxmlformats.org/officeDocument/2006/relationships/hyperlink" Target="https://en.wikipedia.org/wiki/Cannabis" TargetMode="External"/><Relationship Id="rId5" Type="http://schemas.openxmlformats.org/officeDocument/2006/relationships/hyperlink" Target="https://en.wikipedia.org/wiki/Benzodiazepine" TargetMode="External"/><Relationship Id="rId10" Type="http://schemas.openxmlformats.org/officeDocument/2006/relationships/hyperlink" Target="https://en.wikipedia.org/wiki/Methaqualone" TargetMode="External"/><Relationship Id="rId4" Type="http://schemas.openxmlformats.org/officeDocument/2006/relationships/hyperlink" Target="https://en.wikipedia.org/wiki/Barbiturate" TargetMode="External"/><Relationship Id="rId9" Type="http://schemas.openxmlformats.org/officeDocument/2006/relationships/hyperlink" Target="https://en.wikipedia.org/wiki/Cocai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8900" y="533400"/>
            <a:ext cx="7696200" cy="2686050"/>
          </a:xfrm>
        </p:spPr>
        <p:txBody>
          <a:bodyPr>
            <a:normAutofit/>
          </a:bodyPr>
          <a:lstStyle/>
          <a:p>
            <a:r>
              <a:rPr lang="en-US" sz="7200" b="1" u="sng" dirty="0">
                <a:solidFill>
                  <a:srgbClr val="C00000"/>
                </a:solidFill>
              </a:rPr>
              <a:t>Substance </a:t>
            </a:r>
            <a:br>
              <a:rPr lang="en-US" sz="7200" b="1" u="sng" dirty="0">
                <a:solidFill>
                  <a:srgbClr val="C00000"/>
                </a:solidFill>
              </a:rPr>
            </a:br>
            <a:r>
              <a:rPr lang="en-US" sz="7200" b="1" u="sng" dirty="0">
                <a:solidFill>
                  <a:srgbClr val="C00000"/>
                </a:solidFill>
              </a:rPr>
              <a:t>Abuse</a:t>
            </a:r>
            <a:endParaRPr lang="en-US" sz="7200" u="sng"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3373583"/>
            <a:ext cx="9144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23920"/>
            <a:ext cx="2514600" cy="269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55"/>
            <a:ext cx="3287125" cy="494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29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b="1" dirty="0"/>
              <a:t>There is a high rate of suicide in </a:t>
            </a:r>
            <a:r>
              <a:rPr lang="en-US" b="1" dirty="0">
                <a:hlinkClick r:id="rId2" tooltip="Alcoholics"/>
              </a:rPr>
              <a:t>alcoholics</a:t>
            </a:r>
            <a:r>
              <a:rPr lang="en-US" b="1" dirty="0"/>
              <a:t> and other drug abusers</a:t>
            </a:r>
          </a:p>
          <a:p>
            <a:r>
              <a:rPr lang="en-US" b="1" dirty="0"/>
              <a:t>Suicide is also very common in </a:t>
            </a:r>
            <a:r>
              <a:rPr lang="en-US" b="1" dirty="0">
                <a:hlinkClick r:id="rId3" tooltip="Adolescent"/>
              </a:rPr>
              <a:t>adolescent</a:t>
            </a:r>
            <a:r>
              <a:rPr lang="en-US" b="1" dirty="0"/>
              <a:t> alcohol abusers, with 1 in 4 suicides in adolescents being related to alcohol abuse</a:t>
            </a:r>
          </a:p>
          <a:p>
            <a:r>
              <a:rPr lang="en-US" b="1" dirty="0"/>
              <a:t>Alcohol abuse is also associated with increased risks of committing criminal offences including </a:t>
            </a:r>
            <a:r>
              <a:rPr lang="en-US" b="1" dirty="0">
                <a:hlinkClick r:id="rId4" tooltip="Child abuse"/>
              </a:rPr>
              <a:t>child abuse</a:t>
            </a:r>
            <a:r>
              <a:rPr lang="en-US" b="1" dirty="0"/>
              <a:t>, </a:t>
            </a:r>
            <a:r>
              <a:rPr lang="en-US" b="1" dirty="0">
                <a:hlinkClick r:id="rId5" tooltip="Domestic violence"/>
              </a:rPr>
              <a:t>domestic violence</a:t>
            </a:r>
            <a:r>
              <a:rPr lang="en-US" b="1" dirty="0"/>
              <a:t>, </a:t>
            </a:r>
            <a:r>
              <a:rPr lang="en-US" b="1" dirty="0" err="1">
                <a:hlinkClick r:id="rId6" tooltip="Rapes"/>
              </a:rPr>
              <a:t>rapes</a:t>
            </a:r>
            <a:r>
              <a:rPr lang="en-US" b="1" dirty="0" err="1"/>
              <a:t>,</a:t>
            </a:r>
            <a:r>
              <a:rPr lang="en-US" b="1" dirty="0" err="1">
                <a:hlinkClick r:id="rId7" tooltip="Burglaries"/>
              </a:rPr>
              <a:t>burglaries</a:t>
            </a:r>
            <a:r>
              <a:rPr lang="en-US" b="1" dirty="0"/>
              <a:t> and </a:t>
            </a:r>
            <a:r>
              <a:rPr lang="en-US" b="1" dirty="0">
                <a:hlinkClick r:id="rId8" tooltip="Assaults"/>
              </a:rPr>
              <a:t>assaults</a:t>
            </a:r>
            <a:r>
              <a:rPr lang="en-US" b="1" dirty="0"/>
              <a:t>.</a:t>
            </a:r>
          </a:p>
          <a:p>
            <a:endParaRPr lang="en-US" dirty="0"/>
          </a:p>
          <a:p>
            <a:endParaRPr lang="en-US" dirty="0"/>
          </a:p>
        </p:txBody>
      </p:sp>
    </p:spTree>
    <p:extLst>
      <p:ext uri="{BB962C8B-B14F-4D97-AF65-F5344CB8AC3E}">
        <p14:creationId xmlns:p14="http://schemas.microsoft.com/office/powerpoint/2010/main" val="336477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3600" b="1" dirty="0"/>
              <a:t>Substance induced psychiatric disorders:</a:t>
            </a:r>
          </a:p>
          <a:p>
            <a:r>
              <a:rPr lang="en-US" sz="3600" b="1" dirty="0">
                <a:hlinkClick r:id="rId2" tooltip="Hallucinogens"/>
              </a:rPr>
              <a:t>Hallucinogens</a:t>
            </a:r>
            <a:r>
              <a:rPr lang="en-US" sz="3600" b="1" dirty="0"/>
              <a:t> can trigger delusional and other psychotic phenomena long after cessation of use.</a:t>
            </a:r>
          </a:p>
          <a:p>
            <a:r>
              <a:rPr lang="en-US" sz="3600" b="1" dirty="0">
                <a:hlinkClick r:id="rId3" tooltip="Cannabis (drug)"/>
              </a:rPr>
              <a:t>cannabis</a:t>
            </a:r>
            <a:r>
              <a:rPr lang="en-US" sz="3600" b="1" dirty="0"/>
              <a:t> may trigger panic attacks during intoxication.</a:t>
            </a:r>
          </a:p>
          <a:p>
            <a:r>
              <a:rPr lang="en-US" sz="3600" b="1" dirty="0"/>
              <a:t>Severe anxiety and depression are commonly induced by sustained </a:t>
            </a:r>
            <a:r>
              <a:rPr lang="en-US" sz="3600" b="1" u="sng" dirty="0">
                <a:solidFill>
                  <a:srgbClr val="0000FF"/>
                </a:solidFill>
              </a:rPr>
              <a:t>alcohol abuse.</a:t>
            </a:r>
          </a:p>
        </p:txBody>
      </p:sp>
    </p:spTree>
    <p:extLst>
      <p:ext uri="{BB962C8B-B14F-4D97-AF65-F5344CB8AC3E}">
        <p14:creationId xmlns:p14="http://schemas.microsoft.com/office/powerpoint/2010/main" val="1586877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934200"/>
          </a:xfrm>
        </p:spPr>
        <p:txBody>
          <a:bodyPr>
            <a:normAutofit fontScale="92500" lnSpcReduction="10000"/>
          </a:bodyPr>
          <a:lstStyle/>
          <a:p>
            <a:r>
              <a:rPr lang="en-US" sz="3600" b="1" u="sng" dirty="0">
                <a:solidFill>
                  <a:srgbClr val="0000FF"/>
                </a:solidFill>
              </a:rPr>
              <a:t>Drug abuse and CNS</a:t>
            </a:r>
          </a:p>
          <a:p>
            <a:pPr lvl="1"/>
            <a:r>
              <a:rPr lang="en-US" sz="4100" b="1" dirty="0"/>
              <a:t> produce changes in mood</a:t>
            </a:r>
          </a:p>
          <a:p>
            <a:pPr lvl="1"/>
            <a:r>
              <a:rPr lang="en-US" sz="4100" b="1" dirty="0"/>
              <a:t> Affects the levels of awareness or perceptions and sensations</a:t>
            </a:r>
          </a:p>
          <a:p>
            <a:pPr lvl="1"/>
            <a:r>
              <a:rPr lang="en-US" sz="4100" b="1" dirty="0"/>
              <a:t> Affects Co-ordination</a:t>
            </a:r>
          </a:p>
          <a:p>
            <a:pPr lvl="1"/>
            <a:r>
              <a:rPr lang="en-US" sz="4100" b="1" dirty="0"/>
              <a:t>Cognitive capacity of the person</a:t>
            </a:r>
          </a:p>
          <a:p>
            <a:pPr lvl="1"/>
            <a:r>
              <a:rPr lang="en-US" sz="4100" b="1" dirty="0"/>
              <a:t>Effect the activity of neuro transmitters: block the passage, overdose releasing, mimic the natural NT, block receptors, prevent neuronal messages.</a:t>
            </a:r>
          </a:p>
        </p:txBody>
      </p:sp>
    </p:spTree>
    <p:extLst>
      <p:ext uri="{BB962C8B-B14F-4D97-AF65-F5344CB8AC3E}">
        <p14:creationId xmlns:p14="http://schemas.microsoft.com/office/powerpoint/2010/main" val="56613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1" algn="just"/>
            <a:r>
              <a:rPr lang="en-US" sz="4100" b="1" dirty="0"/>
              <a:t>The fatty tissues protecting the nerve cells in the brain are destroyed by inhalant vapors. This slows down or even stops neural transmissions .This can have adverse effects on learning ability, memory, and problem solving.</a:t>
            </a:r>
          </a:p>
          <a:p>
            <a:pPr lvl="1"/>
            <a:endParaRPr lang="en-US" sz="3600" b="1" dirty="0"/>
          </a:p>
          <a:p>
            <a:endParaRPr lang="en-US" dirty="0"/>
          </a:p>
        </p:txBody>
      </p:sp>
    </p:spTree>
    <p:extLst>
      <p:ext uri="{BB962C8B-B14F-4D97-AF65-F5344CB8AC3E}">
        <p14:creationId xmlns:p14="http://schemas.microsoft.com/office/powerpoint/2010/main" val="358345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6477000"/>
          </a:xfrm>
        </p:spPr>
        <p:txBody>
          <a:bodyPr>
            <a:normAutofit fontScale="85000" lnSpcReduction="20000"/>
          </a:bodyPr>
          <a:lstStyle/>
          <a:p>
            <a:pPr algn="just"/>
            <a:r>
              <a:rPr lang="en-US" sz="3800" b="1" dirty="0"/>
              <a:t>LSD causes an </a:t>
            </a:r>
            <a:r>
              <a:rPr lang="en-US" sz="3800" b="1" dirty="0">
                <a:solidFill>
                  <a:srgbClr val="0000FF"/>
                </a:solidFill>
              </a:rPr>
              <a:t>increase in the receptor of serotonin</a:t>
            </a:r>
            <a:r>
              <a:rPr lang="en-US" sz="3800" b="1" dirty="0"/>
              <a:t>. This can induce mood swings, altered perception, delusions, and hallucinations. </a:t>
            </a:r>
          </a:p>
          <a:p>
            <a:pPr algn="just"/>
            <a:endParaRPr lang="en-US" sz="3800" b="1" dirty="0"/>
          </a:p>
          <a:p>
            <a:pPr algn="just"/>
            <a:r>
              <a:rPr lang="en-US" sz="3800" b="1" dirty="0"/>
              <a:t>Ecstasy can </a:t>
            </a:r>
            <a:r>
              <a:rPr lang="en-US" sz="3800" b="1" dirty="0">
                <a:solidFill>
                  <a:srgbClr val="0000FF"/>
                </a:solidFill>
              </a:rPr>
              <a:t>damage neurons containing serotonin</a:t>
            </a:r>
            <a:r>
              <a:rPr lang="en-US" sz="3800" b="1" dirty="0"/>
              <a:t>, which can cause confusion, depression, sleep problems, drug cravings, and anxiety .</a:t>
            </a:r>
          </a:p>
          <a:p>
            <a:pPr algn="just"/>
            <a:endParaRPr lang="en-US" sz="3800" b="1" dirty="0"/>
          </a:p>
          <a:p>
            <a:pPr algn="just"/>
            <a:r>
              <a:rPr lang="en-US" sz="3800" b="1" dirty="0"/>
              <a:t>Steroids also </a:t>
            </a:r>
            <a:r>
              <a:rPr lang="en-US" sz="3800" b="1" dirty="0">
                <a:solidFill>
                  <a:srgbClr val="0000FF"/>
                </a:solidFill>
              </a:rPr>
              <a:t>produce violent behavior</a:t>
            </a:r>
            <a:r>
              <a:rPr lang="en-US" sz="3800" b="1" dirty="0"/>
              <a:t>, </a:t>
            </a:r>
            <a:r>
              <a:rPr lang="en-US" sz="3800" b="1" dirty="0">
                <a:solidFill>
                  <a:srgbClr val="0000FF"/>
                </a:solidFill>
              </a:rPr>
              <a:t>impaired judgment, and even psychosis</a:t>
            </a:r>
            <a:r>
              <a:rPr lang="en-US" sz="3800" b="1" dirty="0"/>
              <a:t>. It can also produce changes in sexual characteristics and stunt the growth of teens</a:t>
            </a:r>
          </a:p>
          <a:p>
            <a:pPr algn="just"/>
            <a:endParaRPr lang="en-US" dirty="0"/>
          </a:p>
        </p:txBody>
      </p:sp>
    </p:spTree>
    <p:extLst>
      <p:ext uri="{BB962C8B-B14F-4D97-AF65-F5344CB8AC3E}">
        <p14:creationId xmlns:p14="http://schemas.microsoft.com/office/powerpoint/2010/main" val="97433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6926"/>
            <a:ext cx="4267200" cy="685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29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lgn="just"/>
            <a:r>
              <a:rPr lang="en-US" b="1" dirty="0">
                <a:solidFill>
                  <a:srgbClr val="0000FF"/>
                </a:solidFill>
              </a:rPr>
              <a:t>Dopamine</a:t>
            </a:r>
            <a:r>
              <a:rPr lang="en-US" b="1" dirty="0"/>
              <a:t> is a neurotransmitter present in regions of the brain that regulate </a:t>
            </a:r>
            <a:r>
              <a:rPr lang="en-US" b="1" dirty="0">
                <a:solidFill>
                  <a:srgbClr val="0000FF"/>
                </a:solidFill>
              </a:rPr>
              <a:t>movement, emotion, cognition, motivation, and feelings of pleasure.</a:t>
            </a:r>
          </a:p>
          <a:p>
            <a:pPr algn="just"/>
            <a:r>
              <a:rPr lang="en-US" b="1" dirty="0"/>
              <a:t>When drugs of abuse are taken, they can release 2 to 10 times the amount of dopamine than natural rewards. The resulting effects on the brain's pleasure circuit dwarfs those produced by naturally rewarding behaviors such as eating and sex. The effect are so strong that it motivates people to take drugs repeatedly .</a:t>
            </a:r>
          </a:p>
          <a:p>
            <a:endParaRPr lang="en-US" dirty="0"/>
          </a:p>
        </p:txBody>
      </p:sp>
    </p:spTree>
    <p:extLst>
      <p:ext uri="{BB962C8B-B14F-4D97-AF65-F5344CB8AC3E}">
        <p14:creationId xmlns:p14="http://schemas.microsoft.com/office/powerpoint/2010/main" val="409648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99" y="762000"/>
            <a:ext cx="857317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71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lnSpcReduction="20000"/>
          </a:bodyPr>
          <a:lstStyle/>
          <a:p>
            <a:r>
              <a:rPr lang="en-US" b="1" dirty="0"/>
              <a:t>Substance abuse affects teen brain development by:</a:t>
            </a:r>
          </a:p>
          <a:p>
            <a:pPr lvl="0"/>
            <a:r>
              <a:rPr lang="en-US" b="1" dirty="0"/>
              <a:t>Interfering with neurotransmitters and damaging connections within the brain</a:t>
            </a:r>
          </a:p>
          <a:p>
            <a:pPr lvl="0"/>
            <a:r>
              <a:rPr lang="en-US" b="1" dirty="0"/>
              <a:t>Reducing the ability to experience pleasure</a:t>
            </a:r>
          </a:p>
          <a:p>
            <a:pPr lvl="0"/>
            <a:r>
              <a:rPr lang="en-US" b="1" dirty="0"/>
              <a:t>Creating problems with memory</a:t>
            </a:r>
          </a:p>
          <a:p>
            <a:pPr lvl="0"/>
            <a:r>
              <a:rPr lang="en-US" b="1" dirty="0"/>
              <a:t>Causing missed opportunities during a period of heightened learning potential</a:t>
            </a:r>
          </a:p>
          <a:p>
            <a:pPr lvl="0"/>
            <a:r>
              <a:rPr lang="en-US" b="1" dirty="0"/>
              <a:t>Ingraining expectations of unhealthy habits into brain circuitry</a:t>
            </a:r>
          </a:p>
          <a:p>
            <a:pPr lvl="0"/>
            <a:r>
              <a:rPr lang="en-US" b="1" dirty="0"/>
              <a:t>Inhibiting development of perceptual abilities</a:t>
            </a:r>
          </a:p>
          <a:p>
            <a:endParaRPr lang="en-US" b="1" dirty="0"/>
          </a:p>
        </p:txBody>
      </p:sp>
    </p:spTree>
    <p:extLst>
      <p:ext uri="{BB962C8B-B14F-4D97-AF65-F5344CB8AC3E}">
        <p14:creationId xmlns:p14="http://schemas.microsoft.com/office/powerpoint/2010/main" val="1128750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lgn="just"/>
            <a:r>
              <a:rPr lang="en-US" b="1" dirty="0">
                <a:hlinkClick r:id="rId2" tooltip="Impulsivity"/>
              </a:rPr>
              <a:t>IMPULSIVITY</a:t>
            </a:r>
            <a:r>
              <a:rPr lang="en-US" dirty="0"/>
              <a:t>: </a:t>
            </a:r>
            <a:r>
              <a:rPr lang="en-US" sz="3600" b="1" dirty="0"/>
              <a:t>It is characterized by actions based on sudden desires, whims, or inclinations rather than careful thought. Individuals with substance abuse have higher levels of impulsivity and individuals who use multiple drugs tend to be more impulsive.</a:t>
            </a:r>
          </a:p>
        </p:txBody>
      </p:sp>
    </p:spTree>
    <p:extLst>
      <p:ext uri="{BB962C8B-B14F-4D97-AF65-F5344CB8AC3E}">
        <p14:creationId xmlns:p14="http://schemas.microsoft.com/office/powerpoint/2010/main" val="186744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5943600"/>
          </a:xfrm>
        </p:spPr>
        <p:txBody>
          <a:bodyPr>
            <a:normAutofit/>
          </a:bodyPr>
          <a:lstStyle/>
          <a:p>
            <a:pPr algn="just"/>
            <a:r>
              <a:rPr lang="en-US" sz="3600" b="1" dirty="0">
                <a:solidFill>
                  <a:srgbClr val="002060"/>
                </a:solidFill>
              </a:rPr>
              <a:t>Substance abuse, also known as </a:t>
            </a:r>
            <a:r>
              <a:rPr lang="en-US" sz="3600" b="1" dirty="0">
                <a:solidFill>
                  <a:srgbClr val="FF0000"/>
                </a:solidFill>
              </a:rPr>
              <a:t>drug abuse and substance use disorder, </a:t>
            </a:r>
            <a:r>
              <a:rPr lang="en-US" sz="3600" b="1" dirty="0">
                <a:solidFill>
                  <a:srgbClr val="002060"/>
                </a:solidFill>
              </a:rPr>
              <a:t>is a patterned use of a drug in which the user consumes the substance in amounts or with methods which are harmful to themselves or others.</a:t>
            </a:r>
          </a:p>
          <a:p>
            <a:pPr algn="just"/>
            <a:r>
              <a:rPr lang="en-US" sz="3600" b="1" dirty="0"/>
              <a:t>Widely differing definitions of drug abuse are used in public health, medical and criminal justice contexts.</a:t>
            </a:r>
          </a:p>
          <a:p>
            <a:endParaRPr lang="en-US" dirty="0"/>
          </a:p>
        </p:txBody>
      </p:sp>
    </p:spTree>
    <p:extLst>
      <p:ext uri="{BB962C8B-B14F-4D97-AF65-F5344CB8AC3E}">
        <p14:creationId xmlns:p14="http://schemas.microsoft.com/office/powerpoint/2010/main" val="27473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b="1" dirty="0"/>
              <a:t>In addition to addiction risks, alcohol poses a serious risk to the physical health and growth of teens. </a:t>
            </a:r>
          </a:p>
          <a:p>
            <a:pPr marL="0" indent="0">
              <a:buNone/>
            </a:pPr>
            <a:r>
              <a:rPr lang="en-US" b="1" dirty="0"/>
              <a:t>Excessive drinking in teens can result in:</a:t>
            </a:r>
          </a:p>
          <a:p>
            <a:pPr lvl="0"/>
            <a:r>
              <a:rPr lang="en-US" b="1" dirty="0"/>
              <a:t>Delayed puberty and/or negative effects on the reproductive system</a:t>
            </a:r>
          </a:p>
          <a:p>
            <a:pPr lvl="0"/>
            <a:r>
              <a:rPr lang="en-US" b="1" dirty="0"/>
              <a:t>Lower bone mineral density</a:t>
            </a:r>
          </a:p>
          <a:p>
            <a:pPr lvl="0"/>
            <a:r>
              <a:rPr lang="en-US" b="1" dirty="0"/>
              <a:t>Higher levels of liver enzymes that indicate liver damage</a:t>
            </a:r>
          </a:p>
          <a:p>
            <a:pPr lvl="0"/>
            <a:r>
              <a:rPr lang="en-US" b="1" dirty="0"/>
              <a:t>Shorter limbs and reduced growth potential</a:t>
            </a:r>
          </a:p>
          <a:p>
            <a:endParaRPr lang="en-US" dirty="0"/>
          </a:p>
        </p:txBody>
      </p:sp>
    </p:spTree>
    <p:extLst>
      <p:ext uri="{BB962C8B-B14F-4D97-AF65-F5344CB8AC3E}">
        <p14:creationId xmlns:p14="http://schemas.microsoft.com/office/powerpoint/2010/main" val="127588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lvl="0"/>
            <a:r>
              <a:rPr lang="en-US" b="1" dirty="0"/>
              <a:t>Criminal records that cannot be expunged</a:t>
            </a:r>
          </a:p>
          <a:p>
            <a:pPr lvl="0"/>
            <a:r>
              <a:rPr lang="en-US" b="1" dirty="0"/>
              <a:t>Accidents</a:t>
            </a:r>
          </a:p>
          <a:p>
            <a:pPr lvl="0"/>
            <a:r>
              <a:rPr lang="en-US" b="1" dirty="0"/>
              <a:t>Sexually transmitted diseases</a:t>
            </a:r>
          </a:p>
          <a:p>
            <a:pPr lvl="0"/>
            <a:r>
              <a:rPr lang="en-US" b="1" dirty="0"/>
              <a:t>Unplanned pregnancies</a:t>
            </a:r>
          </a:p>
          <a:p>
            <a:pPr lvl="0"/>
            <a:r>
              <a:rPr lang="en-US" b="1" dirty="0"/>
              <a:t>Wasted academic opportunities</a:t>
            </a:r>
          </a:p>
          <a:p>
            <a:pPr lvl="0"/>
            <a:r>
              <a:rPr lang="en-US" b="1" dirty="0"/>
              <a:t>Late start in chosen career path</a:t>
            </a:r>
          </a:p>
          <a:p>
            <a:r>
              <a:rPr lang="en-US" b="1" dirty="0"/>
              <a:t>Damaged relationships with friends and family</a:t>
            </a:r>
          </a:p>
        </p:txBody>
      </p:sp>
    </p:spTree>
    <p:extLst>
      <p:ext uri="{BB962C8B-B14F-4D97-AF65-F5344CB8AC3E}">
        <p14:creationId xmlns:p14="http://schemas.microsoft.com/office/powerpoint/2010/main" val="101771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lstStyle/>
          <a:p>
            <a:pPr algn="just"/>
            <a:r>
              <a:rPr lang="en-US" b="1" dirty="0"/>
              <a:t>It’s no secret that teenagers can be risk-takers who don’t always recognize the consequences of their actions. Drug and alcohol experimentation is often highest during these critical formative years. Teens are more likely to perceive social benefits of drug use (such as being accepted among peers or feeling more social) than they are to evaluate the negative effects.</a:t>
            </a:r>
          </a:p>
        </p:txBody>
      </p:sp>
    </p:spTree>
    <p:extLst>
      <p:ext uri="{BB962C8B-B14F-4D97-AF65-F5344CB8AC3E}">
        <p14:creationId xmlns:p14="http://schemas.microsoft.com/office/powerpoint/2010/main" val="255655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fontScale="90000"/>
          </a:bodyPr>
          <a:lstStyle/>
          <a:p>
            <a:r>
              <a:rPr lang="en-US" sz="4000" b="1" u="sng" dirty="0">
                <a:solidFill>
                  <a:srgbClr val="FF0000"/>
                </a:solidFill>
              </a:rPr>
              <a:t>Consequences of youth substance abuse</a:t>
            </a:r>
            <a:br>
              <a:rPr lang="en-US" u="sng" dirty="0">
                <a:solidFill>
                  <a:srgbClr val="FF0000"/>
                </a:solidFill>
              </a:rPr>
            </a:br>
            <a:endParaRPr lang="en-US" u="sng" dirty="0">
              <a:solidFill>
                <a:srgbClr val="FF0000"/>
              </a:solidFill>
            </a:endParaRPr>
          </a:p>
        </p:txBody>
      </p:sp>
      <p:sp>
        <p:nvSpPr>
          <p:cNvPr id="3" name="Content Placeholder 2"/>
          <p:cNvSpPr>
            <a:spLocks noGrp="1"/>
          </p:cNvSpPr>
          <p:nvPr>
            <p:ph idx="1"/>
          </p:nvPr>
        </p:nvSpPr>
        <p:spPr/>
        <p:txBody>
          <a:bodyPr/>
          <a:lstStyle/>
          <a:p>
            <a:r>
              <a:rPr lang="en-US" b="1" dirty="0">
                <a:solidFill>
                  <a:srgbClr val="0000FF"/>
                </a:solidFill>
              </a:rPr>
              <a:t>Academics</a:t>
            </a:r>
            <a:endParaRPr lang="en-US" dirty="0">
              <a:solidFill>
                <a:srgbClr val="0000FF"/>
              </a:solidFill>
            </a:endParaRPr>
          </a:p>
          <a:p>
            <a:r>
              <a:rPr lang="en-US" sz="4000" b="1" dirty="0"/>
              <a:t>Declining grades, absenteeism from school and other activities, and increased potential for dropping out of school are problems associated with adolescent substance abuse.</a:t>
            </a:r>
          </a:p>
        </p:txBody>
      </p:sp>
    </p:spTree>
    <p:extLst>
      <p:ext uri="{BB962C8B-B14F-4D97-AF65-F5344CB8AC3E}">
        <p14:creationId xmlns:p14="http://schemas.microsoft.com/office/powerpoint/2010/main" val="93517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534400" cy="5364163"/>
          </a:xfrm>
        </p:spPr>
        <p:txBody>
          <a:bodyPr>
            <a:noAutofit/>
          </a:bodyPr>
          <a:lstStyle/>
          <a:p>
            <a:r>
              <a:rPr lang="en-US" sz="4800" b="1" dirty="0">
                <a:solidFill>
                  <a:srgbClr val="0000FF"/>
                </a:solidFill>
              </a:rPr>
              <a:t>Physical health</a:t>
            </a:r>
            <a:endParaRPr lang="en-US" sz="4800" dirty="0">
              <a:solidFill>
                <a:srgbClr val="0000FF"/>
              </a:solidFill>
            </a:endParaRPr>
          </a:p>
          <a:p>
            <a:r>
              <a:rPr lang="en-US" sz="4800" b="1" dirty="0"/>
              <a:t>Injuries due to accidents, physical disabilities and diseases</a:t>
            </a:r>
          </a:p>
          <a:p>
            <a:r>
              <a:rPr lang="en-US" sz="4800" b="1" dirty="0"/>
              <a:t>Increased risk of death through suicide, homicide, accident, and illness</a:t>
            </a:r>
            <a:r>
              <a:rPr lang="en-US" sz="4800" dirty="0"/>
              <a:t>.</a:t>
            </a:r>
          </a:p>
        </p:txBody>
      </p:sp>
    </p:spTree>
    <p:extLst>
      <p:ext uri="{BB962C8B-B14F-4D97-AF65-F5344CB8AC3E}">
        <p14:creationId xmlns:p14="http://schemas.microsoft.com/office/powerpoint/2010/main" val="411338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normAutofit/>
          </a:bodyPr>
          <a:lstStyle/>
          <a:p>
            <a:r>
              <a:rPr lang="en-US" sz="4400" b="1" dirty="0"/>
              <a:t>Many substance-abusing youth engage in behavior that places them at risk of contracting </a:t>
            </a:r>
            <a:r>
              <a:rPr lang="en-US" sz="4400" b="1" dirty="0">
                <a:solidFill>
                  <a:srgbClr val="0000FF"/>
                </a:solidFill>
              </a:rPr>
              <a:t>HIV/AIDS or other sexually transmitted diseases.</a:t>
            </a:r>
          </a:p>
        </p:txBody>
      </p:sp>
    </p:spTree>
    <p:extLst>
      <p:ext uri="{BB962C8B-B14F-4D97-AF65-F5344CB8AC3E}">
        <p14:creationId xmlns:p14="http://schemas.microsoft.com/office/powerpoint/2010/main" val="198568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b="1" dirty="0">
                <a:solidFill>
                  <a:srgbClr val="0000FF"/>
                </a:solidFill>
              </a:rPr>
              <a:t>Peers</a:t>
            </a:r>
          </a:p>
          <a:p>
            <a:pPr marL="0" indent="0">
              <a:buNone/>
            </a:pPr>
            <a:endParaRPr lang="en-US" dirty="0">
              <a:solidFill>
                <a:srgbClr val="0000FF"/>
              </a:solidFill>
            </a:endParaRPr>
          </a:p>
          <a:p>
            <a:pPr algn="just"/>
            <a:r>
              <a:rPr lang="en-US" b="1" dirty="0"/>
              <a:t>Substance-abusing youth often are alienated from and stigmatized by their peers. Adolescents using alcohol and other drugs also often disengage from school and community activities, depriving their peers and communities of the positive contributions they might otherwise have made.</a:t>
            </a:r>
          </a:p>
          <a:p>
            <a:endParaRPr lang="en-US" dirty="0"/>
          </a:p>
        </p:txBody>
      </p:sp>
    </p:spTree>
    <p:extLst>
      <p:ext uri="{BB962C8B-B14F-4D97-AF65-F5344CB8AC3E}">
        <p14:creationId xmlns:p14="http://schemas.microsoft.com/office/powerpoint/2010/main" val="2265886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normAutofit/>
          </a:bodyPr>
          <a:lstStyle/>
          <a:p>
            <a:r>
              <a:rPr lang="en-US" b="1" dirty="0">
                <a:solidFill>
                  <a:srgbClr val="0000FF"/>
                </a:solidFill>
              </a:rPr>
              <a:t>Families</a:t>
            </a:r>
            <a:endParaRPr lang="en-US" dirty="0">
              <a:solidFill>
                <a:srgbClr val="0000FF"/>
              </a:solidFill>
            </a:endParaRPr>
          </a:p>
          <a:p>
            <a:r>
              <a:rPr lang="en-US" sz="3600" b="1" dirty="0"/>
              <a:t>Family crises and jeopardize many aspects of family life, sometimes resulting in family dysfunction. </a:t>
            </a:r>
          </a:p>
          <a:p>
            <a:r>
              <a:rPr lang="en-US" sz="3600" b="1" dirty="0"/>
              <a:t>Family's financial and emotional resources become affected.</a:t>
            </a:r>
          </a:p>
        </p:txBody>
      </p:sp>
    </p:spTree>
    <p:extLst>
      <p:ext uri="{BB962C8B-B14F-4D97-AF65-F5344CB8AC3E}">
        <p14:creationId xmlns:p14="http://schemas.microsoft.com/office/powerpoint/2010/main" val="2363761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b="1" u="sng" dirty="0">
                <a:solidFill>
                  <a:srgbClr val="0000FF"/>
                </a:solidFill>
              </a:rPr>
              <a:t>Social and Economic consequences</a:t>
            </a:r>
            <a:endParaRPr lang="en-US" u="sng" dirty="0">
              <a:solidFill>
                <a:srgbClr val="0000FF"/>
              </a:solidFill>
            </a:endParaRPr>
          </a:p>
          <a:p>
            <a:pPr algn="just"/>
            <a:r>
              <a:rPr lang="en-US" sz="3600" b="1" dirty="0"/>
              <a:t>They result from the financial losses and distress suffered by alcohol- and drug-related crime victims, increased burdens for the support of adolescents and young adults who are not able to become self-supporting, and greater demands for medical and other treatment services for these youth.</a:t>
            </a:r>
          </a:p>
        </p:txBody>
      </p:sp>
    </p:spTree>
    <p:extLst>
      <p:ext uri="{BB962C8B-B14F-4D97-AF65-F5344CB8AC3E}">
        <p14:creationId xmlns:p14="http://schemas.microsoft.com/office/powerpoint/2010/main" val="3708679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lgn="just"/>
            <a:r>
              <a:rPr lang="en-US" b="1" dirty="0"/>
              <a:t>Delinquency</a:t>
            </a:r>
            <a:endParaRPr lang="en-US" dirty="0"/>
          </a:p>
          <a:p>
            <a:pPr algn="just"/>
            <a:r>
              <a:rPr lang="en-US" b="1" i="1" dirty="0">
                <a:solidFill>
                  <a:srgbClr val="0000FF"/>
                </a:solidFill>
              </a:rPr>
              <a:t>There is an undeniable link between substance abuse and delinquency. </a:t>
            </a:r>
          </a:p>
          <a:p>
            <a:pPr algn="just"/>
            <a:r>
              <a:rPr lang="en-US" b="1" i="1" dirty="0">
                <a:solidFill>
                  <a:srgbClr val="0000FF"/>
                </a:solidFill>
              </a:rPr>
              <a:t>Arrest, adjudication, and intervention by the juvenile justice system are eventual consequences for many youth engaged in alcohol and other drug use. </a:t>
            </a:r>
          </a:p>
          <a:p>
            <a:pPr algn="just"/>
            <a:r>
              <a:rPr lang="en-US" b="1" i="1" dirty="0">
                <a:solidFill>
                  <a:srgbClr val="0000FF"/>
                </a:solidFill>
              </a:rPr>
              <a:t>school and family problems, involvement with negative peer groups, a lack of neighborhood social controls, and physical or sexual abuse.</a:t>
            </a:r>
          </a:p>
        </p:txBody>
      </p:sp>
    </p:spTree>
    <p:extLst>
      <p:ext uri="{BB962C8B-B14F-4D97-AF65-F5344CB8AC3E}">
        <p14:creationId xmlns:p14="http://schemas.microsoft.com/office/powerpoint/2010/main" val="1912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6096000"/>
          </a:xfrm>
        </p:spPr>
        <p:txBody>
          <a:bodyPr>
            <a:normAutofit fontScale="92500" lnSpcReduction="20000"/>
          </a:bodyPr>
          <a:lstStyle/>
          <a:p>
            <a:r>
              <a:rPr lang="en-US" sz="3500" b="1" dirty="0"/>
              <a:t>Substance abuse is widespread </a:t>
            </a:r>
          </a:p>
          <a:p>
            <a:pPr lvl="1"/>
            <a:r>
              <a:rPr lang="en-US" sz="3500" b="1" dirty="0">
                <a:solidFill>
                  <a:srgbClr val="FF0000"/>
                </a:solidFill>
              </a:rPr>
              <a:t>120 million </a:t>
            </a:r>
            <a:r>
              <a:rPr lang="en-US" sz="3500" b="1" dirty="0"/>
              <a:t>users of hard drugs such as cocaine, heroin, and other synthetic drugs.</a:t>
            </a:r>
          </a:p>
          <a:p>
            <a:pPr lvl="1"/>
            <a:r>
              <a:rPr lang="en-US" sz="3500" b="1" dirty="0"/>
              <a:t> In 2013 drug use disorders resulted in </a:t>
            </a:r>
            <a:r>
              <a:rPr lang="en-US" sz="3500" b="1" dirty="0">
                <a:solidFill>
                  <a:srgbClr val="FF0000"/>
                </a:solidFill>
              </a:rPr>
              <a:t>1,27,000</a:t>
            </a:r>
            <a:r>
              <a:rPr lang="en-US" sz="3500" b="1" dirty="0"/>
              <a:t> deaths up from 53,000 in 1990.</a:t>
            </a:r>
          </a:p>
          <a:p>
            <a:pPr lvl="1"/>
            <a:r>
              <a:rPr lang="en-US" sz="3500" b="1" dirty="0"/>
              <a:t> The highest number of deaths are from opioid use disorders at 51,000. </a:t>
            </a:r>
          </a:p>
          <a:p>
            <a:pPr lvl="1"/>
            <a:r>
              <a:rPr lang="en-US" sz="3500" b="1" dirty="0"/>
              <a:t>Cocaine use disorder resulted in 4,300 deaths </a:t>
            </a:r>
          </a:p>
          <a:p>
            <a:pPr lvl="1"/>
            <a:r>
              <a:rPr lang="en-US" sz="3500" b="1" dirty="0"/>
              <a:t>Amphetamine use disorder resulted in 3,800 deaths. </a:t>
            </a:r>
          </a:p>
          <a:p>
            <a:pPr lvl="1"/>
            <a:r>
              <a:rPr lang="en-US" sz="3500" b="1" dirty="0"/>
              <a:t>Alcohol use disorders resulted in an additional 139,000 deaths. </a:t>
            </a:r>
          </a:p>
          <a:p>
            <a:endParaRPr lang="en-US" dirty="0"/>
          </a:p>
        </p:txBody>
      </p:sp>
    </p:spTree>
    <p:extLst>
      <p:ext uri="{BB962C8B-B14F-4D97-AF65-F5344CB8AC3E}">
        <p14:creationId xmlns:p14="http://schemas.microsoft.com/office/powerpoint/2010/main" val="4183097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686800" cy="5821363"/>
          </a:xfrm>
        </p:spPr>
        <p:txBody>
          <a:bodyPr/>
          <a:lstStyle/>
          <a:p>
            <a:r>
              <a:rPr lang="en-US" b="1" dirty="0"/>
              <a:t>Substance abuse is associated with both </a:t>
            </a:r>
            <a:r>
              <a:rPr lang="en-US" b="1" u="sng" dirty="0">
                <a:hlinkClick r:id="rId2"/>
              </a:rPr>
              <a:t>violent and income-generating crimes</a:t>
            </a:r>
            <a:r>
              <a:rPr lang="en-US" b="1" dirty="0"/>
              <a:t> by youth</a:t>
            </a:r>
          </a:p>
          <a:p>
            <a:pPr marL="0" indent="0">
              <a:buNone/>
            </a:pPr>
            <a:endParaRPr lang="en-US" b="1" dirty="0"/>
          </a:p>
          <a:p>
            <a:r>
              <a:rPr lang="en-US" b="1" dirty="0"/>
              <a:t>Association with gangs, drug trafficking, prostitution, and growing numbers of youth homicides are among the social and criminal justice problems often linked to adolescent substance abuse</a:t>
            </a:r>
            <a:r>
              <a:rPr lang="en-US" dirty="0"/>
              <a:t>.</a:t>
            </a:r>
          </a:p>
          <a:p>
            <a:endParaRPr lang="en-US" dirty="0"/>
          </a:p>
        </p:txBody>
      </p:sp>
    </p:spTree>
    <p:extLst>
      <p:ext uri="{BB962C8B-B14F-4D97-AF65-F5344CB8AC3E}">
        <p14:creationId xmlns:p14="http://schemas.microsoft.com/office/powerpoint/2010/main" val="3987610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Look for…</a:t>
            </a:r>
          </a:p>
        </p:txBody>
      </p:sp>
      <p:sp>
        <p:nvSpPr>
          <p:cNvPr id="3" name="Content Placeholder 2"/>
          <p:cNvSpPr>
            <a:spLocks noGrp="1"/>
          </p:cNvSpPr>
          <p:nvPr>
            <p:ph sz="half" idx="2"/>
          </p:nvPr>
        </p:nvSpPr>
        <p:spPr>
          <a:xfrm>
            <a:off x="381000" y="1295400"/>
            <a:ext cx="4040188" cy="5257800"/>
          </a:xfrm>
        </p:spPr>
        <p:txBody>
          <a:bodyPr>
            <a:normAutofit lnSpcReduction="10000"/>
          </a:bodyPr>
          <a:lstStyle/>
          <a:p>
            <a:r>
              <a:rPr lang="en-US" sz="3200" b="1" dirty="0"/>
              <a:t>Absenteeism</a:t>
            </a:r>
          </a:p>
          <a:p>
            <a:r>
              <a:rPr lang="en-US" sz="3200" b="1" dirty="0"/>
              <a:t>Change in Behavior</a:t>
            </a:r>
          </a:p>
          <a:p>
            <a:r>
              <a:rPr lang="en-US" sz="3200" b="1" dirty="0"/>
              <a:t>Change in Academic Performance</a:t>
            </a:r>
          </a:p>
          <a:p>
            <a:r>
              <a:rPr lang="en-US" sz="3200" b="1" dirty="0"/>
              <a:t>Problems controlling mood and behavior</a:t>
            </a:r>
          </a:p>
          <a:p>
            <a:r>
              <a:rPr lang="en-US" sz="3200" b="1" dirty="0"/>
              <a:t>Neglected Physical Appearance</a:t>
            </a:r>
          </a:p>
          <a:p>
            <a:r>
              <a:rPr lang="en-US" sz="3200" b="1" dirty="0"/>
              <a:t>Weight loss</a:t>
            </a:r>
          </a:p>
          <a:p>
            <a:r>
              <a:rPr lang="en-US" sz="3200" b="1" dirty="0"/>
              <a:t>Peer concern</a:t>
            </a:r>
          </a:p>
          <a:p>
            <a:endParaRPr lang="en-US" dirty="0"/>
          </a:p>
        </p:txBody>
      </p:sp>
      <p:sp>
        <p:nvSpPr>
          <p:cNvPr id="8" name="Content Placeholder 7"/>
          <p:cNvSpPr>
            <a:spLocks noGrp="1"/>
          </p:cNvSpPr>
          <p:nvPr>
            <p:ph sz="quarter" idx="4"/>
          </p:nvPr>
        </p:nvSpPr>
        <p:spPr>
          <a:xfrm>
            <a:off x="4645025" y="1219200"/>
            <a:ext cx="4041775" cy="4906963"/>
          </a:xfrm>
        </p:spPr>
        <p:txBody>
          <a:bodyPr>
            <a:normAutofit lnSpcReduction="10000"/>
          </a:bodyPr>
          <a:lstStyle/>
          <a:p>
            <a:r>
              <a:rPr lang="en-US" sz="3200" b="1" dirty="0">
                <a:latin typeface="Century Gothic" pitchFamily="34" charset="0"/>
              </a:rPr>
              <a:t>Some Physical Signs:    bruises and other marks on arms or other vein-laden areas (neck, behind knees), bloodshot eyes, sniffling nose, dilated pupils,</a:t>
            </a:r>
            <a:r>
              <a:rPr lang="en-US" dirty="0">
                <a:latin typeface="Century Gothic" pitchFamily="34" charset="0"/>
              </a:rPr>
              <a:t> </a:t>
            </a:r>
            <a:r>
              <a:rPr lang="en-US" dirty="0" err="1">
                <a:latin typeface="Century Gothic" pitchFamily="34" charset="0"/>
              </a:rPr>
              <a:t>etc</a:t>
            </a:r>
            <a:endParaRPr lang="en-US" dirty="0"/>
          </a:p>
        </p:txBody>
      </p:sp>
    </p:spTree>
    <p:extLst>
      <p:ext uri="{BB962C8B-B14F-4D97-AF65-F5344CB8AC3E}">
        <p14:creationId xmlns:p14="http://schemas.microsoft.com/office/powerpoint/2010/main" val="2574395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381000"/>
            <a:ext cx="8229600" cy="6400800"/>
          </a:xfrm>
        </p:spPr>
        <p:txBody>
          <a:bodyPr>
            <a:normAutofit/>
          </a:bodyPr>
          <a:lstStyle/>
          <a:p>
            <a:pPr marL="0" indent="0">
              <a:buNone/>
            </a:pPr>
            <a:r>
              <a:rPr lang="en-US" b="1" dirty="0"/>
              <a:t>● Substance use appear to be increasing among children and adolescents, with an </a:t>
            </a:r>
            <a:r>
              <a:rPr lang="en-US" b="1" dirty="0">
                <a:solidFill>
                  <a:srgbClr val="0000FF"/>
                </a:solidFill>
              </a:rPr>
              <a:t>upward trend </a:t>
            </a:r>
            <a:r>
              <a:rPr lang="en-US" b="1" dirty="0"/>
              <a:t>seen in recent surveys.</a:t>
            </a:r>
          </a:p>
          <a:p>
            <a:pPr marL="0" indent="0">
              <a:buNone/>
            </a:pPr>
            <a:r>
              <a:rPr lang="en-US" b="1" dirty="0"/>
              <a:t>● Substance use </a:t>
            </a:r>
            <a:r>
              <a:rPr lang="en-US" b="1" dirty="0">
                <a:solidFill>
                  <a:srgbClr val="0000FF"/>
                </a:solidFill>
              </a:rPr>
              <a:t>is high in street children</a:t>
            </a:r>
            <a:r>
              <a:rPr lang="en-US" b="1" dirty="0"/>
              <a:t>, but also found in the school and community surveys.</a:t>
            </a:r>
          </a:p>
          <a:p>
            <a:pPr marL="0" indent="0">
              <a:buNone/>
            </a:pPr>
            <a:r>
              <a:rPr lang="en-US" b="1" dirty="0"/>
              <a:t>● Substance use is seen in </a:t>
            </a:r>
            <a:r>
              <a:rPr lang="en-US" b="1" dirty="0">
                <a:solidFill>
                  <a:srgbClr val="0000FF"/>
                </a:solidFill>
              </a:rPr>
              <a:t>both rural and urban areas </a:t>
            </a:r>
          </a:p>
          <a:p>
            <a:pPr marL="0" indent="0">
              <a:buNone/>
            </a:pPr>
            <a:r>
              <a:rPr lang="en-US" b="1" dirty="0"/>
              <a:t>● There are likely to be </a:t>
            </a:r>
            <a:r>
              <a:rPr lang="en-US" b="1" dirty="0">
                <a:solidFill>
                  <a:srgbClr val="0000FF"/>
                </a:solidFill>
              </a:rPr>
              <a:t>regional variations</a:t>
            </a:r>
            <a:r>
              <a:rPr lang="en-US" b="1" dirty="0"/>
              <a:t> in the prevalence and pattern of substance use</a:t>
            </a:r>
          </a:p>
        </p:txBody>
      </p:sp>
    </p:spTree>
    <p:extLst>
      <p:ext uri="{BB962C8B-B14F-4D97-AF65-F5344CB8AC3E}">
        <p14:creationId xmlns:p14="http://schemas.microsoft.com/office/powerpoint/2010/main" val="3960704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lgn="just">
              <a:buNone/>
            </a:pPr>
            <a:r>
              <a:rPr lang="en-US" b="1" dirty="0"/>
              <a:t>● </a:t>
            </a:r>
            <a:r>
              <a:rPr lang="en-US" b="1" dirty="0">
                <a:solidFill>
                  <a:srgbClr val="0000FF"/>
                </a:solidFill>
              </a:rPr>
              <a:t>Tobacco</a:t>
            </a:r>
            <a:r>
              <a:rPr lang="en-US" b="1" dirty="0"/>
              <a:t> followed by </a:t>
            </a:r>
            <a:r>
              <a:rPr lang="en-US" b="1" dirty="0">
                <a:solidFill>
                  <a:srgbClr val="0000FF"/>
                </a:solidFill>
              </a:rPr>
              <a:t>alcohol and cannabis </a:t>
            </a:r>
            <a:r>
              <a:rPr lang="en-US" b="1" dirty="0"/>
              <a:t>appear to be common substances of abuse in these age groups</a:t>
            </a:r>
          </a:p>
          <a:p>
            <a:pPr marL="0" indent="0" algn="just">
              <a:buNone/>
            </a:pPr>
            <a:r>
              <a:rPr lang="en-US" b="1" dirty="0"/>
              <a:t>● </a:t>
            </a:r>
            <a:r>
              <a:rPr lang="en-US" b="1" dirty="0">
                <a:solidFill>
                  <a:srgbClr val="0000FF"/>
                </a:solidFill>
              </a:rPr>
              <a:t>Inhalant </a:t>
            </a:r>
            <a:r>
              <a:rPr lang="en-US" b="1" dirty="0"/>
              <a:t>are emerging as a common substance of use in younger children, especially among those who are vulnerable and under-privileged.</a:t>
            </a:r>
          </a:p>
          <a:p>
            <a:pPr marL="0" indent="0" algn="just">
              <a:buNone/>
            </a:pPr>
            <a:r>
              <a:rPr lang="en-US" b="1" dirty="0"/>
              <a:t>• </a:t>
            </a:r>
            <a:r>
              <a:rPr lang="en-US" b="1" dirty="0">
                <a:solidFill>
                  <a:srgbClr val="0000FF"/>
                </a:solidFill>
              </a:rPr>
              <a:t>Treatment seeking is low in adolescents</a:t>
            </a:r>
            <a:r>
              <a:rPr lang="en-US" b="1" dirty="0"/>
              <a:t>. Those who seek treatment are likely to be cannabis, inhalant or opioid users, including injecting drug users.</a:t>
            </a:r>
          </a:p>
          <a:p>
            <a:endParaRPr lang="en-US" dirty="0"/>
          </a:p>
        </p:txBody>
      </p:sp>
    </p:spTree>
    <p:extLst>
      <p:ext uri="{BB962C8B-B14F-4D97-AF65-F5344CB8AC3E}">
        <p14:creationId xmlns:p14="http://schemas.microsoft.com/office/powerpoint/2010/main" val="1880186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rPr>
              <a:t>SAVE THEM… BY</a:t>
            </a:r>
          </a:p>
        </p:txBody>
      </p:sp>
      <p:sp>
        <p:nvSpPr>
          <p:cNvPr id="3" name="Content Placeholder 2"/>
          <p:cNvSpPr>
            <a:spLocks noGrp="1"/>
          </p:cNvSpPr>
          <p:nvPr>
            <p:ph idx="1"/>
          </p:nvPr>
        </p:nvSpPr>
        <p:spPr/>
        <p:txBody>
          <a:bodyPr/>
          <a:lstStyle/>
          <a:p>
            <a:r>
              <a:rPr lang="en-US" sz="4000" b="1" dirty="0">
                <a:solidFill>
                  <a:srgbClr val="0000FF"/>
                </a:solidFill>
              </a:rPr>
              <a:t>PHARMACHOLOGICAL ASSISTANCE</a:t>
            </a:r>
          </a:p>
          <a:p>
            <a:r>
              <a:rPr lang="en-US" sz="4000" b="1" dirty="0">
                <a:solidFill>
                  <a:srgbClr val="0000FF"/>
                </a:solidFill>
              </a:rPr>
              <a:t>SOCIAL SERVICES</a:t>
            </a:r>
          </a:p>
          <a:p>
            <a:r>
              <a:rPr lang="en-US" sz="4000" b="1" dirty="0">
                <a:solidFill>
                  <a:srgbClr val="0000FF"/>
                </a:solidFill>
              </a:rPr>
              <a:t>BEHAVIORAL THERAPIES</a:t>
            </a:r>
          </a:p>
          <a:p>
            <a:r>
              <a:rPr lang="en-US" sz="4000" b="1" dirty="0">
                <a:solidFill>
                  <a:srgbClr val="0000FF"/>
                </a:solidFill>
              </a:rPr>
              <a:t>MEDICAL SERVICES</a:t>
            </a:r>
          </a:p>
          <a:p>
            <a:endParaRPr lang="en-US" dirty="0"/>
          </a:p>
        </p:txBody>
      </p:sp>
    </p:spTree>
    <p:extLst>
      <p:ext uri="{BB962C8B-B14F-4D97-AF65-F5344CB8AC3E}">
        <p14:creationId xmlns:p14="http://schemas.microsoft.com/office/powerpoint/2010/main" val="3040680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 them….</a:t>
            </a:r>
          </a:p>
        </p:txBody>
      </p:sp>
      <p:sp>
        <p:nvSpPr>
          <p:cNvPr id="3" name="Content Placeholder 2"/>
          <p:cNvSpPr>
            <a:spLocks noGrp="1"/>
          </p:cNvSpPr>
          <p:nvPr>
            <p:ph idx="1"/>
          </p:nvPr>
        </p:nvSpPr>
        <p:spPr>
          <a:xfrm>
            <a:off x="457200" y="1219200"/>
            <a:ext cx="8229600" cy="5181600"/>
          </a:xfrm>
        </p:spPr>
        <p:txBody>
          <a:bodyPr>
            <a:normAutofit fontScale="92500" lnSpcReduction="10000"/>
          </a:bodyPr>
          <a:lstStyle/>
          <a:p>
            <a:r>
              <a:rPr lang="en-US" b="1" dirty="0"/>
              <a:t>Individual care</a:t>
            </a:r>
          </a:p>
          <a:p>
            <a:r>
              <a:rPr lang="en-US" b="1" dirty="0"/>
              <a:t>Counselling</a:t>
            </a:r>
          </a:p>
          <a:p>
            <a:r>
              <a:rPr lang="en-US" b="1" dirty="0"/>
              <a:t>Involvement in co-curricular activities</a:t>
            </a:r>
          </a:p>
          <a:p>
            <a:r>
              <a:rPr lang="en-US" b="1" dirty="0"/>
              <a:t>Involvement in community activities </a:t>
            </a:r>
          </a:p>
          <a:p>
            <a:r>
              <a:rPr lang="en-US" b="1" dirty="0"/>
              <a:t>Social support from community members</a:t>
            </a:r>
          </a:p>
          <a:p>
            <a:r>
              <a:rPr lang="en-US" b="1" dirty="0"/>
              <a:t>Strong attachments to family</a:t>
            </a:r>
          </a:p>
          <a:p>
            <a:r>
              <a:rPr lang="en-US" b="1" dirty="0"/>
              <a:t>All lead to higher self esteem and less risk taking behaviors</a:t>
            </a:r>
          </a:p>
          <a:p>
            <a:r>
              <a:rPr lang="en-US" b="1" dirty="0"/>
              <a:t>Get the help from authorities &amp; law</a:t>
            </a:r>
          </a:p>
          <a:p>
            <a:r>
              <a:rPr lang="en-US" b="1" dirty="0"/>
              <a:t>Conduct  awareness programme</a:t>
            </a:r>
          </a:p>
          <a:p>
            <a:pPr marL="0" indent="0">
              <a:buNone/>
            </a:pPr>
            <a:endParaRPr lang="en-US" dirty="0"/>
          </a:p>
        </p:txBody>
      </p:sp>
    </p:spTree>
    <p:extLst>
      <p:ext uri="{BB962C8B-B14F-4D97-AF65-F5344CB8AC3E}">
        <p14:creationId xmlns:p14="http://schemas.microsoft.com/office/powerpoint/2010/main" val="1141946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b="1" dirty="0"/>
              <a:t>Train them to have real faith</a:t>
            </a:r>
          </a:p>
          <a:p>
            <a:r>
              <a:rPr lang="en-US" b="1" dirty="0"/>
              <a:t>Develop self esteem</a:t>
            </a:r>
          </a:p>
          <a:p>
            <a:r>
              <a:rPr lang="en-US" b="1" dirty="0"/>
              <a:t>Give awareness programmes</a:t>
            </a:r>
          </a:p>
          <a:p>
            <a:r>
              <a:rPr lang="en-US" b="1" dirty="0"/>
              <a:t>Educate parents &amp;  elders</a:t>
            </a:r>
          </a:p>
          <a:p>
            <a:r>
              <a:rPr lang="en-US" b="1" dirty="0"/>
              <a:t>Help them to keep up a value system and better relations</a:t>
            </a:r>
          </a:p>
          <a:p>
            <a:r>
              <a:rPr lang="en-US" b="1" dirty="0"/>
              <a:t>Give media awareness</a:t>
            </a:r>
          </a:p>
        </p:txBody>
      </p:sp>
    </p:spTree>
    <p:extLst>
      <p:ext uri="{BB962C8B-B14F-4D97-AF65-F5344CB8AC3E}">
        <p14:creationId xmlns:p14="http://schemas.microsoft.com/office/powerpoint/2010/main" val="406545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r>
              <a:rPr lang="en-US" sz="3500" b="1" dirty="0"/>
              <a:t>Drugs most often associated with this term include:</a:t>
            </a:r>
          </a:p>
          <a:p>
            <a:r>
              <a:rPr lang="en-US" sz="3500" b="1" dirty="0">
                <a:hlinkClick r:id="rId2" tooltip="Ethanol"/>
              </a:rPr>
              <a:t>alcohol</a:t>
            </a:r>
            <a:endParaRPr lang="en-US" sz="3500" b="1" dirty="0"/>
          </a:p>
          <a:p>
            <a:r>
              <a:rPr lang="en-US" sz="3500" b="1" dirty="0">
                <a:hlinkClick r:id="rId3" tooltip="Substituted amphetamine"/>
              </a:rPr>
              <a:t>substituted amphetamines</a:t>
            </a:r>
            <a:r>
              <a:rPr lang="en-US" sz="3500" b="1" dirty="0"/>
              <a:t>, </a:t>
            </a:r>
          </a:p>
          <a:p>
            <a:r>
              <a:rPr lang="en-US" sz="3500" b="1" dirty="0">
                <a:hlinkClick r:id="rId4" tooltip="Barbiturate"/>
              </a:rPr>
              <a:t>barbiturates</a:t>
            </a:r>
            <a:endParaRPr lang="en-US" sz="3500" b="1" dirty="0"/>
          </a:p>
          <a:p>
            <a:r>
              <a:rPr lang="en-US" sz="3500" b="1" dirty="0">
                <a:hlinkClick r:id="rId5" tooltip="Benzodiazepine"/>
              </a:rPr>
              <a:t>benzodiazepines</a:t>
            </a:r>
            <a:r>
              <a:rPr lang="en-US" sz="3500" b="1" dirty="0"/>
              <a:t> (</a:t>
            </a:r>
            <a:r>
              <a:rPr lang="en-US" sz="3500" b="1" dirty="0">
                <a:hlinkClick r:id="rId6" tooltip="Alprazolam"/>
              </a:rPr>
              <a:t>alprazolam</a:t>
            </a:r>
            <a:r>
              <a:rPr lang="en-US" sz="3500" b="1" dirty="0"/>
              <a:t>, </a:t>
            </a:r>
            <a:r>
              <a:rPr lang="en-US" sz="3500" b="1" dirty="0" err="1">
                <a:hlinkClick r:id="rId7" tooltip="Lorazepam"/>
              </a:rPr>
              <a:t>lorazepam</a:t>
            </a:r>
            <a:r>
              <a:rPr lang="en-US" sz="3500" b="1" dirty="0"/>
              <a:t>, </a:t>
            </a:r>
            <a:r>
              <a:rPr lang="en-US" sz="3500" b="1" u="sng" dirty="0">
                <a:solidFill>
                  <a:srgbClr val="0000FF"/>
                </a:solidFill>
              </a:rPr>
              <a:t>diazepam</a:t>
            </a:r>
            <a:r>
              <a:rPr lang="en-US" sz="3500" b="1" u="sng" dirty="0"/>
              <a:t> and </a:t>
            </a:r>
            <a:r>
              <a:rPr lang="en-US" sz="3500" b="1" u="sng" dirty="0">
                <a:hlinkClick r:id="rId8" tooltip="Clonazepam"/>
              </a:rPr>
              <a:t>clonazepam</a:t>
            </a:r>
            <a:r>
              <a:rPr lang="en-US" sz="3500" b="1" u="sng" dirty="0"/>
              <a:t>)</a:t>
            </a:r>
          </a:p>
          <a:p>
            <a:r>
              <a:rPr lang="en-US" sz="3500" b="1" dirty="0">
                <a:hlinkClick r:id="rId9" tooltip="Cocaine"/>
              </a:rPr>
              <a:t>cocaine</a:t>
            </a:r>
            <a:endParaRPr lang="en-US" sz="3500" b="1" dirty="0"/>
          </a:p>
          <a:p>
            <a:r>
              <a:rPr lang="en-US" sz="3500" b="1" dirty="0" err="1">
                <a:hlinkClick r:id="rId10" tooltip="Methaqualone"/>
              </a:rPr>
              <a:t>methaqualone</a:t>
            </a:r>
            <a:endParaRPr lang="en-US" sz="3500" b="1" dirty="0"/>
          </a:p>
          <a:p>
            <a:r>
              <a:rPr lang="en-US" sz="3500" b="1" dirty="0">
                <a:hlinkClick r:id="rId11" tooltip="Cannabis"/>
              </a:rPr>
              <a:t>cannabis</a:t>
            </a:r>
            <a:r>
              <a:rPr lang="en-US" sz="3500" b="1" dirty="0"/>
              <a:t> </a:t>
            </a:r>
          </a:p>
          <a:p>
            <a:r>
              <a:rPr lang="en-US" sz="3500" b="1" dirty="0">
                <a:hlinkClick r:id="rId12" tooltip="Opioids"/>
              </a:rPr>
              <a:t>opioids</a:t>
            </a:r>
            <a:endParaRPr lang="en-US" sz="3500" b="1" dirty="0"/>
          </a:p>
          <a:p>
            <a:endParaRPr lang="en-US" dirty="0"/>
          </a:p>
        </p:txBody>
      </p:sp>
    </p:spTree>
    <p:extLst>
      <p:ext uri="{BB962C8B-B14F-4D97-AF65-F5344CB8AC3E}">
        <p14:creationId xmlns:p14="http://schemas.microsoft.com/office/powerpoint/2010/main" val="262839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000" y="762000"/>
            <a:ext cx="7772400" cy="5562600"/>
          </a:xfrm>
        </p:spPr>
        <p:txBody>
          <a:bodyPr>
            <a:normAutofit/>
          </a:bodyPr>
          <a:lstStyle/>
          <a:p>
            <a:r>
              <a:rPr lang="en-US" sz="3200" b="1" u="sng" dirty="0">
                <a:solidFill>
                  <a:srgbClr val="0000FF"/>
                </a:solidFill>
              </a:rPr>
              <a:t>Commonly abused substances by children</a:t>
            </a:r>
          </a:p>
          <a:p>
            <a:r>
              <a:rPr lang="en-US" sz="2800" b="1" dirty="0">
                <a:latin typeface="Adobe Garamond Pro Bold" pitchFamily="18" charset="0"/>
              </a:rPr>
              <a:t>Tobacco</a:t>
            </a:r>
          </a:p>
          <a:p>
            <a:r>
              <a:rPr lang="en-US" sz="2800" b="1" dirty="0">
                <a:latin typeface="Adobe Garamond Pro Bold" pitchFamily="18" charset="0"/>
              </a:rPr>
              <a:t>Alcohol : (</a:t>
            </a:r>
            <a:r>
              <a:rPr lang="en-US" sz="2800" b="1" i="1" dirty="0">
                <a:latin typeface="Adobe Garamond Pro Bold" pitchFamily="18" charset="0"/>
              </a:rPr>
              <a:t>Beer, Whisky, Country Liquor)</a:t>
            </a:r>
          </a:p>
          <a:p>
            <a:r>
              <a:rPr lang="en-US" sz="2800" b="1" dirty="0">
                <a:latin typeface="Adobe Garamond Pro Bold" pitchFamily="18" charset="0"/>
              </a:rPr>
              <a:t>Cannabis : (</a:t>
            </a:r>
            <a:r>
              <a:rPr lang="en-US" sz="2800" b="1" i="1" dirty="0">
                <a:latin typeface="Adobe Garamond Pro Bold" pitchFamily="18" charset="0"/>
              </a:rPr>
              <a:t>Bhang, Ganja)</a:t>
            </a:r>
          </a:p>
          <a:p>
            <a:r>
              <a:rPr lang="en-US" sz="2800" b="1" dirty="0">
                <a:latin typeface="Adobe Garamond Pro Bold" pitchFamily="18" charset="0"/>
              </a:rPr>
              <a:t>Inhalants : (Ink Eraser /Correction Fluid, Glue, Petrol)</a:t>
            </a:r>
          </a:p>
          <a:p>
            <a:r>
              <a:rPr lang="en-US" sz="2800" b="1" dirty="0">
                <a:latin typeface="Adobe Garamond Pro Bold" pitchFamily="18" charset="0"/>
              </a:rPr>
              <a:t>Opioids : (Street Heroin, Pharmaceutical Opioids, Including Propoxyphene, </a:t>
            </a:r>
            <a:r>
              <a:rPr lang="en-US" sz="2800" b="1" dirty="0" err="1">
                <a:latin typeface="Adobe Garamond Pro Bold" pitchFamily="18" charset="0"/>
              </a:rPr>
              <a:t>Pentazocine</a:t>
            </a:r>
            <a:r>
              <a:rPr lang="en-US" sz="2800" b="1" dirty="0">
                <a:latin typeface="Adobe Garamond Pro Bold" pitchFamily="18" charset="0"/>
              </a:rPr>
              <a:t>, Buprenorphine)</a:t>
            </a:r>
          </a:p>
          <a:p>
            <a:r>
              <a:rPr lang="en-US" sz="2800" b="1" dirty="0">
                <a:latin typeface="Adobe Garamond Pro Bold" pitchFamily="18" charset="0"/>
              </a:rPr>
              <a:t>Sedatives : Diazepam, </a:t>
            </a:r>
            <a:r>
              <a:rPr lang="en-US" sz="2800" b="1" dirty="0" err="1">
                <a:latin typeface="Adobe Garamond Pro Bold" pitchFamily="18" charset="0"/>
              </a:rPr>
              <a:t>Nitrazepam</a:t>
            </a:r>
            <a:r>
              <a:rPr lang="en-US" sz="2800" b="1" dirty="0">
                <a:latin typeface="Adobe Garamond Pro Bold" pitchFamily="18" charset="0"/>
              </a:rPr>
              <a:t>, Alprazolam</a:t>
            </a:r>
          </a:p>
          <a:p>
            <a:r>
              <a:rPr lang="en-US" sz="2800" b="1" dirty="0">
                <a:latin typeface="Adobe Garamond Pro Bold" pitchFamily="18" charset="0"/>
              </a:rPr>
              <a:t>Anesthetic medicines</a:t>
            </a:r>
          </a:p>
        </p:txBody>
      </p:sp>
    </p:spTree>
    <p:extLst>
      <p:ext uri="{BB962C8B-B14F-4D97-AF65-F5344CB8AC3E}">
        <p14:creationId xmlns:p14="http://schemas.microsoft.com/office/powerpoint/2010/main" val="175079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04800"/>
            <a:ext cx="5257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28600"/>
            <a:ext cx="3657600" cy="5867400"/>
          </a:xfrm>
        </p:spPr>
        <p:txBody>
          <a:bodyPr>
            <a:normAutofit fontScale="90000"/>
          </a:bodyPr>
          <a:lstStyle/>
          <a:p>
            <a:br>
              <a:rPr lang="en-US" dirty="0"/>
            </a:br>
            <a:br>
              <a:rPr lang="en-US" dirty="0"/>
            </a:br>
            <a:r>
              <a:rPr lang="en-US" b="1" dirty="0"/>
              <a:t>Drug use becomes more widespread from about 10-25 years of age.</a:t>
            </a:r>
            <a:br>
              <a:rPr lang="en-US" b="1" dirty="0"/>
            </a:br>
            <a:br>
              <a:rPr lang="en-US" b="1" dirty="0"/>
            </a:br>
            <a:r>
              <a:rPr lang="en-US" b="1" dirty="0"/>
              <a:t>Drug use before 18 is the best predictor of later drug abuse </a:t>
            </a:r>
            <a:br>
              <a:rPr lang="en-US" dirty="0"/>
            </a:br>
            <a:endParaRPr lang="en-US" dirty="0"/>
          </a:p>
        </p:txBody>
      </p:sp>
    </p:spTree>
    <p:extLst>
      <p:ext uri="{BB962C8B-B14F-4D97-AF65-F5344CB8AC3E}">
        <p14:creationId xmlns:p14="http://schemas.microsoft.com/office/powerpoint/2010/main" val="14736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ctr">
              <a:buNone/>
            </a:pPr>
            <a:r>
              <a:rPr lang="en-US" sz="3600" b="1" u="sng" dirty="0"/>
              <a:t>HOW?????</a:t>
            </a:r>
          </a:p>
          <a:p>
            <a:pPr marL="0" indent="0" algn="ctr">
              <a:buNone/>
            </a:pPr>
            <a:endParaRPr lang="en-US" sz="3600" b="1" u="sng" dirty="0"/>
          </a:p>
          <a:p>
            <a:r>
              <a:rPr lang="en-US" sz="4000" b="1" dirty="0"/>
              <a:t>A genetic disposition</a:t>
            </a:r>
          </a:p>
          <a:p>
            <a:r>
              <a:rPr lang="en-US" sz="4000" b="1" dirty="0"/>
              <a:t>Learned from others</a:t>
            </a:r>
          </a:p>
          <a:p>
            <a:r>
              <a:rPr lang="en-US" sz="4000" b="1" dirty="0"/>
              <a:t>Imitation</a:t>
            </a:r>
          </a:p>
          <a:p>
            <a:r>
              <a:rPr lang="en-US" sz="4000" b="1" dirty="0"/>
              <a:t>A habit which if addiction develops</a:t>
            </a:r>
          </a:p>
          <a:p>
            <a:r>
              <a:rPr lang="en-US" sz="4000" b="1" dirty="0"/>
              <a:t>Social factors: </a:t>
            </a:r>
            <a:r>
              <a:rPr lang="en-US" sz="4000" dirty="0" err="1"/>
              <a:t>Age,Culture,Gender</a:t>
            </a:r>
            <a:endParaRPr lang="en-US" sz="4000" dirty="0"/>
          </a:p>
          <a:p>
            <a:endParaRPr lang="en-US" sz="4000" b="1" dirty="0"/>
          </a:p>
        </p:txBody>
      </p:sp>
    </p:spTree>
    <p:extLst>
      <p:ext uri="{BB962C8B-B14F-4D97-AF65-F5344CB8AC3E}">
        <p14:creationId xmlns:p14="http://schemas.microsoft.com/office/powerpoint/2010/main" val="22415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0" indent="0">
              <a:buNone/>
            </a:pPr>
            <a:r>
              <a:rPr lang="en-US" sz="3600" b="1" i="1" u="sng" dirty="0">
                <a:solidFill>
                  <a:srgbClr val="0000FF"/>
                </a:solidFill>
              </a:rPr>
              <a:t>Top Reasons Why Teens Abuse Substances</a:t>
            </a:r>
          </a:p>
          <a:p>
            <a:r>
              <a:rPr lang="en-US" b="1" dirty="0"/>
              <a:t>1) Stress</a:t>
            </a:r>
            <a:endParaRPr lang="en-US" dirty="0"/>
          </a:p>
          <a:p>
            <a:r>
              <a:rPr lang="en-US" b="1" dirty="0"/>
              <a:t>2) Social Acceptance and/or Low Self-Esteem</a:t>
            </a:r>
          </a:p>
          <a:p>
            <a:r>
              <a:rPr lang="en-US" b="1" dirty="0"/>
              <a:t>3) Self-Medication</a:t>
            </a:r>
          </a:p>
          <a:p>
            <a:r>
              <a:rPr lang="en-US" b="1" dirty="0"/>
              <a:t>4) Misinformation</a:t>
            </a:r>
          </a:p>
          <a:p>
            <a:r>
              <a:rPr lang="en-US" b="1" dirty="0"/>
              <a:t>5) Easy Access</a:t>
            </a:r>
          </a:p>
          <a:p>
            <a:r>
              <a:rPr lang="en-US" b="1" dirty="0"/>
              <a:t>6) Media Influence</a:t>
            </a:r>
          </a:p>
          <a:p>
            <a:r>
              <a:rPr lang="en-US" b="1" dirty="0"/>
              <a:t>7) Peer group pressure</a:t>
            </a:r>
          </a:p>
          <a:p>
            <a:r>
              <a:rPr lang="en-US" b="1" dirty="0"/>
              <a:t>8)Broken Family conditions</a:t>
            </a:r>
          </a:p>
          <a:p>
            <a:r>
              <a:rPr lang="en-US" b="1" dirty="0"/>
              <a:t>9) Environmental influence</a:t>
            </a:r>
          </a:p>
          <a:p>
            <a:r>
              <a:rPr lang="en-US" b="1" dirty="0"/>
              <a:t>10)Curiosity</a:t>
            </a:r>
          </a:p>
        </p:txBody>
      </p:sp>
    </p:spTree>
    <p:extLst>
      <p:ext uri="{BB962C8B-B14F-4D97-AF65-F5344CB8AC3E}">
        <p14:creationId xmlns:p14="http://schemas.microsoft.com/office/powerpoint/2010/main" val="268749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solidFill>
                  <a:srgbClr val="0000FF"/>
                </a:solidFill>
              </a:rPr>
              <a:t>PROBLEMS</a:t>
            </a:r>
            <a:br>
              <a:rPr lang="en-US" b="1" i="1" u="sng" dirty="0">
                <a:solidFill>
                  <a:srgbClr val="0000FF"/>
                </a:solidFill>
              </a:rPr>
            </a:br>
            <a:endParaRPr lang="en-US" b="1" i="1" u="sng" dirty="0">
              <a:solidFill>
                <a:srgbClr val="0000FF"/>
              </a:solidFill>
            </a:endParaRPr>
          </a:p>
        </p:txBody>
      </p:sp>
      <p:sp>
        <p:nvSpPr>
          <p:cNvPr id="3" name="Content Placeholder 2"/>
          <p:cNvSpPr>
            <a:spLocks noGrp="1"/>
          </p:cNvSpPr>
          <p:nvPr>
            <p:ph sz="half" idx="2"/>
          </p:nvPr>
        </p:nvSpPr>
        <p:spPr>
          <a:xfrm>
            <a:off x="457200" y="914400"/>
            <a:ext cx="4040188" cy="5715000"/>
          </a:xfrm>
        </p:spPr>
        <p:txBody>
          <a:bodyPr>
            <a:normAutofit lnSpcReduction="10000"/>
          </a:bodyPr>
          <a:lstStyle/>
          <a:p>
            <a:r>
              <a:rPr lang="en-US" sz="2800" b="1" dirty="0"/>
              <a:t>Health problems</a:t>
            </a:r>
          </a:p>
          <a:p>
            <a:r>
              <a:rPr lang="en-US" sz="2800" b="1" dirty="0"/>
              <a:t>Social problems</a:t>
            </a:r>
          </a:p>
          <a:p>
            <a:r>
              <a:rPr lang="en-US" sz="2800" b="1" dirty="0"/>
              <a:t>Morbidity</a:t>
            </a:r>
          </a:p>
          <a:p>
            <a:r>
              <a:rPr lang="en-US" sz="2800" b="1" dirty="0"/>
              <a:t>Injuries</a:t>
            </a:r>
          </a:p>
          <a:p>
            <a:r>
              <a:rPr lang="en-US" sz="2800" b="1" dirty="0"/>
              <a:t>Sexual problems and deviations</a:t>
            </a:r>
          </a:p>
          <a:p>
            <a:r>
              <a:rPr lang="en-US" sz="2800" b="1" dirty="0"/>
              <a:t>Violence</a:t>
            </a:r>
          </a:p>
          <a:p>
            <a:r>
              <a:rPr lang="en-US" sz="2800" b="1" dirty="0"/>
              <a:t>Deaths</a:t>
            </a:r>
          </a:p>
          <a:p>
            <a:r>
              <a:rPr lang="en-US" sz="2800" b="1" dirty="0"/>
              <a:t>Motor vehicle accidents</a:t>
            </a:r>
          </a:p>
          <a:p>
            <a:r>
              <a:rPr lang="en-US" sz="2800" b="1" dirty="0"/>
              <a:t>Homicides</a:t>
            </a:r>
          </a:p>
          <a:p>
            <a:r>
              <a:rPr lang="en-US" sz="2800" b="1" dirty="0"/>
              <a:t>Suicides</a:t>
            </a:r>
          </a:p>
          <a:p>
            <a:endParaRPr lang="en-US" dirty="0"/>
          </a:p>
          <a:p>
            <a:endParaRPr lang="en-US" dirty="0"/>
          </a:p>
        </p:txBody>
      </p:sp>
      <p:sp>
        <p:nvSpPr>
          <p:cNvPr id="6" name="Content Placeholder 5"/>
          <p:cNvSpPr>
            <a:spLocks noGrp="1"/>
          </p:cNvSpPr>
          <p:nvPr>
            <p:ph sz="quarter" idx="4"/>
          </p:nvPr>
        </p:nvSpPr>
        <p:spPr>
          <a:xfrm>
            <a:off x="4645025" y="838200"/>
            <a:ext cx="4041775" cy="5867400"/>
          </a:xfrm>
        </p:spPr>
        <p:txBody>
          <a:bodyPr>
            <a:normAutofit lnSpcReduction="10000"/>
          </a:bodyPr>
          <a:lstStyle/>
          <a:p>
            <a:r>
              <a:rPr lang="en-US" b="1" dirty="0"/>
              <a:t>Physical Dependence</a:t>
            </a:r>
          </a:p>
          <a:p>
            <a:r>
              <a:rPr lang="en-US" b="1" dirty="0"/>
              <a:t>Mental problems and illness</a:t>
            </a:r>
          </a:p>
          <a:p>
            <a:r>
              <a:rPr lang="en-US" b="1" dirty="0"/>
              <a:t>Criminal offences</a:t>
            </a:r>
          </a:p>
          <a:p>
            <a:r>
              <a:rPr lang="en-US" b="1" dirty="0"/>
              <a:t>Economic problems</a:t>
            </a:r>
          </a:p>
          <a:p>
            <a:r>
              <a:rPr lang="en-US" b="1" dirty="0"/>
              <a:t>Poverty</a:t>
            </a:r>
          </a:p>
          <a:p>
            <a:r>
              <a:rPr lang="en-US" b="1" dirty="0">
                <a:latin typeface="Helvetica"/>
                <a:ea typeface="Times New Roman"/>
                <a:cs typeface="Helvetica"/>
              </a:rPr>
              <a:t>Problems with the law</a:t>
            </a:r>
          </a:p>
          <a:p>
            <a:r>
              <a:rPr lang="en-US" b="1" dirty="0">
                <a:latin typeface="Helvetica"/>
                <a:ea typeface="Times New Roman"/>
                <a:cs typeface="Helvetica"/>
              </a:rPr>
              <a:t>Loss of interest in favorite activities</a:t>
            </a:r>
          </a:p>
          <a:p>
            <a:r>
              <a:rPr lang="en-US" b="1" dirty="0">
                <a:latin typeface="Helvetica"/>
                <a:ea typeface="Times New Roman"/>
                <a:cs typeface="Helvetica"/>
              </a:rPr>
              <a:t>Violent behavior</a:t>
            </a:r>
          </a:p>
          <a:p>
            <a:r>
              <a:rPr lang="en-US" b="1" dirty="0">
                <a:latin typeface="Helvetica"/>
                <a:ea typeface="Times New Roman"/>
                <a:cs typeface="Helvetica"/>
              </a:rPr>
              <a:t>Withdrawal</a:t>
            </a:r>
          </a:p>
          <a:p>
            <a:r>
              <a:rPr lang="en-US" b="1" dirty="0">
                <a:latin typeface="Helvetica"/>
                <a:ea typeface="Times New Roman"/>
                <a:cs typeface="Helvetica"/>
              </a:rPr>
              <a:t>Depression</a:t>
            </a:r>
          </a:p>
          <a:p>
            <a:r>
              <a:rPr lang="en-US" b="1" dirty="0">
                <a:latin typeface="Helvetica"/>
                <a:ea typeface="Times New Roman"/>
                <a:cs typeface="Helvetica"/>
              </a:rPr>
              <a:t>Poor hygiene</a:t>
            </a:r>
          </a:p>
          <a:p>
            <a:r>
              <a:rPr lang="en-US" b="1" dirty="0">
                <a:latin typeface="Helvetica"/>
                <a:ea typeface="Times New Roman"/>
                <a:cs typeface="Helvetica"/>
              </a:rPr>
              <a:t>Missing money</a:t>
            </a:r>
            <a:br>
              <a:rPr lang="en-US" b="1" dirty="0">
                <a:latin typeface="Times New Roman"/>
                <a:ea typeface="Times New Roman"/>
              </a:rPr>
            </a:br>
            <a:endParaRPr lang="en-US" b="1" dirty="0"/>
          </a:p>
          <a:p>
            <a:endParaRPr lang="en-US" dirty="0"/>
          </a:p>
        </p:txBody>
      </p:sp>
    </p:spTree>
    <p:extLst>
      <p:ext uri="{BB962C8B-B14F-4D97-AF65-F5344CB8AC3E}">
        <p14:creationId xmlns:p14="http://schemas.microsoft.com/office/powerpoint/2010/main" val="586849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1543</Words>
  <Application>Microsoft Office PowerPoint</Application>
  <PresentationFormat>On-screen Show (4:3)</PresentationFormat>
  <Paragraphs>171</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Adobe Garamond Pro Bold</vt:lpstr>
      <vt:lpstr>Arial</vt:lpstr>
      <vt:lpstr>Calibri</vt:lpstr>
      <vt:lpstr>Century Gothic</vt:lpstr>
      <vt:lpstr>Helvetica</vt:lpstr>
      <vt:lpstr>Times New Roman</vt:lpstr>
      <vt:lpstr>Office Theme</vt:lpstr>
      <vt:lpstr>Substance  Abuse</vt:lpstr>
      <vt:lpstr>PowerPoint Presentation</vt:lpstr>
      <vt:lpstr>PowerPoint Presentation</vt:lpstr>
      <vt:lpstr>PowerPoint Presentation</vt:lpstr>
      <vt:lpstr>PowerPoint Presentation</vt:lpstr>
      <vt:lpstr>  Drug use becomes more widespread from about 10-25 years of age.  Drug use before 18 is the best predictor of later drug abuse  </vt:lpstr>
      <vt:lpstr>PowerPoint Presentation</vt:lpstr>
      <vt:lpstr>PowerPoint Presentation</vt:lpstr>
      <vt:lpstr>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Consequences of youth substance abuse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Look for…</vt:lpstr>
      <vt:lpstr>PowerPoint Presentation</vt:lpstr>
      <vt:lpstr>PowerPoint Presentation</vt:lpstr>
      <vt:lpstr>SAVE THEM… BY</vt:lpstr>
      <vt:lpstr>Protect them….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dc:title>
  <dc:creator>sr soja</dc:creator>
  <cp:lastModifiedBy>soya</cp:lastModifiedBy>
  <cp:revision>39</cp:revision>
  <dcterms:created xsi:type="dcterms:W3CDTF">2006-08-16T00:00:00Z</dcterms:created>
  <dcterms:modified xsi:type="dcterms:W3CDTF">2021-03-15T04:03:24Z</dcterms:modified>
</cp:coreProperties>
</file>