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64" r:id="rId5"/>
    <p:sldId id="263" r:id="rId6"/>
    <p:sldId id="261" r:id="rId7"/>
    <p:sldId id="260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9C10DD-441B-47E7-808D-5CC8DCD2790B}" type="doc">
      <dgm:prSet loTypeId="urn:microsoft.com/office/officeart/2005/8/layout/radial4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3730CBF-CE4F-4469-8E79-CD0F2F120165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b="1" i="1" dirty="0" smtClean="0"/>
            <a:t>Vulnerability for Suicidal behaviour</a:t>
          </a:r>
          <a:endParaRPr lang="en-US" sz="2800" b="1" i="1" dirty="0"/>
        </a:p>
      </dgm:t>
    </dgm:pt>
    <dgm:pt modelId="{F8724945-4D63-4161-A164-2DEDDE33A611}" type="parTrans" cxnId="{07F26395-E549-400F-AD40-E1BA5103C987}">
      <dgm:prSet/>
      <dgm:spPr/>
      <dgm:t>
        <a:bodyPr/>
        <a:lstStyle/>
        <a:p>
          <a:endParaRPr lang="en-US"/>
        </a:p>
      </dgm:t>
    </dgm:pt>
    <dgm:pt modelId="{CF60E3CE-AC92-4F42-9C58-F795128C31D5}" type="sibTrans" cxnId="{07F26395-E549-400F-AD40-E1BA5103C987}">
      <dgm:prSet/>
      <dgm:spPr/>
      <dgm:t>
        <a:bodyPr/>
        <a:lstStyle/>
        <a:p>
          <a:endParaRPr lang="en-US"/>
        </a:p>
      </dgm:t>
    </dgm:pt>
    <dgm:pt modelId="{F64628B7-9AD0-4FB7-A0F5-8D429DE8B5DC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smtClean="0"/>
            <a:t>Impulsive,</a:t>
          </a:r>
        </a:p>
        <a:p>
          <a:r>
            <a:rPr lang="en-US" sz="2800" b="1" dirty="0" smtClean="0"/>
            <a:t>Aggressive,</a:t>
          </a:r>
        </a:p>
        <a:p>
          <a:r>
            <a:rPr lang="en-US" sz="2800" b="1" dirty="0" smtClean="0"/>
            <a:t>Anti social Behaviour</a:t>
          </a:r>
          <a:endParaRPr lang="en-US" sz="2800" b="1" dirty="0"/>
        </a:p>
      </dgm:t>
    </dgm:pt>
    <dgm:pt modelId="{DE3EC041-3332-48F5-A700-E916F21500DC}" type="parTrans" cxnId="{F2FDFF0E-FD24-49A3-9AE7-4A1059902C3A}">
      <dgm:prSet/>
      <dgm:spPr/>
      <dgm:t>
        <a:bodyPr/>
        <a:lstStyle/>
        <a:p>
          <a:endParaRPr lang="en-US"/>
        </a:p>
      </dgm:t>
    </dgm:pt>
    <dgm:pt modelId="{3E275E80-99B6-4AC7-8FC7-852D023E3401}" type="sibTrans" cxnId="{F2FDFF0E-FD24-49A3-9AE7-4A1059902C3A}">
      <dgm:prSet/>
      <dgm:spPr/>
      <dgm:t>
        <a:bodyPr/>
        <a:lstStyle/>
        <a:p>
          <a:endParaRPr lang="en-US"/>
        </a:p>
      </dgm:t>
    </dgm:pt>
    <dgm:pt modelId="{556D5CE7-192B-401A-9831-867FE6D52997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Previous suicide attempt</a:t>
          </a:r>
          <a:endParaRPr lang="en-US" b="1" dirty="0"/>
        </a:p>
      </dgm:t>
    </dgm:pt>
    <dgm:pt modelId="{584BFAD0-FFF0-47C0-B858-049E6DF2AF2B}" type="parTrans" cxnId="{0D60928E-57A2-4020-A75E-D58A974601E7}">
      <dgm:prSet/>
      <dgm:spPr/>
      <dgm:t>
        <a:bodyPr/>
        <a:lstStyle/>
        <a:p>
          <a:endParaRPr lang="en-US"/>
        </a:p>
      </dgm:t>
    </dgm:pt>
    <dgm:pt modelId="{61508F16-5D2B-4ED8-B060-E75BE88A3AF1}" type="sibTrans" cxnId="{0D60928E-57A2-4020-A75E-D58A974601E7}">
      <dgm:prSet/>
      <dgm:spPr/>
      <dgm:t>
        <a:bodyPr/>
        <a:lstStyle/>
        <a:p>
          <a:endParaRPr lang="en-US"/>
        </a:p>
      </dgm:t>
    </dgm:pt>
    <dgm:pt modelId="{3774F322-A2E3-4631-BBDB-2E3C51F6BE8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Access to lethal methods like guns or poison</a:t>
          </a:r>
          <a:endParaRPr lang="en-US" b="1" dirty="0"/>
        </a:p>
      </dgm:t>
    </dgm:pt>
    <dgm:pt modelId="{DE541610-3962-46DB-AD72-8CB78C791D66}" type="parTrans" cxnId="{573AE6FA-4E3E-4E47-8887-86F78D7E69CD}">
      <dgm:prSet/>
      <dgm:spPr/>
      <dgm:t>
        <a:bodyPr/>
        <a:lstStyle/>
        <a:p>
          <a:endParaRPr lang="en-US"/>
        </a:p>
      </dgm:t>
    </dgm:pt>
    <dgm:pt modelId="{38057FFF-DCB8-450C-8312-8A84BFBB82E1}" type="sibTrans" cxnId="{573AE6FA-4E3E-4E47-8887-86F78D7E69CD}">
      <dgm:prSet/>
      <dgm:spPr/>
      <dgm:t>
        <a:bodyPr/>
        <a:lstStyle/>
        <a:p>
          <a:endParaRPr lang="en-US"/>
        </a:p>
      </dgm:t>
    </dgm:pt>
    <dgm:pt modelId="{AE7015F8-18DF-426B-AE2D-972CC1243196}">
      <dgm:prSet phldrT="[Text]" custScaleX="98410" custScaleY="94098" custRadScaleRad="124846" custRadScaleInc="-12776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915637B-F303-4BDD-9A10-6DE527FD0E19}" type="parTrans" cxnId="{2FECF153-6768-44B3-BDD4-3574A5CB5D93}">
      <dgm:prSet/>
      <dgm:spPr/>
      <dgm:t>
        <a:bodyPr/>
        <a:lstStyle/>
        <a:p>
          <a:endParaRPr lang="en-US"/>
        </a:p>
      </dgm:t>
    </dgm:pt>
    <dgm:pt modelId="{E1FF91F7-81F0-4A7E-BF8D-C30BBD5F5CBF}" type="sibTrans" cxnId="{2FECF153-6768-44B3-BDD4-3574A5CB5D93}">
      <dgm:prSet/>
      <dgm:spPr/>
      <dgm:t>
        <a:bodyPr/>
        <a:lstStyle/>
        <a:p>
          <a:endParaRPr lang="en-US"/>
        </a:p>
      </dgm:t>
    </dgm:pt>
    <dgm:pt modelId="{0FDDF547-54F4-419F-8771-9445A42AD453}">
      <dgm:prSet phldrT="[Text]" custScaleX="98410" custScaleY="94098" custRadScaleRad="124846" custRadScaleInc="-12776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618AEBB2-3A73-4B95-8D45-6086CE7C110D}" type="parTrans" cxnId="{6FBB254D-567C-48E5-9D65-366E5DDBE354}">
      <dgm:prSet/>
      <dgm:spPr/>
      <dgm:t>
        <a:bodyPr/>
        <a:lstStyle/>
        <a:p>
          <a:endParaRPr lang="en-US"/>
        </a:p>
      </dgm:t>
    </dgm:pt>
    <dgm:pt modelId="{E9E97F86-E9B4-40B1-BF95-68D4DD94C709}" type="sibTrans" cxnId="{6FBB254D-567C-48E5-9D65-366E5DDBE354}">
      <dgm:prSet/>
      <dgm:spPr/>
      <dgm:t>
        <a:bodyPr/>
        <a:lstStyle/>
        <a:p>
          <a:endParaRPr lang="en-US"/>
        </a:p>
      </dgm:t>
    </dgm:pt>
    <dgm:pt modelId="{C91005A6-AB8A-4A82-877D-9F33A9A9804F}" type="pres">
      <dgm:prSet presAssocID="{5F9C10DD-441B-47E7-808D-5CC8DCD2790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D69268-C897-4182-B890-800B8B7C6F20}" type="pres">
      <dgm:prSet presAssocID="{93730CBF-CE4F-4469-8E79-CD0F2F120165}" presName="centerShape" presStyleLbl="node0" presStyleIdx="0" presStyleCnt="1" custScaleX="127489" custScaleY="81876" custLinFactNeighborX="-153" custLinFactNeighborY="-2519"/>
      <dgm:spPr/>
      <dgm:t>
        <a:bodyPr/>
        <a:lstStyle/>
        <a:p>
          <a:endParaRPr lang="en-US"/>
        </a:p>
      </dgm:t>
    </dgm:pt>
    <dgm:pt modelId="{7658BCF2-1D0B-44E0-BA6C-C9BFF5A2D3DD}" type="pres">
      <dgm:prSet presAssocID="{DE3EC041-3332-48F5-A700-E916F21500DC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FBD3ED1D-33A6-48F5-A52B-4EDB3118AAB1}" type="pres">
      <dgm:prSet presAssocID="{F64628B7-9AD0-4FB7-A0F5-8D429DE8B5DC}" presName="node" presStyleLbl="node1" presStyleIdx="0" presStyleCnt="3" custScaleX="80677" custScaleY="99536" custRadScaleRad="121507" custRadScaleInc="5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427C5-602A-4AF9-B3EA-B121625B49AA}" type="pres">
      <dgm:prSet presAssocID="{584BFAD0-FFF0-47C0-B858-049E6DF2AF2B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3720C96B-66A3-40CD-8A87-FFEB55225FAB}" type="pres">
      <dgm:prSet presAssocID="{556D5CE7-192B-401A-9831-867FE6D52997}" presName="node" presStyleLbl="node1" presStyleIdx="1" presStyleCnt="3" custScaleX="83774" custScaleY="810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E2ACCF-D4D9-4446-970A-1B33A5F84CEB}" type="pres">
      <dgm:prSet presAssocID="{DE541610-3962-46DB-AD72-8CB78C791D6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F9D6EB36-4131-4CF7-AD19-28309D3D870D}" type="pres">
      <dgm:prSet presAssocID="{3774F322-A2E3-4631-BBDB-2E3C51F6BE85}" presName="node" presStyleLbl="node1" presStyleIdx="2" presStyleCnt="3" custScaleX="86871" custScaleY="101164" custRadScaleRad="124590" custRadScaleInc="-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AD0E71-F8D3-40AB-B53D-BFB01F416713}" type="presOf" srcId="{DE3EC041-3332-48F5-A700-E916F21500DC}" destId="{7658BCF2-1D0B-44E0-BA6C-C9BFF5A2D3DD}" srcOrd="0" destOrd="0" presId="urn:microsoft.com/office/officeart/2005/8/layout/radial4"/>
    <dgm:cxn modelId="{6FBB254D-567C-48E5-9D65-366E5DDBE354}" srcId="{5F9C10DD-441B-47E7-808D-5CC8DCD2790B}" destId="{0FDDF547-54F4-419F-8771-9445A42AD453}" srcOrd="2" destOrd="0" parTransId="{618AEBB2-3A73-4B95-8D45-6086CE7C110D}" sibTransId="{E9E97F86-E9B4-40B1-BF95-68D4DD94C709}"/>
    <dgm:cxn modelId="{8D878EB9-8D72-4D5F-9D53-3DC0FE322CAE}" type="presOf" srcId="{584BFAD0-FFF0-47C0-B858-049E6DF2AF2B}" destId="{FB1427C5-602A-4AF9-B3EA-B121625B49AA}" srcOrd="0" destOrd="0" presId="urn:microsoft.com/office/officeart/2005/8/layout/radial4"/>
    <dgm:cxn modelId="{4D211B87-C115-4EBD-943E-FBC9F2C4FDA7}" type="presOf" srcId="{5F9C10DD-441B-47E7-808D-5CC8DCD2790B}" destId="{C91005A6-AB8A-4A82-877D-9F33A9A9804F}" srcOrd="0" destOrd="0" presId="urn:microsoft.com/office/officeart/2005/8/layout/radial4"/>
    <dgm:cxn modelId="{D58FBFD5-23EC-4C02-82CB-9F5AD033E6FA}" type="presOf" srcId="{F64628B7-9AD0-4FB7-A0F5-8D429DE8B5DC}" destId="{FBD3ED1D-33A6-48F5-A52B-4EDB3118AAB1}" srcOrd="0" destOrd="0" presId="urn:microsoft.com/office/officeart/2005/8/layout/radial4"/>
    <dgm:cxn modelId="{07F26395-E549-400F-AD40-E1BA5103C987}" srcId="{5F9C10DD-441B-47E7-808D-5CC8DCD2790B}" destId="{93730CBF-CE4F-4469-8E79-CD0F2F120165}" srcOrd="0" destOrd="0" parTransId="{F8724945-4D63-4161-A164-2DEDDE33A611}" sibTransId="{CF60E3CE-AC92-4F42-9C58-F795128C31D5}"/>
    <dgm:cxn modelId="{BCDCF638-14B5-484C-B75D-5BF0A21BCDE3}" type="presOf" srcId="{DE541610-3962-46DB-AD72-8CB78C791D66}" destId="{2CE2ACCF-D4D9-4446-970A-1B33A5F84CEB}" srcOrd="0" destOrd="0" presId="urn:microsoft.com/office/officeart/2005/8/layout/radial4"/>
    <dgm:cxn modelId="{573AE6FA-4E3E-4E47-8887-86F78D7E69CD}" srcId="{93730CBF-CE4F-4469-8E79-CD0F2F120165}" destId="{3774F322-A2E3-4631-BBDB-2E3C51F6BE85}" srcOrd="2" destOrd="0" parTransId="{DE541610-3962-46DB-AD72-8CB78C791D66}" sibTransId="{38057FFF-DCB8-450C-8312-8A84BFBB82E1}"/>
    <dgm:cxn modelId="{9F53C019-5451-457D-8804-58357BB6B396}" type="presOf" srcId="{3774F322-A2E3-4631-BBDB-2E3C51F6BE85}" destId="{F9D6EB36-4131-4CF7-AD19-28309D3D870D}" srcOrd="0" destOrd="0" presId="urn:microsoft.com/office/officeart/2005/8/layout/radial4"/>
    <dgm:cxn modelId="{2A5B5108-6EB9-44CC-A68C-F076C68F7BB9}" type="presOf" srcId="{93730CBF-CE4F-4469-8E79-CD0F2F120165}" destId="{AFD69268-C897-4182-B890-800B8B7C6F20}" srcOrd="0" destOrd="0" presId="urn:microsoft.com/office/officeart/2005/8/layout/radial4"/>
    <dgm:cxn modelId="{0D60928E-57A2-4020-A75E-D58A974601E7}" srcId="{93730CBF-CE4F-4469-8E79-CD0F2F120165}" destId="{556D5CE7-192B-401A-9831-867FE6D52997}" srcOrd="1" destOrd="0" parTransId="{584BFAD0-FFF0-47C0-B858-049E6DF2AF2B}" sibTransId="{61508F16-5D2B-4ED8-B060-E75BE88A3AF1}"/>
    <dgm:cxn modelId="{2FECF153-6768-44B3-BDD4-3574A5CB5D93}" srcId="{5F9C10DD-441B-47E7-808D-5CC8DCD2790B}" destId="{AE7015F8-18DF-426B-AE2D-972CC1243196}" srcOrd="1" destOrd="0" parTransId="{7915637B-F303-4BDD-9A10-6DE527FD0E19}" sibTransId="{E1FF91F7-81F0-4A7E-BF8D-C30BBD5F5CBF}"/>
    <dgm:cxn modelId="{EE3DC37D-5183-45F7-8975-A60BAED8F866}" type="presOf" srcId="{556D5CE7-192B-401A-9831-867FE6D52997}" destId="{3720C96B-66A3-40CD-8A87-FFEB55225FAB}" srcOrd="0" destOrd="0" presId="urn:microsoft.com/office/officeart/2005/8/layout/radial4"/>
    <dgm:cxn modelId="{F2FDFF0E-FD24-49A3-9AE7-4A1059902C3A}" srcId="{93730CBF-CE4F-4469-8E79-CD0F2F120165}" destId="{F64628B7-9AD0-4FB7-A0F5-8D429DE8B5DC}" srcOrd="0" destOrd="0" parTransId="{DE3EC041-3332-48F5-A700-E916F21500DC}" sibTransId="{3E275E80-99B6-4AC7-8FC7-852D023E3401}"/>
    <dgm:cxn modelId="{413D42DE-8F60-4111-A584-342BB2040298}" type="presParOf" srcId="{C91005A6-AB8A-4A82-877D-9F33A9A9804F}" destId="{AFD69268-C897-4182-B890-800B8B7C6F20}" srcOrd="0" destOrd="0" presId="urn:microsoft.com/office/officeart/2005/8/layout/radial4"/>
    <dgm:cxn modelId="{3D02DFE0-4D25-4A9A-A90A-C68A0F49846D}" type="presParOf" srcId="{C91005A6-AB8A-4A82-877D-9F33A9A9804F}" destId="{7658BCF2-1D0B-44E0-BA6C-C9BFF5A2D3DD}" srcOrd="1" destOrd="0" presId="urn:microsoft.com/office/officeart/2005/8/layout/radial4"/>
    <dgm:cxn modelId="{DDB0E0C1-7FE4-4385-95FE-CC6A5A6229F1}" type="presParOf" srcId="{C91005A6-AB8A-4A82-877D-9F33A9A9804F}" destId="{FBD3ED1D-33A6-48F5-A52B-4EDB3118AAB1}" srcOrd="2" destOrd="0" presId="urn:microsoft.com/office/officeart/2005/8/layout/radial4"/>
    <dgm:cxn modelId="{6898C705-8F22-4490-B0EE-EFE1BD627A43}" type="presParOf" srcId="{C91005A6-AB8A-4A82-877D-9F33A9A9804F}" destId="{FB1427C5-602A-4AF9-B3EA-B121625B49AA}" srcOrd="3" destOrd="0" presId="urn:microsoft.com/office/officeart/2005/8/layout/radial4"/>
    <dgm:cxn modelId="{E0858784-9F4F-46D2-ADEB-80B3E5BDFEDA}" type="presParOf" srcId="{C91005A6-AB8A-4A82-877D-9F33A9A9804F}" destId="{3720C96B-66A3-40CD-8A87-FFEB55225FAB}" srcOrd="4" destOrd="0" presId="urn:microsoft.com/office/officeart/2005/8/layout/radial4"/>
    <dgm:cxn modelId="{E763A231-4EE0-40D8-9B32-33013FD73CF3}" type="presParOf" srcId="{C91005A6-AB8A-4A82-877D-9F33A9A9804F}" destId="{2CE2ACCF-D4D9-4446-970A-1B33A5F84CEB}" srcOrd="5" destOrd="0" presId="urn:microsoft.com/office/officeart/2005/8/layout/radial4"/>
    <dgm:cxn modelId="{BFD2DA83-68FB-42C7-88E6-B8A955E4F973}" type="presParOf" srcId="{C91005A6-AB8A-4A82-877D-9F33A9A9804F}" destId="{F9D6EB36-4131-4CF7-AD19-28309D3D870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69268-C897-4182-B890-800B8B7C6F20}">
      <dsp:nvSpPr>
        <dsp:cNvPr id="0" name=""/>
        <dsp:cNvSpPr/>
      </dsp:nvSpPr>
      <dsp:spPr>
        <a:xfrm>
          <a:off x="2410120" y="3276602"/>
          <a:ext cx="3311485" cy="2126702"/>
        </a:xfrm>
        <a:prstGeom prst="ellipse">
          <a:avLst/>
        </a:prstGeom>
        <a:gradFill rotWithShape="1">
          <a:gsLst>
            <a:gs pos="0">
              <a:schemeClr val="accent5">
                <a:shade val="63000"/>
                <a:satMod val="110000"/>
              </a:schemeClr>
            </a:gs>
            <a:gs pos="30000">
              <a:schemeClr val="accent5">
                <a:shade val="90000"/>
                <a:satMod val="120000"/>
              </a:schemeClr>
            </a:gs>
            <a:gs pos="45000">
              <a:schemeClr val="accent5">
                <a:shade val="100000"/>
                <a:satMod val="128000"/>
              </a:schemeClr>
            </a:gs>
            <a:gs pos="55000">
              <a:schemeClr val="accent5">
                <a:shade val="100000"/>
                <a:satMod val="128000"/>
              </a:schemeClr>
            </a:gs>
            <a:gs pos="73000">
              <a:schemeClr val="accent5">
                <a:shade val="90000"/>
                <a:satMod val="120000"/>
              </a:schemeClr>
            </a:gs>
            <a:gs pos="100000">
              <a:schemeClr val="accent5">
                <a:shade val="63000"/>
                <a:satMod val="110000"/>
              </a:schemeClr>
            </a:gs>
          </a:gsLst>
          <a:lin ang="950000" scaled="1"/>
        </a:gradFill>
        <a:ln>
          <a:noFill/>
        </a:ln>
        <a:effectLst>
          <a:outerShdw blurRad="57150" dist="38100" dir="5400000" algn="br" rotWithShape="0">
            <a:srgbClr val="000000">
              <a:alpha val="57000"/>
            </a:srgbClr>
          </a:outerShdw>
        </a:effectLst>
        <a:scene3d>
          <a:camera prst="orthographicFront">
            <a:rot lat="0" lon="0" rev="0"/>
          </a:camera>
          <a:lightRig rig="twoPt" dir="t">
            <a:rot lat="0" lon="0" rev="1800000"/>
          </a:lightRig>
        </a:scene3d>
        <a:sp3d>
          <a:bevelT w="44450" h="31750" prst="coolSlant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smtClean="0"/>
            <a:t>Vulnerability for Suicidal behaviour</a:t>
          </a:r>
          <a:endParaRPr lang="en-US" sz="2800" b="1" i="1" kern="1200" dirty="0"/>
        </a:p>
      </dsp:txBody>
      <dsp:txXfrm>
        <a:off x="2895076" y="3588050"/>
        <a:ext cx="2341573" cy="1503806"/>
      </dsp:txXfrm>
    </dsp:sp>
    <dsp:sp modelId="{7658BCF2-1D0B-44E0-BA6C-C9BFF5A2D3DD}">
      <dsp:nvSpPr>
        <dsp:cNvPr id="0" name=""/>
        <dsp:cNvSpPr/>
      </dsp:nvSpPr>
      <dsp:spPr>
        <a:xfrm rot="13122326">
          <a:off x="724776" y="2279905"/>
          <a:ext cx="2464288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1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2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2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2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  <a:satMod val="110000"/>
              </a:schemeClr>
            </a:gs>
          </a:gsLst>
          <a:lin ang="950000" scaled="1"/>
        </a:gradFill>
        <a:ln>
          <a:noFill/>
        </a:ln>
        <a:effectLst>
          <a:outerShdw blurRad="57150" dist="38100" dir="5400000" algn="br" rotWithShape="0">
            <a:srgbClr val="000000">
              <a:alpha val="57000"/>
            </a:srgbClr>
          </a:outerShdw>
        </a:effectLst>
        <a:scene3d>
          <a:camera prst="orthographicFront">
            <a:rot lat="0" lon="0" rev="0"/>
          </a:camera>
          <a:lightRig rig="twoPt" dir="t">
            <a:rot lat="0" lon="0" rev="1800000"/>
          </a:lightRig>
        </a:scene3d>
        <a:sp3d>
          <a:bevelT w="44450" h="3175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D3ED1D-33A6-48F5-A52B-4EDB3118AAB1}">
      <dsp:nvSpPr>
        <dsp:cNvPr id="0" name=""/>
        <dsp:cNvSpPr/>
      </dsp:nvSpPr>
      <dsp:spPr>
        <a:xfrm>
          <a:off x="0" y="897106"/>
          <a:ext cx="1990780" cy="19649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Impulsive,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Aggressive,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Anti social Behaviour</a:t>
          </a:r>
          <a:endParaRPr lang="en-US" sz="2800" b="1" kern="1200" dirty="0"/>
        </a:p>
      </dsp:txBody>
      <dsp:txXfrm>
        <a:off x="57550" y="954656"/>
        <a:ext cx="1875680" cy="1849815"/>
      </dsp:txXfrm>
    </dsp:sp>
    <dsp:sp modelId="{FB1427C5-602A-4AF9-B3EA-B121625B49AA}">
      <dsp:nvSpPr>
        <dsp:cNvPr id="0" name=""/>
        <dsp:cNvSpPr/>
      </dsp:nvSpPr>
      <dsp:spPr>
        <a:xfrm rot="16211078">
          <a:off x="3002799" y="1711541"/>
          <a:ext cx="214068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1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2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2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2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  <a:satMod val="110000"/>
              </a:schemeClr>
            </a:gs>
          </a:gsLst>
          <a:lin ang="950000" scaled="1"/>
        </a:gradFill>
        <a:ln>
          <a:noFill/>
        </a:ln>
        <a:effectLst>
          <a:outerShdw blurRad="57150" dist="38100" dir="5400000" algn="br" rotWithShape="0">
            <a:srgbClr val="000000">
              <a:alpha val="57000"/>
            </a:srgbClr>
          </a:outerShdw>
        </a:effectLst>
        <a:scene3d>
          <a:camera prst="orthographicFront">
            <a:rot lat="0" lon="0" rev="0"/>
          </a:camera>
          <a:lightRig rig="twoPt" dir="t">
            <a:rot lat="0" lon="0" rev="1800000"/>
          </a:lightRig>
        </a:scene3d>
        <a:sp3d>
          <a:bevelT w="44450" h="3175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720C96B-66A3-40CD-8A87-FFEB55225FAB}">
      <dsp:nvSpPr>
        <dsp:cNvPr id="0" name=""/>
        <dsp:cNvSpPr/>
      </dsp:nvSpPr>
      <dsp:spPr>
        <a:xfrm>
          <a:off x="3042988" y="211302"/>
          <a:ext cx="2067202" cy="160008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45000"/>
                <a:satMod val="220000"/>
              </a:schemeClr>
            </a:gs>
            <a:gs pos="30000">
              <a:schemeClr val="accent4">
                <a:tint val="61000"/>
                <a:satMod val="220000"/>
              </a:schemeClr>
            </a:gs>
            <a:gs pos="45000">
              <a:schemeClr val="accent4">
                <a:tint val="66000"/>
                <a:satMod val="240000"/>
              </a:schemeClr>
            </a:gs>
            <a:gs pos="55000">
              <a:schemeClr val="accent4">
                <a:tint val="66000"/>
                <a:satMod val="220000"/>
              </a:schemeClr>
            </a:gs>
            <a:gs pos="73000">
              <a:schemeClr val="accent4">
                <a:tint val="61000"/>
                <a:satMod val="220000"/>
              </a:schemeClr>
            </a:gs>
            <a:gs pos="100000">
              <a:schemeClr val="accent4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Previous suicide attempt</a:t>
          </a:r>
          <a:endParaRPr lang="en-US" sz="2700" b="1" kern="1200" dirty="0"/>
        </a:p>
      </dsp:txBody>
      <dsp:txXfrm>
        <a:off x="3089853" y="258167"/>
        <a:ext cx="1973472" cy="1506356"/>
      </dsp:txXfrm>
    </dsp:sp>
    <dsp:sp modelId="{2CE2ACCF-D4D9-4446-970A-1B33A5F84CEB}">
      <dsp:nvSpPr>
        <dsp:cNvPr id="0" name=""/>
        <dsp:cNvSpPr/>
      </dsp:nvSpPr>
      <dsp:spPr>
        <a:xfrm rot="19365229">
          <a:off x="5000614" y="2345922"/>
          <a:ext cx="240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1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2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2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2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  <a:satMod val="110000"/>
              </a:schemeClr>
            </a:gs>
          </a:gsLst>
          <a:lin ang="950000" scaled="1"/>
        </a:gradFill>
        <a:ln>
          <a:noFill/>
        </a:ln>
        <a:effectLst>
          <a:outerShdw blurRad="57150" dist="38100" dir="5400000" algn="br" rotWithShape="0">
            <a:srgbClr val="000000">
              <a:alpha val="57000"/>
            </a:srgbClr>
          </a:outerShdw>
        </a:effectLst>
        <a:scene3d>
          <a:camera prst="orthographicFront">
            <a:rot lat="0" lon="0" rev="0"/>
          </a:camera>
          <a:lightRig rig="twoPt" dir="t">
            <a:rot lat="0" lon="0" rev="1800000"/>
          </a:lightRig>
        </a:scene3d>
        <a:sp3d>
          <a:bevelT w="44450" h="3175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D6EB36-4131-4CF7-AD19-28309D3D870D}">
      <dsp:nvSpPr>
        <dsp:cNvPr id="0" name=""/>
        <dsp:cNvSpPr/>
      </dsp:nvSpPr>
      <dsp:spPr>
        <a:xfrm>
          <a:off x="6085976" y="990597"/>
          <a:ext cx="2143623" cy="199705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45000"/>
                <a:satMod val="220000"/>
              </a:schemeClr>
            </a:gs>
            <a:gs pos="30000">
              <a:schemeClr val="accent2">
                <a:tint val="61000"/>
                <a:satMod val="220000"/>
              </a:schemeClr>
            </a:gs>
            <a:gs pos="45000">
              <a:schemeClr val="accent2">
                <a:tint val="66000"/>
                <a:satMod val="240000"/>
              </a:schemeClr>
            </a:gs>
            <a:gs pos="55000">
              <a:schemeClr val="accent2">
                <a:tint val="66000"/>
                <a:satMod val="220000"/>
              </a:schemeClr>
            </a:gs>
            <a:gs pos="73000">
              <a:schemeClr val="accent2">
                <a:tint val="61000"/>
                <a:satMod val="220000"/>
              </a:schemeClr>
            </a:gs>
            <a:gs pos="100000">
              <a:schemeClr val="accent2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Access to lethal methods like guns or poison</a:t>
          </a:r>
          <a:endParaRPr lang="en-US" sz="2700" b="1" kern="1200" dirty="0"/>
        </a:p>
      </dsp:txBody>
      <dsp:txXfrm>
        <a:off x="6144468" y="1049089"/>
        <a:ext cx="2026639" cy="1880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Suicide is the process of purposely ending one's own life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75360"/>
            <a:ext cx="6629400" cy="70104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Suicide among adolescents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4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458200" cy="4075176"/>
          </a:xfrm>
        </p:spPr>
        <p:txBody>
          <a:bodyPr>
            <a:noAutofit/>
          </a:bodyPr>
          <a:lstStyle/>
          <a:p>
            <a:pPr marL="342900" indent="-342900" algn="l">
              <a:buBlip>
                <a:blip r:embed="rId2"/>
              </a:buBlip>
            </a:pPr>
            <a:r>
              <a:rPr lang="en-US" sz="2800" b="1" dirty="0"/>
              <a:t>Although suicide in children under 10 years of age </a:t>
            </a:r>
            <a:r>
              <a:rPr lang="en-US" sz="2800" b="1" dirty="0" smtClean="0"/>
              <a:t>is </a:t>
            </a:r>
            <a:r>
              <a:rPr lang="en-US" sz="2800" b="1" dirty="0"/>
              <a:t>extremely </a:t>
            </a:r>
            <a:r>
              <a:rPr lang="en-US" sz="2800" b="1" dirty="0" smtClean="0"/>
              <a:t>rare, suicidal </a:t>
            </a:r>
            <a:r>
              <a:rPr lang="en-US" sz="2800" b="1" dirty="0"/>
              <a:t>thoughts and acts are quite common even in pre pubertal children</a:t>
            </a:r>
            <a:r>
              <a:rPr lang="en-US" sz="2800" b="1" dirty="0" smtClean="0"/>
              <a:t>.</a:t>
            </a:r>
          </a:p>
          <a:p>
            <a:pPr algn="l"/>
            <a:endParaRPr lang="en-US" sz="2800" b="1" dirty="0" smtClean="0"/>
          </a:p>
          <a:p>
            <a:pPr marL="342900" indent="-342900" algn="l">
              <a:buBlip>
                <a:blip r:embed="rId2"/>
              </a:buBlip>
            </a:pPr>
            <a:r>
              <a:rPr lang="en-US" sz="2800" b="1" dirty="0"/>
              <a:t>Self-harm is defined as a compulsion or </a:t>
            </a:r>
            <a:r>
              <a:rPr lang="en-US" sz="2800" b="1" dirty="0">
                <a:solidFill>
                  <a:srgbClr val="FFFF00"/>
                </a:solidFill>
              </a:rPr>
              <a:t>impulse to inflict physical wounds on one’s body </a:t>
            </a:r>
            <a:r>
              <a:rPr lang="en-US" sz="2800" b="1" dirty="0" smtClean="0"/>
              <a:t>motivated </a:t>
            </a:r>
            <a:r>
              <a:rPr lang="en-US" sz="2800" b="1" dirty="0"/>
              <a:t>by a need to cope with unbearable psychological distress or regain a sense of </a:t>
            </a:r>
            <a:r>
              <a:rPr lang="en-US" sz="2800" b="1" dirty="0" smtClean="0"/>
              <a:t>emotional </a:t>
            </a:r>
            <a:r>
              <a:rPr lang="en-US" sz="2800" b="1" dirty="0"/>
              <a:t>balance.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Suicide &amp; self -harm</a:t>
            </a:r>
            <a:endParaRPr lang="en-US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02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382000" cy="4608576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Blip>
                <a:blip r:embed="rId2"/>
              </a:buBlip>
            </a:pPr>
            <a:r>
              <a:rPr lang="en-US" sz="4400" b="1" dirty="0" smtClean="0"/>
              <a:t>Psychiatric disorders</a:t>
            </a:r>
            <a:r>
              <a:rPr lang="en-US" sz="4400" b="1" dirty="0"/>
              <a:t>, </a:t>
            </a:r>
            <a:r>
              <a:rPr lang="en-US" sz="4400" b="1" dirty="0" smtClean="0"/>
              <a:t>particularly depression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4400" b="1" dirty="0" smtClean="0"/>
              <a:t>Poor child-parent relationships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4400" b="1" dirty="0" smtClean="0"/>
              <a:t>Sexual exploitation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4400" b="1" dirty="0" smtClean="0"/>
              <a:t>Experience of </a:t>
            </a:r>
            <a:r>
              <a:rPr lang="en-US" sz="4400" b="1" dirty="0"/>
              <a:t>violence (family violence, bullying</a:t>
            </a:r>
            <a:r>
              <a:rPr lang="en-US" sz="4400" b="1" dirty="0" smtClean="0"/>
              <a:t>)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4400" b="1" dirty="0" smtClean="0"/>
              <a:t>Suicide of </a:t>
            </a:r>
            <a:r>
              <a:rPr lang="en-US" sz="4400" b="1" dirty="0"/>
              <a:t>a first degree </a:t>
            </a:r>
            <a:r>
              <a:rPr lang="en-US" sz="4400" b="1" dirty="0" smtClean="0"/>
              <a:t>relative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4400" b="1" dirty="0" smtClean="0"/>
              <a:t>Loss of dear ones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4400" b="1" dirty="0" smtClean="0"/>
              <a:t>Feeling of loneliness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4400" b="1" dirty="0" smtClean="0"/>
              <a:t>Failures in life</a:t>
            </a:r>
          </a:p>
          <a:p>
            <a:pPr algn="l"/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838200"/>
            <a:ext cx="4114800" cy="70104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risk factors</a:t>
            </a:r>
          </a:p>
        </p:txBody>
      </p:sp>
    </p:spTree>
    <p:extLst>
      <p:ext uri="{BB962C8B-B14F-4D97-AF65-F5344CB8AC3E}">
        <p14:creationId xmlns:p14="http://schemas.microsoft.com/office/powerpoint/2010/main" val="239278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Blip>
                <a:blip r:embed="rId2"/>
              </a:buBlip>
            </a:pPr>
            <a:r>
              <a:rPr lang="en-US" sz="3200" b="1" dirty="0"/>
              <a:t>Substance abuse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200" b="1" dirty="0"/>
              <a:t>Childhood abuse (sexual, physical and </a:t>
            </a:r>
            <a:r>
              <a:rPr lang="en-US" sz="3200" b="1" dirty="0" smtClean="0"/>
              <a:t>emotional) </a:t>
            </a:r>
            <a:endParaRPr lang="en-US" sz="3200" b="1" dirty="0"/>
          </a:p>
          <a:p>
            <a:pPr marL="342900" indent="-342900" algn="l">
              <a:buBlip>
                <a:blip r:embed="rId2"/>
              </a:buBlip>
            </a:pPr>
            <a:r>
              <a:rPr lang="en-US" sz="3200" b="1" dirty="0" smtClean="0"/>
              <a:t>Relationship </a:t>
            </a:r>
            <a:r>
              <a:rPr lang="en-US" sz="3200" b="1" dirty="0"/>
              <a:t>problems </a:t>
            </a:r>
            <a:endParaRPr lang="en-US" sz="3200" b="1" dirty="0" smtClean="0"/>
          </a:p>
          <a:p>
            <a:pPr marL="342900" indent="-342900" algn="l">
              <a:buBlip>
                <a:blip r:embed="rId2"/>
              </a:buBlip>
            </a:pPr>
            <a:r>
              <a:rPr lang="en-US" sz="3200" b="1" dirty="0" smtClean="0"/>
              <a:t>Depression</a:t>
            </a:r>
            <a:endParaRPr lang="en-US" sz="3200" b="1" dirty="0"/>
          </a:p>
          <a:p>
            <a:pPr marL="342900" indent="-342900" algn="l">
              <a:buBlip>
                <a:blip r:embed="rId2"/>
              </a:buBlip>
            </a:pPr>
            <a:r>
              <a:rPr lang="en-US" sz="3200" b="1" dirty="0"/>
              <a:t>Serious fights with parents or </a:t>
            </a:r>
            <a:r>
              <a:rPr lang="en-US" sz="3200" b="1" dirty="0" smtClean="0"/>
              <a:t>friends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200" b="1" dirty="0" smtClean="0"/>
              <a:t>Overambitious nature  </a:t>
            </a:r>
            <a:endParaRPr lang="en-US" sz="3200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risk factors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925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41626993"/>
              </p:ext>
            </p:extLst>
          </p:nvPr>
        </p:nvGraphicFramePr>
        <p:xfrm>
          <a:off x="457200" y="762000"/>
          <a:ext cx="8229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6400800" y="4648200"/>
            <a:ext cx="2133600" cy="1371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Stressful Life Situations</a:t>
            </a:r>
            <a:endParaRPr lang="en-US" sz="2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4675909"/>
            <a:ext cx="2129826" cy="1371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Mental Illness</a:t>
            </a:r>
            <a:endParaRPr lang="en-US" sz="2800" b="1" dirty="0"/>
          </a:p>
        </p:txBody>
      </p:sp>
      <p:sp>
        <p:nvSpPr>
          <p:cNvPr id="6" name="Up Arrow 5"/>
          <p:cNvSpPr/>
          <p:nvPr/>
        </p:nvSpPr>
        <p:spPr>
          <a:xfrm rot="5126992">
            <a:off x="2624846" y="5241964"/>
            <a:ext cx="457200" cy="506835"/>
          </a:xfrm>
          <a:prstGeom prst="up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 rot="5754529" flipV="1">
            <a:off x="5974693" y="5240383"/>
            <a:ext cx="457200" cy="509778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84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295400"/>
            <a:ext cx="7772400" cy="5569527"/>
          </a:xfrm>
        </p:spPr>
        <p:txBody>
          <a:bodyPr>
            <a:noAutofit/>
          </a:bodyPr>
          <a:lstStyle/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Family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Community/Social factors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School Environment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Peer Group relations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Personal Strengths: Temperament, Attitude, Outlook on life, Religious beliefs….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Cognitive flexibility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Interpersonal Problem solving skills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Hopefulness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b="1" dirty="0" smtClean="0"/>
              <a:t>Treatment of psychiatric disorders</a:t>
            </a:r>
          </a:p>
          <a:p>
            <a:pPr marL="342900" indent="-342900" algn="l">
              <a:buClr>
                <a:srgbClr val="FFFF00"/>
              </a:buClr>
              <a:buFont typeface="Wingdings" pitchFamily="2" charset="2"/>
              <a:buChar char="Ø"/>
            </a:pPr>
            <a:endParaRPr lang="en-US" sz="2800" b="1" dirty="0" smtClean="0"/>
          </a:p>
          <a:p>
            <a:pPr>
              <a:buClr>
                <a:srgbClr val="FFFF00"/>
              </a:buClr>
            </a:pPr>
            <a:endParaRPr lang="en-US" sz="2800" dirty="0" smtClean="0"/>
          </a:p>
          <a:p>
            <a:pPr>
              <a:buClr>
                <a:srgbClr val="FFFF00"/>
              </a:buClr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4495800" cy="70104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PROTECTIVE FACTORS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95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2057400"/>
            <a:ext cx="7848600" cy="4151376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Blip>
                <a:blip r:embed="rId2"/>
              </a:buBlip>
            </a:pP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Sudden changes in behaviour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000" b="1" dirty="0">
                <a:latin typeface="Adobe Gothic Std B" pitchFamily="34" charset="-128"/>
                <a:ea typeface="Adobe Gothic Std B" pitchFamily="34" charset="-128"/>
              </a:rPr>
              <a:t>C</a:t>
            </a: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hanges in pattern of sleeping and eating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Loss of interest in usual activities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Withdrawal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Experiencing a humiliating event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Feelings of guilt or hopelessness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Inability to concentrate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Talk on suicide</a:t>
            </a:r>
          </a:p>
          <a:p>
            <a:pPr marL="342900" indent="-342900" algn="l">
              <a:buBlip>
                <a:blip r:embed="rId2"/>
              </a:buBlip>
            </a:pPr>
            <a:r>
              <a:rPr lang="en-US" sz="3000" b="1" dirty="0" smtClean="0">
                <a:latin typeface="Adobe Gothic Std B" pitchFamily="34" charset="-128"/>
                <a:ea typeface="Adobe Gothic Std B" pitchFamily="34" charset="-128"/>
              </a:rPr>
              <a:t>Give away important possessions</a:t>
            </a:r>
          </a:p>
          <a:p>
            <a:pPr marL="342900" indent="-342900">
              <a:buBlip>
                <a:blip r:embed="rId2"/>
              </a:buBlip>
            </a:pPr>
            <a:endParaRPr lang="en-US" dirty="0" smtClean="0">
              <a:latin typeface="Adobe Gothic Std B" pitchFamily="34" charset="-128"/>
              <a:ea typeface="Adobe Gothic Std B" pitchFamily="34" charset="-128"/>
            </a:endParaRPr>
          </a:p>
          <a:p>
            <a:pPr marL="342900" indent="-342900">
              <a:buBlip>
                <a:blip r:embed="rId2"/>
              </a:buBlip>
            </a:pPr>
            <a:endParaRPr lang="en-US" dirty="0" smtClean="0">
              <a:latin typeface="Adobe Gothic Std B" pitchFamily="34" charset="-128"/>
              <a:ea typeface="Adobe Gothic Std B" pitchFamily="34" charset="-128"/>
            </a:endParaRPr>
          </a:p>
          <a:p>
            <a:pPr marL="342900" indent="-342900">
              <a:buBlip>
                <a:blip r:embed="rId2"/>
              </a:buBlip>
            </a:pPr>
            <a:endParaRPr lang="en-US" dirty="0" smtClean="0">
              <a:latin typeface="Adobe Gothic Std B" pitchFamily="34" charset="-128"/>
              <a:ea typeface="Adobe Gothic Std B" pitchFamily="34" charset="-128"/>
            </a:endParaRPr>
          </a:p>
          <a:p>
            <a:pPr marL="342900" indent="-342900">
              <a:buBlip>
                <a:blip r:embed="rId2"/>
              </a:buBlip>
            </a:pPr>
            <a:endParaRPr lang="en-US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WARNING SIGNS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09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447800"/>
            <a:ext cx="8305800" cy="5257800"/>
          </a:xfrm>
        </p:spPr>
        <p:txBody>
          <a:bodyPr>
            <a:normAutofit lnSpcReduction="10000"/>
          </a:bodyPr>
          <a:lstStyle/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r>
              <a:rPr lang="en-US" sz="2600" b="1" dirty="0"/>
              <a:t>The first step in establishing a meaningful relationship with adolescents is connecting with them and engaging them in the relationship. </a:t>
            </a:r>
            <a:endParaRPr lang="en-US" sz="2600" b="1" dirty="0" smtClean="0"/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r>
              <a:rPr lang="en-US" sz="2600" b="1" dirty="0" smtClean="0"/>
              <a:t>Active </a:t>
            </a:r>
            <a:r>
              <a:rPr lang="en-US" sz="2600" b="1" dirty="0"/>
              <a:t>listening </a:t>
            </a:r>
            <a:r>
              <a:rPr lang="en-US" sz="2600" b="1" dirty="0" smtClean="0"/>
              <a:t>-to </a:t>
            </a:r>
            <a:r>
              <a:rPr lang="en-US" sz="2600" b="1" dirty="0"/>
              <a:t>be attentive to the adolescents in order to under-stand the meaning behind their stories or conversations </a:t>
            </a:r>
            <a:endParaRPr lang="en-US" sz="2600" b="1" dirty="0" smtClean="0"/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r>
              <a:rPr lang="en-US" sz="2600" b="1" dirty="0" smtClean="0"/>
              <a:t>Give them the feeling that ‘I am cared’, ‘I am precious’, ‘..loved one’..</a:t>
            </a:r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r>
              <a:rPr lang="en-US" sz="2600" b="1" dirty="0" smtClean="0"/>
              <a:t>Stress management strategies</a:t>
            </a:r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r>
              <a:rPr lang="en-US" sz="2600" b="1" dirty="0" smtClean="0"/>
              <a:t>Help them to regain/develop self esteem/self confidence</a:t>
            </a:r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r>
              <a:rPr lang="en-US" sz="2600" b="1" dirty="0" smtClean="0"/>
              <a:t>Family Therapy</a:t>
            </a:r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r>
              <a:rPr lang="en-US" sz="2600" b="1" dirty="0" smtClean="0"/>
              <a:t>Medical Help</a:t>
            </a:r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endParaRPr lang="en-US" sz="2600" b="1" dirty="0" smtClean="0"/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endParaRPr lang="en-US" sz="2400" b="1" dirty="0" smtClean="0"/>
          </a:p>
          <a:p>
            <a:pPr marL="342900" indent="-342900" algn="l">
              <a:buClr>
                <a:srgbClr val="00B0F0"/>
              </a:buClr>
              <a:buFont typeface="Wingdings" pitchFamily="2" charset="2"/>
              <a:buChar char="§"/>
            </a:pPr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4114800" cy="70104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To help them..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248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63</TotalTime>
  <Words>318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BlackTie</vt:lpstr>
      <vt:lpstr>Suicide among adolescents</vt:lpstr>
      <vt:lpstr>Suicide &amp; self -harm</vt:lpstr>
      <vt:lpstr>risk factors</vt:lpstr>
      <vt:lpstr>risk factors</vt:lpstr>
      <vt:lpstr>PowerPoint Presentation</vt:lpstr>
      <vt:lpstr>PROTECTIVE FACTORS</vt:lpstr>
      <vt:lpstr>WARNING SIGNS</vt:lpstr>
      <vt:lpstr>To help them..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among adolescents</dc:title>
  <dc:creator>sr soja</dc:creator>
  <cp:lastModifiedBy>sr soja</cp:lastModifiedBy>
  <cp:revision>12</cp:revision>
  <dcterms:created xsi:type="dcterms:W3CDTF">2006-08-16T00:00:00Z</dcterms:created>
  <dcterms:modified xsi:type="dcterms:W3CDTF">2019-09-17T05:30:25Z</dcterms:modified>
</cp:coreProperties>
</file>