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66" r:id="rId3"/>
    <p:sldId id="274" r:id="rId4"/>
    <p:sldId id="264" r:id="rId5"/>
    <p:sldId id="265" r:id="rId6"/>
    <p:sldId id="267" r:id="rId7"/>
    <p:sldId id="256" r:id="rId8"/>
    <p:sldId id="257" r:id="rId9"/>
    <p:sldId id="258" r:id="rId10"/>
    <p:sldId id="259" r:id="rId11"/>
    <p:sldId id="275" r:id="rId12"/>
    <p:sldId id="260" r:id="rId13"/>
    <p:sldId id="261"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10/13/2017</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10/13/2017</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10/13/2017</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10/13/2017</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706418"/>
          </a:xfrm>
        </p:spPr>
        <p:txBody>
          <a:bodyPr>
            <a:normAutofit fontScale="90000"/>
          </a:bodyPr>
          <a:lstStyle/>
          <a:p>
            <a:r>
              <a:rPr lang="en-US" b="1" dirty="0">
                <a:solidFill>
                  <a:srgbClr val="0070C0"/>
                </a:solidFill>
              </a:rPr>
              <a:t>Depression</a:t>
            </a:r>
          </a:p>
        </p:txBody>
      </p:sp>
      <p:sp>
        <p:nvSpPr>
          <p:cNvPr id="3" name="Content Placeholder 2"/>
          <p:cNvSpPr>
            <a:spLocks noGrp="1"/>
          </p:cNvSpPr>
          <p:nvPr>
            <p:ph idx="1"/>
          </p:nvPr>
        </p:nvSpPr>
        <p:spPr>
          <a:xfrm>
            <a:off x="838200" y="1676400"/>
            <a:ext cx="7391400" cy="4114800"/>
          </a:xfrm>
        </p:spPr>
        <p:txBody>
          <a:bodyPr>
            <a:noAutofit/>
          </a:bodyPr>
          <a:lstStyle/>
          <a:p>
            <a:pPr algn="just"/>
            <a:r>
              <a:rPr lang="en-US" sz="2800" b="1" dirty="0" smtClean="0"/>
              <a:t>Depression is </a:t>
            </a:r>
            <a:r>
              <a:rPr lang="en-US" sz="2800" b="1" dirty="0"/>
              <a:t>different from normal sadness in that it engulfs </a:t>
            </a:r>
            <a:r>
              <a:rPr lang="en-US" sz="2800" b="1" dirty="0" smtClean="0"/>
              <a:t>day-to-day </a:t>
            </a:r>
            <a:r>
              <a:rPr lang="en-US" sz="2800" b="1" dirty="0"/>
              <a:t>life, interfering with </a:t>
            </a:r>
            <a:r>
              <a:rPr lang="en-US" sz="2800" b="1" dirty="0" smtClean="0"/>
              <a:t>ability </a:t>
            </a:r>
            <a:r>
              <a:rPr lang="en-US" sz="2800" b="1" dirty="0"/>
              <a:t>to work, study, eat, sleep, and have fun</a:t>
            </a:r>
            <a:r>
              <a:rPr lang="en-US" sz="2800" b="1" dirty="0" smtClean="0"/>
              <a:t>.</a:t>
            </a:r>
          </a:p>
          <a:p>
            <a:pPr algn="just"/>
            <a:r>
              <a:rPr lang="en-US" sz="2800" b="1" dirty="0" smtClean="0"/>
              <a:t> </a:t>
            </a:r>
            <a:r>
              <a:rPr lang="en-US" sz="2800" b="1" dirty="0"/>
              <a:t>The feelings of helplessness, hopelessness, and worthlessness are </a:t>
            </a:r>
            <a:r>
              <a:rPr lang="en-US" sz="2800" b="1" dirty="0" smtClean="0"/>
              <a:t>intense.</a:t>
            </a:r>
          </a:p>
          <a:p>
            <a:pPr algn="just"/>
            <a:r>
              <a:rPr lang="en-US" sz="2800" b="1" dirty="0"/>
              <a:t>Depression is a state of </a:t>
            </a:r>
            <a:r>
              <a:rPr lang="en-US" sz="2800" b="1" dirty="0" smtClean="0"/>
              <a:t>low mood</a:t>
            </a:r>
            <a:r>
              <a:rPr lang="en-US" sz="2800" b="1" dirty="0"/>
              <a:t> and aversion to activity that can affect a person's thoughts, behavior, feelings </a:t>
            </a:r>
            <a:r>
              <a:rPr lang="en-US" sz="2800" b="1" dirty="0" smtClean="0"/>
              <a:t>and sense of well-being.</a:t>
            </a:r>
            <a:endParaRPr lang="en-US" sz="2800" b="1" dirty="0"/>
          </a:p>
        </p:txBody>
      </p:sp>
    </p:spTree>
    <p:extLst>
      <p:ext uri="{BB962C8B-B14F-4D97-AF65-F5344CB8AC3E}">
        <p14:creationId xmlns:p14="http://schemas.microsoft.com/office/powerpoint/2010/main" val="4292167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14400"/>
            <a:ext cx="6934200" cy="5181600"/>
          </a:xfrm>
        </p:spPr>
        <p:txBody>
          <a:bodyPr>
            <a:normAutofit/>
          </a:bodyPr>
          <a:lstStyle/>
          <a:p>
            <a:r>
              <a:rPr lang="en-US" sz="2800" b="1" i="1" dirty="0">
                <a:solidFill>
                  <a:srgbClr val="FF0000"/>
                </a:solidFill>
              </a:rPr>
              <a:t>Reckless behavior</a:t>
            </a:r>
            <a:r>
              <a:rPr lang="en-US" sz="2800" b="1" dirty="0"/>
              <a:t> </a:t>
            </a:r>
            <a:r>
              <a:rPr lang="en-US" sz="2800" b="1" dirty="0" smtClean="0"/>
              <a:t>—engage </a:t>
            </a:r>
            <a:r>
              <a:rPr lang="en-US" sz="2800" b="1" dirty="0"/>
              <a:t>in high-risk behaviors, such as reckless driving, unsafe sex and </a:t>
            </a:r>
            <a:r>
              <a:rPr lang="en-US" sz="2800" b="1" dirty="0" smtClean="0"/>
              <a:t>binge drinking</a:t>
            </a:r>
            <a:r>
              <a:rPr lang="en-US" sz="2800" b="1" dirty="0"/>
              <a:t>.</a:t>
            </a:r>
          </a:p>
          <a:p>
            <a:r>
              <a:rPr lang="en-US" sz="2800" b="1" i="1" dirty="0">
                <a:solidFill>
                  <a:srgbClr val="FF0000"/>
                </a:solidFill>
              </a:rPr>
              <a:t>Violence</a:t>
            </a:r>
            <a:r>
              <a:rPr lang="en-US" sz="2800" b="1" dirty="0"/>
              <a:t> — Self-hatred and suicidal thoughts can sometimes lead to violence and </a:t>
            </a:r>
            <a:r>
              <a:rPr lang="en-US" sz="2800" b="1" dirty="0" smtClean="0"/>
              <a:t>rage.</a:t>
            </a:r>
            <a:endParaRPr lang="en-US" sz="2800" b="1" dirty="0"/>
          </a:p>
          <a:p>
            <a:r>
              <a:rPr lang="en-US" sz="2800" b="1" i="1" dirty="0">
                <a:solidFill>
                  <a:srgbClr val="FF0000"/>
                </a:solidFill>
              </a:rPr>
              <a:t>Suicide attempts</a:t>
            </a:r>
            <a:r>
              <a:rPr lang="en-US" sz="2800" b="1" dirty="0"/>
              <a:t> — Serious depression can lead </a:t>
            </a:r>
            <a:r>
              <a:rPr lang="en-US" sz="2800" b="1" dirty="0" smtClean="0"/>
              <a:t>to </a:t>
            </a:r>
            <a:r>
              <a:rPr lang="en-US" sz="2800" b="1" dirty="0"/>
              <a:t>talk about or attempt suicide. This should not be dismissed as “attention-getting” behavior. Suicide attempts should always be taken very seriously.</a:t>
            </a:r>
          </a:p>
          <a:p>
            <a:endParaRPr lang="en-US" dirty="0"/>
          </a:p>
          <a:p>
            <a:endParaRPr lang="en-US" dirty="0"/>
          </a:p>
        </p:txBody>
      </p:sp>
    </p:spTree>
    <p:extLst>
      <p:ext uri="{BB962C8B-B14F-4D97-AF65-F5344CB8AC3E}">
        <p14:creationId xmlns:p14="http://schemas.microsoft.com/office/powerpoint/2010/main" val="1802192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rgbClr val="0070C0"/>
                </a:solidFill>
              </a:rPr>
              <a:t>…. for </a:t>
            </a:r>
            <a:r>
              <a:rPr lang="en-US" sz="3600" dirty="0">
                <a:solidFill>
                  <a:srgbClr val="0070C0"/>
                </a:solidFill>
              </a:rPr>
              <a:t>depression </a:t>
            </a:r>
            <a:r>
              <a:rPr lang="en-US" sz="3600" dirty="0" smtClean="0">
                <a:solidFill>
                  <a:srgbClr val="0070C0"/>
                </a:solidFill>
              </a:rPr>
              <a:t>recovery-</a:t>
            </a:r>
            <a:r>
              <a:rPr lang="en-US" b="1" dirty="0"/>
              <a:t/>
            </a:r>
            <a:br>
              <a:rPr lang="en-US" b="1" dirty="0"/>
            </a:br>
            <a:endParaRPr lang="en-US" dirty="0"/>
          </a:p>
        </p:txBody>
      </p:sp>
      <p:sp>
        <p:nvSpPr>
          <p:cNvPr id="3" name="Content Placeholder 2"/>
          <p:cNvSpPr>
            <a:spLocks noGrp="1"/>
          </p:cNvSpPr>
          <p:nvPr>
            <p:ph idx="1"/>
          </p:nvPr>
        </p:nvSpPr>
        <p:spPr>
          <a:xfrm>
            <a:off x="1524000" y="1447800"/>
            <a:ext cx="6196405" cy="4495800"/>
          </a:xfrm>
        </p:spPr>
        <p:txBody>
          <a:bodyPr>
            <a:normAutofit/>
          </a:bodyPr>
          <a:lstStyle/>
          <a:p>
            <a:r>
              <a:rPr lang="en-US" sz="3200" b="1" dirty="0"/>
              <a:t>Make healthy lifestyle </a:t>
            </a:r>
            <a:endParaRPr lang="en-US" sz="3200" b="1" dirty="0" smtClean="0"/>
          </a:p>
          <a:p>
            <a:r>
              <a:rPr lang="en-US" sz="3200" b="1" dirty="0"/>
              <a:t>Build emotional skills</a:t>
            </a:r>
          </a:p>
          <a:p>
            <a:r>
              <a:rPr lang="en-US" sz="3200" b="1" dirty="0"/>
              <a:t>Seek professional </a:t>
            </a:r>
            <a:r>
              <a:rPr lang="en-US" sz="3200" b="1" dirty="0" smtClean="0"/>
              <a:t>help</a:t>
            </a:r>
          </a:p>
          <a:p>
            <a:r>
              <a:rPr lang="en-US" sz="3200" b="1" dirty="0" smtClean="0"/>
              <a:t>Practicing simple </a:t>
            </a:r>
            <a:r>
              <a:rPr lang="en-US" sz="3200" b="1" dirty="0"/>
              <a:t>meditation </a:t>
            </a:r>
            <a:r>
              <a:rPr lang="en-US" sz="3200" b="1" dirty="0" smtClean="0"/>
              <a:t>techniques</a:t>
            </a:r>
          </a:p>
          <a:p>
            <a:r>
              <a:rPr lang="en-US" sz="3200" b="1" dirty="0" smtClean="0"/>
              <a:t>Yoga, </a:t>
            </a:r>
            <a:r>
              <a:rPr lang="en-US" sz="3200" b="1" dirty="0"/>
              <a:t>acupuncture </a:t>
            </a:r>
            <a:r>
              <a:rPr lang="en-US" sz="3200" b="1" dirty="0" smtClean="0"/>
              <a:t>-to </a:t>
            </a:r>
            <a:r>
              <a:rPr lang="en-US" sz="3200" b="1" dirty="0"/>
              <a:t>restore balance by reconnecting the mind and body</a:t>
            </a:r>
            <a:r>
              <a:rPr lang="en-US" sz="3200" b="1" dirty="0" smtClean="0"/>
              <a:t>.</a:t>
            </a:r>
          </a:p>
          <a:p>
            <a:endParaRPr lang="en-US" dirty="0"/>
          </a:p>
          <a:p>
            <a:endParaRPr lang="en-US" dirty="0"/>
          </a:p>
          <a:p>
            <a:endParaRPr lang="en-US" b="1" dirty="0"/>
          </a:p>
          <a:p>
            <a:endParaRPr lang="en-US" dirty="0"/>
          </a:p>
        </p:txBody>
      </p:sp>
    </p:spTree>
    <p:extLst>
      <p:ext uri="{BB962C8B-B14F-4D97-AF65-F5344CB8AC3E}">
        <p14:creationId xmlns:p14="http://schemas.microsoft.com/office/powerpoint/2010/main" val="1187106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838200"/>
            <a:ext cx="6400800" cy="4899212"/>
          </a:xfrm>
        </p:spPr>
        <p:txBody>
          <a:bodyPr>
            <a:normAutofit fontScale="92500"/>
          </a:bodyPr>
          <a:lstStyle/>
          <a:p>
            <a:r>
              <a:rPr lang="en-US" sz="3600" b="1" u="sng" dirty="0" smtClean="0">
                <a:solidFill>
                  <a:srgbClr val="C00000"/>
                </a:solidFill>
                <a:latin typeface="Aharoni" pitchFamily="2" charset="-79"/>
                <a:cs typeface="Aharoni" pitchFamily="2" charset="-79"/>
              </a:rPr>
              <a:t>Healthy, </a:t>
            </a:r>
            <a:r>
              <a:rPr lang="en-US" sz="3600" b="1" u="sng" dirty="0">
                <a:solidFill>
                  <a:srgbClr val="C00000"/>
                </a:solidFill>
                <a:latin typeface="Aharoni" pitchFamily="2" charset="-79"/>
                <a:cs typeface="Aharoni" pitchFamily="2" charset="-79"/>
              </a:rPr>
              <a:t>balanced diet </a:t>
            </a:r>
            <a:r>
              <a:rPr lang="en-US" sz="3600" b="1" dirty="0">
                <a:latin typeface="Aharoni" pitchFamily="2" charset="-79"/>
                <a:cs typeface="Aharoni" pitchFamily="2" charset="-79"/>
              </a:rPr>
              <a:t>: avoid high sugar, simple carbohydrates and fat, adding foods high in folic acid, avoid alcohol</a:t>
            </a:r>
          </a:p>
          <a:p>
            <a:r>
              <a:rPr lang="en-US" sz="3600" b="1" dirty="0">
                <a:latin typeface="Aharoni" pitchFamily="2" charset="-79"/>
                <a:cs typeface="Aharoni" pitchFamily="2" charset="-79"/>
              </a:rPr>
              <a:t>Major depression often requires </a:t>
            </a:r>
            <a:r>
              <a:rPr lang="en-US" sz="3600" b="1" u="sng" dirty="0">
                <a:solidFill>
                  <a:srgbClr val="C00000"/>
                </a:solidFill>
                <a:latin typeface="Aharoni" pitchFamily="2" charset="-79"/>
                <a:cs typeface="Aharoni" pitchFamily="2" charset="-79"/>
              </a:rPr>
              <a:t>medications</a:t>
            </a:r>
            <a:r>
              <a:rPr lang="en-US" sz="3600" b="1" dirty="0">
                <a:latin typeface="Aharoni" pitchFamily="2" charset="-79"/>
                <a:cs typeface="Aharoni" pitchFamily="2" charset="-79"/>
              </a:rPr>
              <a:t> such as antidepressants in order to regain control of </a:t>
            </a:r>
            <a:r>
              <a:rPr lang="en-US" sz="3600" b="1" dirty="0" smtClean="0">
                <a:latin typeface="Aharoni" pitchFamily="2" charset="-79"/>
                <a:cs typeface="Aharoni" pitchFamily="2" charset="-79"/>
              </a:rPr>
              <a:t>emotions</a:t>
            </a:r>
            <a:endParaRPr lang="en-US" sz="3600" b="1" dirty="0">
              <a:latin typeface="Aharoni" pitchFamily="2" charset="-79"/>
              <a:cs typeface="Aharoni" pitchFamily="2" charset="-79"/>
            </a:endParaRPr>
          </a:p>
          <a:p>
            <a:endParaRPr lang="en-US" dirty="0"/>
          </a:p>
        </p:txBody>
      </p:sp>
    </p:spTree>
    <p:extLst>
      <p:ext uri="{BB962C8B-B14F-4D97-AF65-F5344CB8AC3E}">
        <p14:creationId xmlns:p14="http://schemas.microsoft.com/office/powerpoint/2010/main" val="3666881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1066800"/>
            <a:ext cx="6196405" cy="4656269"/>
          </a:xfrm>
        </p:spPr>
        <p:txBody>
          <a:bodyPr>
            <a:normAutofit/>
          </a:bodyPr>
          <a:lstStyle/>
          <a:p>
            <a:pPr algn="just"/>
            <a:r>
              <a:rPr lang="en-US" sz="2800" b="1" dirty="0" smtClean="0">
                <a:solidFill>
                  <a:srgbClr val="C00000"/>
                </a:solidFill>
              </a:rPr>
              <a:t>Exercise</a:t>
            </a:r>
            <a:r>
              <a:rPr lang="en-US" sz="2800" b="1" dirty="0" smtClean="0"/>
              <a:t> </a:t>
            </a:r>
            <a:r>
              <a:rPr lang="en-US" sz="2800" b="1" dirty="0"/>
              <a:t>is more than just good for </a:t>
            </a:r>
            <a:r>
              <a:rPr lang="en-US" sz="2800" b="1" dirty="0" smtClean="0"/>
              <a:t>the body</a:t>
            </a:r>
            <a:r>
              <a:rPr lang="en-US" sz="2800" b="1" dirty="0"/>
              <a:t>; it’s also good for </a:t>
            </a:r>
            <a:r>
              <a:rPr lang="en-US" sz="2800" b="1" dirty="0" smtClean="0"/>
              <a:t>mind</a:t>
            </a:r>
            <a:r>
              <a:rPr lang="en-US" sz="2800" b="1" dirty="0"/>
              <a:t>. Exercise helps to boost </a:t>
            </a:r>
            <a:r>
              <a:rPr lang="en-US" sz="2800" b="1" dirty="0" smtClean="0"/>
              <a:t>a person’s </a:t>
            </a:r>
            <a:r>
              <a:rPr lang="en-US" sz="2800" b="1" dirty="0"/>
              <a:t>mood by stimulating various feel-good brain chemicals that leave </a:t>
            </a:r>
            <a:r>
              <a:rPr lang="en-US" sz="2800" b="1" dirty="0" smtClean="0"/>
              <a:t>the feelings of  </a:t>
            </a:r>
            <a:r>
              <a:rPr lang="en-US" sz="2800" b="1" dirty="0"/>
              <a:t>happier and more relaxed. Exercise also takes </a:t>
            </a:r>
            <a:r>
              <a:rPr lang="en-US" sz="2800" b="1" dirty="0" smtClean="0"/>
              <a:t>the </a:t>
            </a:r>
            <a:r>
              <a:rPr lang="en-US" sz="2800" b="1" dirty="0"/>
              <a:t>mind off worries, boosts </a:t>
            </a:r>
            <a:r>
              <a:rPr lang="en-US" sz="2800" b="1" dirty="0" smtClean="0"/>
              <a:t>energy </a:t>
            </a:r>
            <a:r>
              <a:rPr lang="en-US" sz="2800" b="1" dirty="0"/>
              <a:t>level, promotes better </a:t>
            </a:r>
            <a:r>
              <a:rPr lang="en-US" sz="2800" b="1" dirty="0" smtClean="0"/>
              <a:t>sleep.</a:t>
            </a:r>
            <a:endParaRPr lang="en-US" sz="2800" b="1" dirty="0"/>
          </a:p>
          <a:p>
            <a:endParaRPr lang="en-US" dirty="0"/>
          </a:p>
        </p:txBody>
      </p:sp>
    </p:spTree>
    <p:extLst>
      <p:ext uri="{BB962C8B-B14F-4D97-AF65-F5344CB8AC3E}">
        <p14:creationId xmlns:p14="http://schemas.microsoft.com/office/powerpoint/2010/main" val="3882987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6781800" cy="5257800"/>
          </a:xfrm>
        </p:spPr>
        <p:txBody>
          <a:bodyPr>
            <a:normAutofit/>
          </a:bodyPr>
          <a:lstStyle/>
          <a:p>
            <a:pPr fontAlgn="base"/>
            <a:r>
              <a:rPr lang="en-US" b="1" u="sng" dirty="0">
                <a:solidFill>
                  <a:srgbClr val="FF0000"/>
                </a:solidFill>
              </a:rPr>
              <a:t>Depression in women</a:t>
            </a:r>
          </a:p>
          <a:p>
            <a:pPr marL="0" indent="0" algn="just">
              <a:buNone/>
            </a:pPr>
            <a:r>
              <a:rPr lang="en-US" b="1" dirty="0"/>
              <a:t>Rates of depression in women are twice as high as they are in men. This is due in part to hormonal factors, particularly when it comes to premenstrual syndrome (PMS), premenstrual </a:t>
            </a:r>
            <a:r>
              <a:rPr lang="en-US" b="1" dirty="0" smtClean="0"/>
              <a:t>dysphonic </a:t>
            </a:r>
            <a:r>
              <a:rPr lang="en-US" b="1" dirty="0"/>
              <a:t>disorder (PMDD), postpartum depression, and </a:t>
            </a:r>
            <a:r>
              <a:rPr lang="en-US" b="1" dirty="0" err="1"/>
              <a:t>perimenopausal</a:t>
            </a:r>
            <a:r>
              <a:rPr lang="en-US" b="1" dirty="0"/>
              <a:t> depression</a:t>
            </a:r>
            <a:r>
              <a:rPr lang="en-US" b="1" dirty="0" smtClean="0"/>
              <a:t>.</a:t>
            </a:r>
          </a:p>
          <a:p>
            <a:pPr marL="0" indent="0" algn="just">
              <a:buNone/>
            </a:pPr>
            <a:r>
              <a:rPr lang="en-US" b="1" dirty="0" smtClean="0"/>
              <a:t> </a:t>
            </a:r>
            <a:r>
              <a:rPr lang="en-US" b="1" dirty="0"/>
              <a:t>As for signs and symptoms, women are more likely than men to experience pronounced feelings of guilt, sleep excessively, overeat, and gain weight. Women are also more likely to suffer from seasonal affective disorder. </a:t>
            </a:r>
          </a:p>
        </p:txBody>
      </p:sp>
    </p:spTree>
    <p:extLst>
      <p:ext uri="{BB962C8B-B14F-4D97-AF65-F5344CB8AC3E}">
        <p14:creationId xmlns:p14="http://schemas.microsoft.com/office/powerpoint/2010/main" val="2965761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sz="3600" b="1" dirty="0">
                <a:solidFill>
                  <a:srgbClr val="0070C0"/>
                </a:solidFill>
                <a:latin typeface="Adobe Garamond Pro Bold" pitchFamily="18" charset="0"/>
              </a:rPr>
              <a:t>Depression affects every person differently. Some people will experience a few symptoms, while others will experience many</a:t>
            </a:r>
            <a:r>
              <a:rPr lang="en-US" dirty="0"/>
              <a:t>. </a:t>
            </a:r>
          </a:p>
          <a:p>
            <a:endParaRPr lang="en-US" dirty="0"/>
          </a:p>
        </p:txBody>
      </p:sp>
    </p:spTree>
    <p:extLst>
      <p:ext uri="{BB962C8B-B14F-4D97-AF65-F5344CB8AC3E}">
        <p14:creationId xmlns:p14="http://schemas.microsoft.com/office/powerpoint/2010/main" val="533826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7286977" cy="706417"/>
          </a:xfrm>
        </p:spPr>
        <p:txBody>
          <a:bodyPr>
            <a:normAutofit/>
          </a:bodyPr>
          <a:lstStyle/>
          <a:p>
            <a:r>
              <a:rPr lang="en-US" sz="3600" b="1" dirty="0"/>
              <a:t>Causes and risk factors </a:t>
            </a:r>
            <a:endParaRPr lang="en-US" dirty="0"/>
          </a:p>
        </p:txBody>
      </p:sp>
      <p:sp>
        <p:nvSpPr>
          <p:cNvPr id="3" name="Content Placeholder 2"/>
          <p:cNvSpPr>
            <a:spLocks noGrp="1"/>
          </p:cNvSpPr>
          <p:nvPr>
            <p:ph idx="1"/>
          </p:nvPr>
        </p:nvSpPr>
        <p:spPr>
          <a:xfrm>
            <a:off x="2590800" y="1752600"/>
            <a:ext cx="5257800" cy="4267200"/>
          </a:xfrm>
        </p:spPr>
        <p:txBody>
          <a:bodyPr>
            <a:normAutofit lnSpcReduction="10000"/>
          </a:bodyPr>
          <a:lstStyle/>
          <a:p>
            <a:pPr lvl="0"/>
            <a:r>
              <a:rPr lang="en-US" b="1" dirty="0" smtClean="0"/>
              <a:t>Loneliness</a:t>
            </a:r>
            <a:endParaRPr lang="en-US" b="1" dirty="0"/>
          </a:p>
          <a:p>
            <a:pPr lvl="0"/>
            <a:r>
              <a:rPr lang="en-US" b="1" dirty="0"/>
              <a:t>Lack of social support</a:t>
            </a:r>
          </a:p>
          <a:p>
            <a:pPr lvl="0"/>
            <a:r>
              <a:rPr lang="en-US" b="1" dirty="0"/>
              <a:t>Recent stressful life experiences</a:t>
            </a:r>
          </a:p>
          <a:p>
            <a:pPr lvl="0"/>
            <a:r>
              <a:rPr lang="en-US" b="1" dirty="0"/>
              <a:t>Family history of depression</a:t>
            </a:r>
          </a:p>
          <a:p>
            <a:pPr lvl="0"/>
            <a:r>
              <a:rPr lang="en-US" b="1" dirty="0" smtClean="0"/>
              <a:t>Relationship problems</a:t>
            </a:r>
            <a:endParaRPr lang="en-US" b="1" dirty="0"/>
          </a:p>
          <a:p>
            <a:pPr lvl="0"/>
            <a:r>
              <a:rPr lang="en-US" b="1" dirty="0"/>
              <a:t>Financial strain</a:t>
            </a:r>
          </a:p>
          <a:p>
            <a:pPr lvl="0"/>
            <a:r>
              <a:rPr lang="en-US" b="1" dirty="0"/>
              <a:t>Early childhood trauma or abuse</a:t>
            </a:r>
          </a:p>
          <a:p>
            <a:pPr lvl="0"/>
            <a:r>
              <a:rPr lang="en-US" b="1" dirty="0"/>
              <a:t>Alcohol or drug abuse</a:t>
            </a:r>
          </a:p>
          <a:p>
            <a:pPr lvl="0"/>
            <a:r>
              <a:rPr lang="en-US" b="1" dirty="0"/>
              <a:t>Unemployment or underemployment</a:t>
            </a:r>
          </a:p>
          <a:p>
            <a:pPr lvl="0"/>
            <a:r>
              <a:rPr lang="en-US" b="1" dirty="0"/>
              <a:t>Health problems or chronic pain</a:t>
            </a:r>
          </a:p>
          <a:p>
            <a:endParaRPr lang="en-US" dirty="0"/>
          </a:p>
        </p:txBody>
      </p:sp>
    </p:spTree>
    <p:extLst>
      <p:ext uri="{BB962C8B-B14F-4D97-AF65-F5344CB8AC3E}">
        <p14:creationId xmlns:p14="http://schemas.microsoft.com/office/powerpoint/2010/main" val="190451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Signs of Depression</a:t>
            </a:r>
            <a:r>
              <a:rPr lang="en-US" b="1" dirty="0"/>
              <a:t/>
            </a:r>
            <a:br>
              <a:rPr lang="en-US" b="1" dirty="0"/>
            </a:br>
            <a:endParaRPr lang="en-US" dirty="0"/>
          </a:p>
        </p:txBody>
      </p:sp>
      <p:sp>
        <p:nvSpPr>
          <p:cNvPr id="3" name="Content Placeholder 2"/>
          <p:cNvSpPr>
            <a:spLocks noGrp="1"/>
          </p:cNvSpPr>
          <p:nvPr>
            <p:ph idx="1"/>
          </p:nvPr>
        </p:nvSpPr>
        <p:spPr>
          <a:xfrm>
            <a:off x="914400" y="1447800"/>
            <a:ext cx="7239000" cy="4571999"/>
          </a:xfrm>
        </p:spPr>
        <p:txBody>
          <a:bodyPr>
            <a:normAutofit/>
          </a:bodyPr>
          <a:lstStyle/>
          <a:p>
            <a:pPr marL="0" indent="0">
              <a:buNone/>
            </a:pPr>
            <a:r>
              <a:rPr lang="en-US" sz="3200" b="1" dirty="0" smtClean="0">
                <a:solidFill>
                  <a:srgbClr val="FF0000"/>
                </a:solidFill>
              </a:rPr>
              <a:t>1</a:t>
            </a:r>
            <a:r>
              <a:rPr lang="en-US" sz="3200" b="1" dirty="0">
                <a:solidFill>
                  <a:srgbClr val="FF0000"/>
                </a:solidFill>
              </a:rPr>
              <a:t>. Persistent sadness, emptiness or anxiety.</a:t>
            </a:r>
            <a:r>
              <a:rPr lang="en-US" sz="3200" b="1" dirty="0"/>
              <a:t/>
            </a:r>
            <a:br>
              <a:rPr lang="en-US" sz="3200" b="1" dirty="0"/>
            </a:br>
            <a:r>
              <a:rPr lang="en-US" sz="3200" b="1" dirty="0"/>
              <a:t>2. Feelings of hopelessness, pessimism, guilt, worthlessness or helplessness.</a:t>
            </a:r>
            <a:br>
              <a:rPr lang="en-US" sz="3200" b="1" dirty="0"/>
            </a:br>
            <a:r>
              <a:rPr lang="en-US" sz="3200" b="1" dirty="0">
                <a:solidFill>
                  <a:srgbClr val="FF0000"/>
                </a:solidFill>
              </a:rPr>
              <a:t>3. Fatigue, decreased energy or feeling “slowed down.”</a:t>
            </a:r>
            <a:r>
              <a:rPr lang="en-US" sz="3200" b="1" dirty="0"/>
              <a:t/>
            </a:r>
            <a:br>
              <a:rPr lang="en-US" sz="3200" b="1" dirty="0"/>
            </a:br>
            <a:r>
              <a:rPr lang="en-US" sz="3200" b="1" dirty="0"/>
              <a:t>4. Loss of interest or pleasure in hobbies and activities that were once </a:t>
            </a:r>
            <a:r>
              <a:rPr lang="en-US" sz="3200" b="1" dirty="0" smtClean="0"/>
              <a:t>enjoyed</a:t>
            </a:r>
            <a:r>
              <a:rPr lang="en-US" sz="3200" b="1" dirty="0"/>
              <a:t>.</a:t>
            </a:r>
            <a:r>
              <a:rPr lang="en-US" dirty="0"/>
              <a:t/>
            </a:r>
            <a:br>
              <a:rPr lang="en-US" dirty="0"/>
            </a:br>
            <a:endParaRPr lang="en-US" dirty="0"/>
          </a:p>
        </p:txBody>
      </p:sp>
    </p:spTree>
    <p:extLst>
      <p:ext uri="{BB962C8B-B14F-4D97-AF65-F5344CB8AC3E}">
        <p14:creationId xmlns:p14="http://schemas.microsoft.com/office/powerpoint/2010/main" val="3123737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990600"/>
            <a:ext cx="7034605" cy="5105400"/>
          </a:xfrm>
        </p:spPr>
        <p:txBody>
          <a:bodyPr>
            <a:normAutofit lnSpcReduction="10000"/>
          </a:bodyPr>
          <a:lstStyle/>
          <a:p>
            <a:pPr marL="0" indent="0">
              <a:buNone/>
            </a:pPr>
            <a:r>
              <a:rPr lang="en-US" sz="2800" b="1" dirty="0" smtClean="0"/>
              <a:t>5.Restlessness </a:t>
            </a:r>
            <a:r>
              <a:rPr lang="en-US" sz="2800" b="1" dirty="0"/>
              <a:t>or irritability</a:t>
            </a:r>
            <a:r>
              <a:rPr lang="en-US" sz="2800" b="1" dirty="0" smtClean="0"/>
              <a:t>.</a:t>
            </a:r>
          </a:p>
          <a:p>
            <a:pPr marL="0" indent="0">
              <a:buNone/>
            </a:pPr>
            <a:r>
              <a:rPr lang="en-US" sz="2800" b="1" dirty="0"/>
              <a:t/>
            </a:r>
            <a:br>
              <a:rPr lang="en-US" sz="2800" b="1" dirty="0"/>
            </a:br>
            <a:r>
              <a:rPr lang="en-US" sz="2800" b="1" dirty="0">
                <a:solidFill>
                  <a:srgbClr val="FF0000"/>
                </a:solidFill>
              </a:rPr>
              <a:t>6. Difficulty </a:t>
            </a:r>
            <a:r>
              <a:rPr lang="en-US" sz="2800" b="1" dirty="0" smtClean="0">
                <a:solidFill>
                  <a:srgbClr val="FF0000"/>
                </a:solidFill>
              </a:rPr>
              <a:t>in concentrating</a:t>
            </a:r>
            <a:r>
              <a:rPr lang="en-US" sz="2800" b="1" dirty="0">
                <a:solidFill>
                  <a:srgbClr val="FF0000"/>
                </a:solidFill>
              </a:rPr>
              <a:t>, remembering or making decisions</a:t>
            </a:r>
            <a:r>
              <a:rPr lang="en-US" sz="2800" b="1" dirty="0" smtClean="0">
                <a:solidFill>
                  <a:srgbClr val="FF0000"/>
                </a:solidFill>
              </a:rPr>
              <a:t>.</a:t>
            </a:r>
          </a:p>
          <a:p>
            <a:pPr marL="0" indent="0">
              <a:buNone/>
            </a:pPr>
            <a:r>
              <a:rPr lang="en-US" sz="2800" b="1" dirty="0"/>
              <a:t/>
            </a:r>
            <a:br>
              <a:rPr lang="en-US" sz="2800" b="1" dirty="0"/>
            </a:br>
            <a:r>
              <a:rPr lang="en-US" sz="2800" b="1" dirty="0"/>
              <a:t>7. Sleep disturbances, such as insomnia, early-morning waking or oversleeping</a:t>
            </a:r>
            <a:r>
              <a:rPr lang="en-US" sz="2800" b="1" dirty="0" smtClean="0"/>
              <a:t>.</a:t>
            </a:r>
          </a:p>
          <a:p>
            <a:pPr marL="0" indent="0">
              <a:buNone/>
            </a:pPr>
            <a:r>
              <a:rPr lang="en-US" sz="2800" b="1" dirty="0">
                <a:solidFill>
                  <a:srgbClr val="FF0000"/>
                </a:solidFill>
              </a:rPr>
              <a:t/>
            </a:r>
            <a:br>
              <a:rPr lang="en-US" sz="2800" b="1" dirty="0">
                <a:solidFill>
                  <a:srgbClr val="FF0000"/>
                </a:solidFill>
              </a:rPr>
            </a:br>
            <a:r>
              <a:rPr lang="en-US" sz="2800" b="1" dirty="0">
                <a:solidFill>
                  <a:srgbClr val="FF0000"/>
                </a:solidFill>
              </a:rPr>
              <a:t>8. Eating and weight changes, such as appetite and weight loss or overeating and weight gain.</a:t>
            </a:r>
            <a:br>
              <a:rPr lang="en-US" sz="2800" b="1" dirty="0">
                <a:solidFill>
                  <a:srgbClr val="FF0000"/>
                </a:solidFill>
              </a:rPr>
            </a:br>
            <a:endParaRPr lang="en-US" dirty="0">
              <a:solidFill>
                <a:srgbClr val="FF0000"/>
              </a:solidFill>
            </a:endParaRPr>
          </a:p>
        </p:txBody>
      </p:sp>
    </p:spTree>
    <p:extLst>
      <p:ext uri="{BB962C8B-B14F-4D97-AF65-F5344CB8AC3E}">
        <p14:creationId xmlns:p14="http://schemas.microsoft.com/office/powerpoint/2010/main" val="3149026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143000"/>
            <a:ext cx="6668845" cy="4580069"/>
          </a:xfrm>
        </p:spPr>
        <p:txBody>
          <a:bodyPr/>
          <a:lstStyle/>
          <a:p>
            <a:pPr marL="0" indent="0">
              <a:buNone/>
            </a:pPr>
            <a:r>
              <a:rPr lang="en-US" sz="3200" b="1" dirty="0">
                <a:solidFill>
                  <a:srgbClr val="FF0000"/>
                </a:solidFill>
              </a:rPr>
              <a:t>9. Thoughts of death or suicide, including actual suicide attempts</a:t>
            </a:r>
            <a:r>
              <a:rPr lang="en-US" sz="3200" b="1" dirty="0" smtClean="0">
                <a:solidFill>
                  <a:srgbClr val="FF0000"/>
                </a:solidFill>
              </a:rPr>
              <a:t>.</a:t>
            </a:r>
          </a:p>
          <a:p>
            <a:pPr marL="0" indent="0">
              <a:buNone/>
            </a:pPr>
            <a:r>
              <a:rPr lang="en-US" sz="3200" b="1" dirty="0"/>
              <a:t/>
            </a:r>
            <a:br>
              <a:rPr lang="en-US" sz="3200" b="1" dirty="0"/>
            </a:br>
            <a:r>
              <a:rPr lang="en-US" sz="3200" b="1" dirty="0"/>
              <a:t>10. Persistent physical symptoms that don’t respond to treatment, such as headaches, chronic pain and digestive disorders.</a:t>
            </a:r>
          </a:p>
          <a:p>
            <a:endParaRPr lang="en-US" dirty="0"/>
          </a:p>
        </p:txBody>
      </p:sp>
    </p:spTree>
    <p:extLst>
      <p:ext uri="{BB962C8B-B14F-4D97-AF65-F5344CB8AC3E}">
        <p14:creationId xmlns:p14="http://schemas.microsoft.com/office/powerpoint/2010/main" val="687070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554018"/>
          </a:xfrm>
        </p:spPr>
        <p:txBody>
          <a:bodyPr>
            <a:normAutofit fontScale="90000"/>
          </a:bodyPr>
          <a:lstStyle/>
          <a:p>
            <a:r>
              <a:rPr lang="en-US" sz="3200" u="sng" dirty="0">
                <a:solidFill>
                  <a:srgbClr val="FF0000"/>
                </a:solidFill>
              </a:rPr>
              <a:t>Some common warning </a:t>
            </a:r>
            <a:r>
              <a:rPr lang="en-US" sz="3200" u="sng" dirty="0" smtClean="0">
                <a:solidFill>
                  <a:srgbClr val="FF0000"/>
                </a:solidFill>
              </a:rPr>
              <a:t>signs among teens </a:t>
            </a:r>
            <a:endParaRPr lang="en-US" sz="3200" u="sng" dirty="0">
              <a:solidFill>
                <a:srgbClr val="FF0000"/>
              </a:solidFill>
            </a:endParaRPr>
          </a:p>
        </p:txBody>
      </p:sp>
      <p:sp>
        <p:nvSpPr>
          <p:cNvPr id="3" name="Content Placeholder 2"/>
          <p:cNvSpPr>
            <a:spLocks noGrp="1"/>
          </p:cNvSpPr>
          <p:nvPr>
            <p:ph idx="1"/>
          </p:nvPr>
        </p:nvSpPr>
        <p:spPr>
          <a:xfrm>
            <a:off x="1752600" y="1447800"/>
            <a:ext cx="6196405" cy="3603812"/>
          </a:xfrm>
        </p:spPr>
        <p:txBody>
          <a:bodyPr>
            <a:noAutofit/>
          </a:bodyPr>
          <a:lstStyle/>
          <a:p>
            <a:pPr lvl="0"/>
            <a:r>
              <a:rPr lang="en-US" sz="2800" b="1" dirty="0" smtClean="0"/>
              <a:t>Sadness </a:t>
            </a:r>
            <a:r>
              <a:rPr lang="en-US" sz="2800" b="1" dirty="0"/>
              <a:t>or hopelessness</a:t>
            </a:r>
          </a:p>
          <a:p>
            <a:pPr lvl="0"/>
            <a:r>
              <a:rPr lang="en-US" sz="2800" b="1" dirty="0"/>
              <a:t>Irritability, anger </a:t>
            </a:r>
            <a:endParaRPr lang="en-US" sz="2800" b="1" dirty="0" smtClean="0"/>
          </a:p>
          <a:p>
            <a:pPr lvl="0"/>
            <a:r>
              <a:rPr lang="en-US" sz="2800" b="1" dirty="0" smtClean="0"/>
              <a:t>Withdrawal </a:t>
            </a:r>
            <a:r>
              <a:rPr lang="en-US" sz="2800" b="1" dirty="0"/>
              <a:t>from friends and family</a:t>
            </a:r>
          </a:p>
          <a:p>
            <a:pPr lvl="0"/>
            <a:r>
              <a:rPr lang="en-US" sz="2800" b="1" dirty="0"/>
              <a:t>Loss of interest in activities</a:t>
            </a:r>
          </a:p>
          <a:p>
            <a:pPr lvl="0"/>
            <a:r>
              <a:rPr lang="en-US" sz="2800" b="1" dirty="0"/>
              <a:t>Changes in eating and sleeping habits</a:t>
            </a:r>
          </a:p>
          <a:p>
            <a:pPr lvl="0"/>
            <a:r>
              <a:rPr lang="en-US" sz="2800" b="1" dirty="0"/>
              <a:t>Sloppy appearance</a:t>
            </a:r>
          </a:p>
          <a:p>
            <a:pPr lvl="0"/>
            <a:r>
              <a:rPr lang="en-US" sz="2800" b="1" dirty="0"/>
              <a:t>Sudden drop in grades</a:t>
            </a:r>
          </a:p>
          <a:p>
            <a:pPr lvl="0"/>
            <a:r>
              <a:rPr lang="en-US" sz="2800" b="1" dirty="0"/>
              <a:t>Restlessness and agitation</a:t>
            </a:r>
          </a:p>
          <a:p>
            <a:pPr lvl="0"/>
            <a:r>
              <a:rPr lang="en-US" sz="2800" b="1" dirty="0"/>
              <a:t>Spending a lot of time in their </a:t>
            </a:r>
            <a:r>
              <a:rPr lang="en-US" sz="2800" b="1" dirty="0" smtClean="0"/>
              <a:t>room</a:t>
            </a:r>
            <a:endParaRPr lang="en-US" sz="2800" b="1" dirty="0"/>
          </a:p>
        </p:txBody>
      </p:sp>
    </p:spTree>
    <p:extLst>
      <p:ext uri="{BB962C8B-B14F-4D97-AF65-F5344CB8AC3E}">
        <p14:creationId xmlns:p14="http://schemas.microsoft.com/office/powerpoint/2010/main" val="291270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…warning signs..</a:t>
            </a:r>
            <a:endParaRPr lang="en-US" dirty="0">
              <a:solidFill>
                <a:srgbClr val="FF0000"/>
              </a:solidFill>
            </a:endParaRPr>
          </a:p>
        </p:txBody>
      </p:sp>
      <p:sp>
        <p:nvSpPr>
          <p:cNvPr id="3" name="Content Placeholder 2"/>
          <p:cNvSpPr>
            <a:spLocks noGrp="1"/>
          </p:cNvSpPr>
          <p:nvPr>
            <p:ph idx="1"/>
          </p:nvPr>
        </p:nvSpPr>
        <p:spPr/>
        <p:txBody>
          <a:bodyPr/>
          <a:lstStyle/>
          <a:p>
            <a:pPr lvl="0"/>
            <a:r>
              <a:rPr lang="en-US" sz="2800" b="1" dirty="0"/>
              <a:t>Lack of enthusiasm and motivation</a:t>
            </a:r>
          </a:p>
          <a:p>
            <a:pPr lvl="0"/>
            <a:r>
              <a:rPr lang="en-US" sz="2800" b="1" dirty="0"/>
              <a:t>Fatigue or lack of energy</a:t>
            </a:r>
          </a:p>
          <a:p>
            <a:pPr lvl="0"/>
            <a:r>
              <a:rPr lang="en-US" sz="2800" b="1" dirty="0"/>
              <a:t>Difficulty </a:t>
            </a:r>
            <a:r>
              <a:rPr lang="en-US" sz="2800" b="1" dirty="0" smtClean="0"/>
              <a:t>in concentrating</a:t>
            </a:r>
            <a:endParaRPr lang="en-US" sz="2800" b="1" dirty="0"/>
          </a:p>
          <a:p>
            <a:pPr lvl="0"/>
            <a:r>
              <a:rPr lang="en-US" sz="2800" b="1" dirty="0"/>
              <a:t>Thoughts of death or suicide</a:t>
            </a:r>
          </a:p>
          <a:p>
            <a:pPr lvl="0"/>
            <a:r>
              <a:rPr lang="en-US" sz="2800" b="1" dirty="0" smtClean="0"/>
              <a:t>Over reacting </a:t>
            </a:r>
            <a:r>
              <a:rPr lang="en-US" sz="2800" b="1" dirty="0"/>
              <a:t>to criticism</a:t>
            </a:r>
          </a:p>
          <a:p>
            <a:pPr lvl="0"/>
            <a:r>
              <a:rPr lang="en-US" sz="2800" b="1" dirty="0"/>
              <a:t>Dramatic weight loss or weight gain</a:t>
            </a:r>
          </a:p>
          <a:p>
            <a:endParaRPr lang="en-US" dirty="0"/>
          </a:p>
          <a:p>
            <a:endParaRPr lang="en-US" dirty="0"/>
          </a:p>
        </p:txBody>
      </p:sp>
    </p:spTree>
    <p:extLst>
      <p:ext uri="{BB962C8B-B14F-4D97-AF65-F5344CB8AC3E}">
        <p14:creationId xmlns:p14="http://schemas.microsoft.com/office/powerpoint/2010/main" val="1903474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630218"/>
          </a:xfrm>
        </p:spPr>
        <p:txBody>
          <a:bodyPr>
            <a:normAutofit fontScale="90000"/>
          </a:bodyPr>
          <a:lstStyle/>
          <a:p>
            <a:r>
              <a:rPr lang="en-US" sz="3600" b="1" u="sng" dirty="0">
                <a:solidFill>
                  <a:srgbClr val="0070C0"/>
                </a:solidFill>
              </a:rPr>
              <a:t>Problems Caused by </a:t>
            </a:r>
            <a:r>
              <a:rPr lang="en-US" sz="3600" b="1" u="sng" dirty="0" smtClean="0">
                <a:solidFill>
                  <a:srgbClr val="0070C0"/>
                </a:solidFill>
              </a:rPr>
              <a:t>Depression</a:t>
            </a:r>
            <a:r>
              <a:rPr lang="en-US" b="1" dirty="0"/>
              <a:t/>
            </a:r>
            <a:br>
              <a:rPr lang="en-US" b="1" dirty="0"/>
            </a:br>
            <a:endParaRPr lang="en-US" dirty="0"/>
          </a:p>
        </p:txBody>
      </p:sp>
      <p:sp>
        <p:nvSpPr>
          <p:cNvPr id="3" name="Content Placeholder 2"/>
          <p:cNvSpPr>
            <a:spLocks noGrp="1"/>
          </p:cNvSpPr>
          <p:nvPr>
            <p:ph idx="1"/>
          </p:nvPr>
        </p:nvSpPr>
        <p:spPr>
          <a:xfrm>
            <a:off x="1143000" y="1295400"/>
            <a:ext cx="6897445" cy="4953000"/>
          </a:xfrm>
        </p:spPr>
        <p:txBody>
          <a:bodyPr>
            <a:normAutofit fontScale="92500"/>
          </a:bodyPr>
          <a:lstStyle/>
          <a:p>
            <a:pPr algn="just"/>
            <a:r>
              <a:rPr lang="en-US" b="1" i="1" dirty="0">
                <a:solidFill>
                  <a:srgbClr val="FF0000"/>
                </a:solidFill>
              </a:rPr>
              <a:t>Slipping grades</a:t>
            </a:r>
            <a:r>
              <a:rPr lang="en-US" b="1" dirty="0"/>
              <a:t> </a:t>
            </a:r>
            <a:r>
              <a:rPr lang="en-US" b="1" dirty="0" smtClean="0"/>
              <a:t>—difficult </a:t>
            </a:r>
            <a:r>
              <a:rPr lang="en-US" b="1" dirty="0"/>
              <a:t>to concentrate and </a:t>
            </a:r>
            <a:r>
              <a:rPr lang="en-US" b="1" dirty="0" smtClean="0"/>
              <a:t>focus, sleep </a:t>
            </a:r>
            <a:r>
              <a:rPr lang="en-US" b="1" dirty="0"/>
              <a:t>problems, fatigue and low energy.</a:t>
            </a:r>
          </a:p>
          <a:p>
            <a:pPr algn="just"/>
            <a:r>
              <a:rPr lang="en-US" b="1" i="1" dirty="0">
                <a:solidFill>
                  <a:srgbClr val="FF0000"/>
                </a:solidFill>
              </a:rPr>
              <a:t>Substance abuse</a:t>
            </a:r>
            <a:r>
              <a:rPr lang="en-US" b="1" dirty="0">
                <a:solidFill>
                  <a:srgbClr val="FF0000"/>
                </a:solidFill>
              </a:rPr>
              <a:t> </a:t>
            </a:r>
            <a:r>
              <a:rPr lang="en-US" b="1" dirty="0" smtClean="0"/>
              <a:t>—use of drugs </a:t>
            </a:r>
            <a:r>
              <a:rPr lang="en-US" b="1" dirty="0"/>
              <a:t>or alcohol as a way to self-medicate and cope with </a:t>
            </a:r>
            <a:r>
              <a:rPr lang="en-US" b="1" dirty="0" smtClean="0"/>
              <a:t>the </a:t>
            </a:r>
            <a:r>
              <a:rPr lang="en-US" b="1" dirty="0"/>
              <a:t>depression.</a:t>
            </a:r>
          </a:p>
          <a:p>
            <a:pPr algn="just"/>
            <a:r>
              <a:rPr lang="en-US" b="1" i="1" dirty="0"/>
              <a:t>Eating disorders</a:t>
            </a:r>
            <a:r>
              <a:rPr lang="en-US" b="1" dirty="0"/>
              <a:t> — Anorexia, bulimia and binge eating are often signs that undiagnosed depression exists.</a:t>
            </a:r>
          </a:p>
          <a:p>
            <a:pPr algn="just"/>
            <a:r>
              <a:rPr lang="en-US" b="1" i="1" dirty="0">
                <a:solidFill>
                  <a:srgbClr val="FF0000"/>
                </a:solidFill>
              </a:rPr>
              <a:t>Internet addiction</a:t>
            </a:r>
            <a:r>
              <a:rPr lang="en-US" b="1" dirty="0"/>
              <a:t> </a:t>
            </a:r>
            <a:r>
              <a:rPr lang="en-US" b="1" dirty="0" smtClean="0"/>
              <a:t>—try </a:t>
            </a:r>
            <a:r>
              <a:rPr lang="en-US" b="1" dirty="0"/>
              <a:t>to escape from their problems and withdraw from friends and family by excessively using the computer.</a:t>
            </a:r>
          </a:p>
          <a:p>
            <a:pPr algn="just"/>
            <a:r>
              <a:rPr lang="en-US" b="1" i="1" dirty="0">
                <a:solidFill>
                  <a:srgbClr val="FF0000"/>
                </a:solidFill>
              </a:rPr>
              <a:t>Self-injury</a:t>
            </a:r>
            <a:r>
              <a:rPr lang="en-US" b="1" dirty="0"/>
              <a:t> — Cutting, burning and other kinds of self-mutilation almost always indicate a person is depressed</a:t>
            </a:r>
            <a:r>
              <a:rPr lang="en-US" b="1" dirty="0" smtClean="0"/>
              <a:t>.</a:t>
            </a:r>
            <a:endParaRPr lang="en-US" b="1" dirty="0"/>
          </a:p>
        </p:txBody>
      </p:sp>
    </p:spTree>
    <p:extLst>
      <p:ext uri="{BB962C8B-B14F-4D97-AF65-F5344CB8AC3E}">
        <p14:creationId xmlns:p14="http://schemas.microsoft.com/office/powerpoint/2010/main" val="18325236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75</TotalTime>
  <Words>431</Words>
  <Application>Microsoft Office PowerPoint</Application>
  <PresentationFormat>On-screen Show (4:3)</PresentationFormat>
  <Paragraphs>64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Pushpin</vt:lpstr>
      <vt:lpstr>Depression</vt:lpstr>
      <vt:lpstr>PowerPoint Presentation</vt:lpstr>
      <vt:lpstr>Causes and risk factors </vt:lpstr>
      <vt:lpstr>Signs of Depression </vt:lpstr>
      <vt:lpstr>PowerPoint Presentation</vt:lpstr>
      <vt:lpstr>PowerPoint Presentation</vt:lpstr>
      <vt:lpstr>Some common warning signs among teens </vt:lpstr>
      <vt:lpstr>…warning signs..</vt:lpstr>
      <vt:lpstr>Problems Caused by Depression </vt:lpstr>
      <vt:lpstr>PowerPoint Presentation</vt:lpstr>
      <vt:lpstr>…. for depression recovery-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common warning signs </dc:title>
  <dc:creator>sr soja</dc:creator>
  <cp:lastModifiedBy>sr soja</cp:lastModifiedBy>
  <cp:revision>10</cp:revision>
  <dcterms:created xsi:type="dcterms:W3CDTF">2006-08-16T00:00:00Z</dcterms:created>
  <dcterms:modified xsi:type="dcterms:W3CDTF">2017-10-13T04:18:22Z</dcterms:modified>
</cp:coreProperties>
</file>