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4" r:id="rId6"/>
    <p:sldId id="259" r:id="rId7"/>
    <p:sldId id="260" r:id="rId8"/>
    <p:sldId id="261" r:id="rId9"/>
    <p:sldId id="265" r:id="rId10"/>
    <p:sldId id="266" r:id="rId11"/>
    <p:sldId id="268" r:id="rId12"/>
    <p:sldId id="267" r:id="rId13"/>
    <p:sldId id="262" r:id="rId14"/>
    <p:sldId id="269" r:id="rId15"/>
    <p:sldId id="272"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E4FB"/>
    <a:srgbClr val="F7F79B"/>
    <a:srgbClr val="FFCC00"/>
    <a:srgbClr val="FFFFFF"/>
    <a:srgbClr val="66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FFFF"/>
                </a:solidFill>
              </a:rPr>
              <a:t>Sexual abuse</a:t>
            </a:r>
            <a:endParaRPr lang="en-US" dirty="0">
              <a:solidFill>
                <a:srgbClr val="FFFFFF"/>
              </a:solidFill>
            </a:endParaRPr>
          </a:p>
        </p:txBody>
      </p:sp>
    </p:spTree>
    <p:extLst>
      <p:ext uri="{BB962C8B-B14F-4D97-AF65-F5344CB8AC3E}">
        <p14:creationId xmlns:p14="http://schemas.microsoft.com/office/powerpoint/2010/main" val="4176068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fontScale="92500" lnSpcReduction="20000"/>
          </a:bodyPr>
          <a:lstStyle/>
          <a:p>
            <a:pPr marL="0" lvl="0" indent="0">
              <a:buNone/>
            </a:pPr>
            <a:r>
              <a:rPr lang="en-US" b="1" u="sng" dirty="0"/>
              <a:t>Behavioral </a:t>
            </a:r>
            <a:r>
              <a:rPr lang="en-US" b="1" u="sng" dirty="0" smtClean="0"/>
              <a:t>signs</a:t>
            </a:r>
          </a:p>
          <a:p>
            <a:pPr marL="0" lvl="0" indent="0">
              <a:buNone/>
            </a:pPr>
            <a:endParaRPr lang="en-US" b="1" u="sng" dirty="0"/>
          </a:p>
          <a:p>
            <a:pPr lvl="0"/>
            <a:r>
              <a:rPr lang="en-US" b="1" dirty="0">
                <a:solidFill>
                  <a:srgbClr val="37E4FB"/>
                </a:solidFill>
              </a:rPr>
              <a:t>Shrinks away or seems threatened by physical contact</a:t>
            </a:r>
          </a:p>
          <a:p>
            <a:pPr lvl="0"/>
            <a:r>
              <a:rPr lang="en-US" b="1" dirty="0">
                <a:solidFill>
                  <a:srgbClr val="37E4FB"/>
                </a:solidFill>
              </a:rPr>
              <a:t>Exhibits signs of </a:t>
            </a:r>
            <a:r>
              <a:rPr lang="en-US" b="1" dirty="0" smtClean="0">
                <a:solidFill>
                  <a:srgbClr val="37E4FB"/>
                </a:solidFill>
              </a:rPr>
              <a:t> depression </a:t>
            </a:r>
            <a:r>
              <a:rPr lang="en-US" b="1" dirty="0">
                <a:solidFill>
                  <a:srgbClr val="37E4FB"/>
                </a:solidFill>
              </a:rPr>
              <a:t> </a:t>
            </a:r>
            <a:r>
              <a:rPr lang="en-US" b="1" dirty="0" smtClean="0">
                <a:solidFill>
                  <a:srgbClr val="37E4FB"/>
                </a:solidFill>
              </a:rPr>
              <a:t>or post –traumatic stress disorder</a:t>
            </a:r>
            <a:endParaRPr lang="en-US" b="1" dirty="0">
              <a:solidFill>
                <a:srgbClr val="37E4FB"/>
              </a:solidFill>
            </a:endParaRPr>
          </a:p>
          <a:p>
            <a:pPr lvl="0"/>
            <a:r>
              <a:rPr lang="en-US" b="1" dirty="0">
                <a:solidFill>
                  <a:srgbClr val="37E4FB"/>
                </a:solidFill>
              </a:rPr>
              <a:t>Expresses suicidal thoughts, especially in </a:t>
            </a:r>
            <a:r>
              <a:rPr lang="en-US" b="1" dirty="0" smtClean="0">
                <a:solidFill>
                  <a:srgbClr val="37E4FB"/>
                </a:solidFill>
              </a:rPr>
              <a:t>adolescents</a:t>
            </a:r>
          </a:p>
          <a:p>
            <a:pPr lvl="0"/>
            <a:r>
              <a:rPr lang="en-US" b="1" dirty="0" smtClean="0">
                <a:solidFill>
                  <a:srgbClr val="37E4FB"/>
                </a:solidFill>
              </a:rPr>
              <a:t>Self harms</a:t>
            </a:r>
          </a:p>
          <a:p>
            <a:pPr lvl="0"/>
            <a:r>
              <a:rPr lang="en-US" b="1" dirty="0" smtClean="0">
                <a:solidFill>
                  <a:srgbClr val="37E4FB"/>
                </a:solidFill>
              </a:rPr>
              <a:t>Develops </a:t>
            </a:r>
            <a:r>
              <a:rPr lang="en-US" b="1" dirty="0">
                <a:solidFill>
                  <a:srgbClr val="37E4FB"/>
                </a:solidFill>
              </a:rPr>
              <a:t>phobias</a:t>
            </a:r>
          </a:p>
          <a:p>
            <a:pPr lvl="0"/>
            <a:r>
              <a:rPr lang="en-US" b="1" dirty="0">
                <a:solidFill>
                  <a:srgbClr val="37E4FB"/>
                </a:solidFill>
              </a:rPr>
              <a:t>Has trouble in school, such as absences or drops in grades</a:t>
            </a:r>
          </a:p>
          <a:p>
            <a:pPr lvl="0"/>
            <a:r>
              <a:rPr lang="en-US" b="1" dirty="0">
                <a:solidFill>
                  <a:srgbClr val="37E4FB"/>
                </a:solidFill>
              </a:rPr>
              <a:t>Changes in hygiene, such as refusing to bathe or bathing </a:t>
            </a:r>
            <a:r>
              <a:rPr lang="en-US" b="1" dirty="0" smtClean="0">
                <a:solidFill>
                  <a:srgbClr val="37E4FB"/>
                </a:solidFill>
              </a:rPr>
              <a:t>excessively</a:t>
            </a:r>
            <a:endParaRPr lang="en-US" b="1" dirty="0">
              <a:solidFill>
                <a:srgbClr val="37E4FB"/>
              </a:solidFill>
            </a:endParaRPr>
          </a:p>
        </p:txBody>
      </p:sp>
    </p:spTree>
    <p:extLst>
      <p:ext uri="{BB962C8B-B14F-4D97-AF65-F5344CB8AC3E}">
        <p14:creationId xmlns:p14="http://schemas.microsoft.com/office/powerpoint/2010/main" val="2713244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b="1" dirty="0">
                <a:solidFill>
                  <a:srgbClr val="37E4FB"/>
                </a:solidFill>
              </a:rPr>
              <a:t>Returns to regressive behaviors, such as thumb sucking</a:t>
            </a:r>
          </a:p>
          <a:p>
            <a:pPr lvl="0"/>
            <a:r>
              <a:rPr lang="en-US" b="1" dirty="0">
                <a:solidFill>
                  <a:srgbClr val="37E4FB"/>
                </a:solidFill>
              </a:rPr>
              <a:t>Runs away from home or school</a:t>
            </a:r>
          </a:p>
          <a:p>
            <a:pPr lvl="0"/>
            <a:r>
              <a:rPr lang="en-US" b="1" dirty="0">
                <a:solidFill>
                  <a:srgbClr val="37E4FB"/>
                </a:solidFill>
              </a:rPr>
              <a:t>Overly protective and concerned for siblings, or assumes a caretaker role</a:t>
            </a:r>
          </a:p>
          <a:p>
            <a:pPr lvl="0"/>
            <a:r>
              <a:rPr lang="en-US" b="1" dirty="0">
                <a:solidFill>
                  <a:srgbClr val="37E4FB"/>
                </a:solidFill>
              </a:rPr>
              <a:t>Nightmares or bed-wetting</a:t>
            </a:r>
          </a:p>
          <a:p>
            <a:pPr lvl="0"/>
            <a:r>
              <a:rPr lang="en-US" b="1" dirty="0">
                <a:solidFill>
                  <a:srgbClr val="37E4FB"/>
                </a:solidFill>
              </a:rPr>
              <a:t>Inappropriate sexual knowledge or behaviors</a:t>
            </a:r>
          </a:p>
          <a:p>
            <a:endParaRPr lang="en-US" dirty="0">
              <a:solidFill>
                <a:srgbClr val="37E4FB"/>
              </a:solidFill>
            </a:endParaRPr>
          </a:p>
        </p:txBody>
      </p:sp>
    </p:spTree>
    <p:extLst>
      <p:ext uri="{BB962C8B-B14F-4D97-AF65-F5344CB8AC3E}">
        <p14:creationId xmlns:p14="http://schemas.microsoft.com/office/powerpoint/2010/main" val="1569981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r>
              <a:rPr lang="en-US" sz="3600" b="1" dirty="0">
                <a:solidFill>
                  <a:srgbClr val="FFCC00"/>
                </a:solidFill>
              </a:rPr>
              <a:t>As a Teacher </a:t>
            </a:r>
            <a:r>
              <a:rPr lang="en-US" sz="3600" b="1" dirty="0"/>
              <a:t>one must give awareness about sexual abuse to in the students. </a:t>
            </a:r>
            <a:endParaRPr lang="en-US" sz="3600" b="1" dirty="0" smtClean="0"/>
          </a:p>
          <a:p>
            <a:pPr algn="just"/>
            <a:r>
              <a:rPr lang="en-US" sz="3600" b="1" dirty="0" smtClean="0"/>
              <a:t>Proper </a:t>
            </a:r>
            <a:r>
              <a:rPr lang="en-US" sz="3600" b="1" dirty="0"/>
              <a:t>sex education, scientific classes about body development, awareness programmes and workshop </a:t>
            </a:r>
            <a:r>
              <a:rPr lang="en-US" sz="3600" b="1" dirty="0" err="1"/>
              <a:t>etc</a:t>
            </a:r>
            <a:r>
              <a:rPr lang="en-US" sz="3600" b="1" dirty="0"/>
              <a:t>: should conduct in schools</a:t>
            </a:r>
            <a:r>
              <a:rPr lang="en-US" sz="3600" b="1" dirty="0" smtClean="0"/>
              <a:t>.</a:t>
            </a:r>
          </a:p>
          <a:p>
            <a:pPr algn="just"/>
            <a:r>
              <a:rPr lang="en-US" sz="3600" b="1" dirty="0" smtClean="0"/>
              <a:t> </a:t>
            </a:r>
            <a:r>
              <a:rPr lang="en-US" sz="3600" b="1" dirty="0"/>
              <a:t>Teacher should provide  the knowledge and guidelines for problem recovery.</a:t>
            </a:r>
          </a:p>
          <a:p>
            <a:endParaRPr lang="en-US" b="1" dirty="0"/>
          </a:p>
          <a:p>
            <a:endParaRPr lang="en-US" dirty="0"/>
          </a:p>
          <a:p>
            <a:endParaRPr lang="en-US" dirty="0"/>
          </a:p>
        </p:txBody>
      </p:sp>
    </p:spTree>
    <p:extLst>
      <p:ext uri="{BB962C8B-B14F-4D97-AF65-F5344CB8AC3E}">
        <p14:creationId xmlns:p14="http://schemas.microsoft.com/office/powerpoint/2010/main" val="3990930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400800"/>
          </a:xfrm>
        </p:spPr>
        <p:txBody>
          <a:bodyPr>
            <a:normAutofit fontScale="92500" lnSpcReduction="10000"/>
          </a:bodyPr>
          <a:lstStyle/>
          <a:p>
            <a:pPr marL="457200" lvl="1" indent="0" algn="ctr">
              <a:buNone/>
            </a:pPr>
            <a:r>
              <a:rPr lang="en-US" sz="3200" b="1" dirty="0" smtClean="0">
                <a:solidFill>
                  <a:srgbClr val="37E4FB"/>
                </a:solidFill>
              </a:rPr>
              <a:t>Protection </a:t>
            </a:r>
            <a:r>
              <a:rPr lang="en-US" sz="3200" b="1" dirty="0">
                <a:solidFill>
                  <a:srgbClr val="37E4FB"/>
                </a:solidFill>
              </a:rPr>
              <a:t>O</a:t>
            </a:r>
            <a:r>
              <a:rPr lang="en-US" sz="3200" b="1" dirty="0" smtClean="0">
                <a:solidFill>
                  <a:srgbClr val="37E4FB"/>
                </a:solidFill>
              </a:rPr>
              <a:t>f Children from </a:t>
            </a:r>
          </a:p>
          <a:p>
            <a:pPr marL="457200" lvl="1" indent="0" algn="ctr">
              <a:buNone/>
            </a:pPr>
            <a:r>
              <a:rPr lang="en-US" sz="3200" b="1" dirty="0" smtClean="0">
                <a:solidFill>
                  <a:srgbClr val="37E4FB"/>
                </a:solidFill>
              </a:rPr>
              <a:t>Sexual Offences Act (POCSO)</a:t>
            </a:r>
          </a:p>
          <a:p>
            <a:pPr marL="457200" lvl="1" indent="0">
              <a:buNone/>
            </a:pPr>
            <a:endParaRPr lang="en-US" b="1" dirty="0" smtClean="0"/>
          </a:p>
          <a:p>
            <a:pPr marL="457200" lvl="1" indent="0" algn="just">
              <a:buNone/>
            </a:pPr>
            <a:r>
              <a:rPr lang="en-US" sz="3200" b="1" dirty="0" smtClean="0"/>
              <a:t>-2012-against child sexual harassment</a:t>
            </a:r>
          </a:p>
          <a:p>
            <a:pPr marL="457200" lvl="1" indent="0" algn="just">
              <a:buNone/>
            </a:pPr>
            <a:endParaRPr lang="en-US" sz="3200" b="1" dirty="0" smtClean="0"/>
          </a:p>
          <a:p>
            <a:pPr marL="457200" lvl="1" indent="0" algn="just">
              <a:buNone/>
            </a:pPr>
            <a:r>
              <a:rPr lang="en-US" sz="3200" b="1" dirty="0" smtClean="0"/>
              <a:t>- The </a:t>
            </a:r>
            <a:r>
              <a:rPr lang="en-US" sz="3200" b="1" dirty="0"/>
              <a:t>Protection of Children from Sexual Offences Act (POCSO Act) 2012 was formulated in order to effectively address sexual abuse and sexual exploitation of children. The Protection of Children from Sexual Offences Act, 2012 received the President’s assent on 19th June 2012 and was notified in the Gazette of India on 20th June, 2012.</a:t>
            </a:r>
            <a:endParaRPr lang="en-US" sz="3200" b="1" dirty="0" smtClean="0"/>
          </a:p>
          <a:p>
            <a:pPr marL="457200" lvl="1" indent="0" algn="just">
              <a:buNone/>
            </a:pPr>
            <a:r>
              <a:rPr lang="en-US" dirty="0" smtClean="0"/>
              <a:t> </a:t>
            </a:r>
          </a:p>
        </p:txBody>
      </p:sp>
    </p:spTree>
    <p:extLst>
      <p:ext uri="{BB962C8B-B14F-4D97-AF65-F5344CB8AC3E}">
        <p14:creationId xmlns:p14="http://schemas.microsoft.com/office/powerpoint/2010/main" val="1566158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pPr algn="just"/>
            <a:r>
              <a:rPr lang="en-US" b="1" dirty="0"/>
              <a:t>The Act defines a child as any person </a:t>
            </a:r>
            <a:r>
              <a:rPr lang="en-US" b="1" dirty="0">
                <a:solidFill>
                  <a:srgbClr val="F7F79B"/>
                </a:solidFill>
              </a:rPr>
              <a:t>below eighteen years</a:t>
            </a:r>
            <a:r>
              <a:rPr lang="en-US" b="1" dirty="0">
                <a:solidFill>
                  <a:srgbClr val="C00000"/>
                </a:solidFill>
              </a:rPr>
              <a:t> </a:t>
            </a:r>
            <a:r>
              <a:rPr lang="en-US" b="1" dirty="0"/>
              <a:t>of age. </a:t>
            </a:r>
            <a:endParaRPr lang="en-US" b="1" dirty="0" smtClean="0"/>
          </a:p>
          <a:p>
            <a:pPr algn="just"/>
            <a:r>
              <a:rPr lang="en-US" b="1" dirty="0" smtClean="0"/>
              <a:t>It </a:t>
            </a:r>
            <a:r>
              <a:rPr lang="en-US" b="1" dirty="0"/>
              <a:t>defines different forms of sexual abuse, including penetrative and non-penetrative assault, as well as sexual harassment and pornography. </a:t>
            </a:r>
            <a:endParaRPr lang="en-US" b="1" dirty="0" smtClean="0"/>
          </a:p>
          <a:p>
            <a:pPr algn="just"/>
            <a:r>
              <a:rPr lang="en-US" b="1" dirty="0" smtClean="0"/>
              <a:t>It </a:t>
            </a:r>
            <a:r>
              <a:rPr lang="en-US" b="1" dirty="0"/>
              <a:t>deems a sexual assault to be “</a:t>
            </a:r>
            <a:r>
              <a:rPr lang="en-US" b="1" dirty="0">
                <a:solidFill>
                  <a:srgbClr val="F7F79B"/>
                </a:solidFill>
              </a:rPr>
              <a:t>aggravated</a:t>
            </a:r>
            <a:r>
              <a:rPr lang="en-US" b="1" dirty="0"/>
              <a:t>” under certain circumstances, such as when the abused child is </a:t>
            </a:r>
            <a:r>
              <a:rPr lang="en-US" b="1" dirty="0">
                <a:solidFill>
                  <a:srgbClr val="F7F79B"/>
                </a:solidFill>
              </a:rPr>
              <a:t>mentally ill </a:t>
            </a:r>
            <a:r>
              <a:rPr lang="en-US" b="1" dirty="0"/>
              <a:t>or when the abuse is committed by a person </a:t>
            </a:r>
            <a:r>
              <a:rPr lang="en-US" b="1" dirty="0">
                <a:solidFill>
                  <a:srgbClr val="F7F79B"/>
                </a:solidFill>
              </a:rPr>
              <a:t>in a position of trust or authority</a:t>
            </a:r>
            <a:r>
              <a:rPr lang="en-US" b="1" dirty="0">
                <a:solidFill>
                  <a:srgbClr val="C00000"/>
                </a:solidFill>
              </a:rPr>
              <a:t> </a:t>
            </a:r>
            <a:r>
              <a:rPr lang="en-US" b="1" dirty="0"/>
              <a:t>like a family member, police officer, teacher, or doctor. </a:t>
            </a:r>
            <a:endParaRPr lang="en-US" b="1" dirty="0" smtClean="0"/>
          </a:p>
        </p:txBody>
      </p:sp>
    </p:spTree>
    <p:extLst>
      <p:ext uri="{BB962C8B-B14F-4D97-AF65-F5344CB8AC3E}">
        <p14:creationId xmlns:p14="http://schemas.microsoft.com/office/powerpoint/2010/main" val="3797661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r>
              <a:rPr lang="en-US" b="1" dirty="0"/>
              <a:t>The Act also casts </a:t>
            </a:r>
            <a:r>
              <a:rPr lang="en-US" b="1" dirty="0">
                <a:solidFill>
                  <a:srgbClr val="F7F79B"/>
                </a:solidFill>
              </a:rPr>
              <a:t>the police in the role of child protectors </a:t>
            </a:r>
            <a:r>
              <a:rPr lang="en-US" b="1" dirty="0"/>
              <a:t>during the investigative process. Thus, the police personnel receiving a report of sexual abuse of a child are given the responsibility of making urgent arrangements for the care and protection of the child, such as obtaining emergency medical treatment for the child and placing the child in a shelter home, and bringing the matter in front of the CWC, should the need arise.</a:t>
            </a:r>
          </a:p>
          <a:p>
            <a:endParaRPr lang="en-US" dirty="0"/>
          </a:p>
        </p:txBody>
      </p:sp>
    </p:spTree>
    <p:extLst>
      <p:ext uri="{BB962C8B-B14F-4D97-AF65-F5344CB8AC3E}">
        <p14:creationId xmlns:p14="http://schemas.microsoft.com/office/powerpoint/2010/main" val="3965228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248400"/>
          </a:xfrm>
        </p:spPr>
        <p:txBody>
          <a:bodyPr>
            <a:normAutofit fontScale="92500"/>
          </a:bodyPr>
          <a:lstStyle/>
          <a:p>
            <a:pPr algn="just"/>
            <a:r>
              <a:rPr lang="en-US" b="1" dirty="0"/>
              <a:t>The Act further makes provisions for </a:t>
            </a:r>
            <a:r>
              <a:rPr lang="en-US" b="1" dirty="0">
                <a:solidFill>
                  <a:srgbClr val="F7F79B"/>
                </a:solidFill>
              </a:rPr>
              <a:t>avoiding the </a:t>
            </a:r>
            <a:r>
              <a:rPr lang="en-US" b="1" dirty="0" smtClean="0">
                <a:solidFill>
                  <a:srgbClr val="F7F79B"/>
                </a:solidFill>
              </a:rPr>
              <a:t>re- </a:t>
            </a:r>
            <a:r>
              <a:rPr lang="en-US" b="1" dirty="0" err="1" smtClean="0">
                <a:solidFill>
                  <a:srgbClr val="F7F79B"/>
                </a:solidFill>
              </a:rPr>
              <a:t>victimisation</a:t>
            </a:r>
            <a:r>
              <a:rPr lang="en-US" b="1" dirty="0" smtClean="0">
                <a:solidFill>
                  <a:srgbClr val="F7F79B"/>
                </a:solidFill>
              </a:rPr>
              <a:t> </a:t>
            </a:r>
            <a:r>
              <a:rPr lang="en-US" b="1" dirty="0"/>
              <a:t>of the child at the hands of the judicial system. It provides for special courts that conduct the trial in-camera and without revealing the identity of the child, in a manner that is as child-friendly as possible. Hence, the child may have a parent or other trusted person present at the time of testifying and can call for assistance from an interpreter, special educator, or other professional while giving evidence. </a:t>
            </a:r>
            <a:endParaRPr lang="en-US" b="1" dirty="0" smtClean="0"/>
          </a:p>
          <a:p>
            <a:pPr algn="just"/>
            <a:r>
              <a:rPr lang="en-US" b="1" dirty="0" smtClean="0"/>
              <a:t>Above </a:t>
            </a:r>
            <a:r>
              <a:rPr lang="en-US" b="1" dirty="0"/>
              <a:t>all, the Act stipulates that a </a:t>
            </a:r>
            <a:r>
              <a:rPr lang="en-US" b="1" dirty="0">
                <a:solidFill>
                  <a:srgbClr val="F7F79B"/>
                </a:solidFill>
              </a:rPr>
              <a:t>case of child sexual abuse must be disposed of within one year</a:t>
            </a:r>
            <a:r>
              <a:rPr lang="en-US" b="1" dirty="0"/>
              <a:t> from the date the offence is reported.</a:t>
            </a:r>
          </a:p>
          <a:p>
            <a:endParaRPr lang="en-US" dirty="0"/>
          </a:p>
          <a:p>
            <a:endParaRPr lang="en-US" dirty="0"/>
          </a:p>
        </p:txBody>
      </p:sp>
    </p:spTree>
    <p:extLst>
      <p:ext uri="{BB962C8B-B14F-4D97-AF65-F5344CB8AC3E}">
        <p14:creationId xmlns:p14="http://schemas.microsoft.com/office/powerpoint/2010/main" val="3412903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just"/>
            <a:r>
              <a:rPr lang="en-US" sz="3600" b="1" dirty="0"/>
              <a:t>The Act also provides </a:t>
            </a:r>
            <a:r>
              <a:rPr lang="en-US" sz="3600" b="1" dirty="0">
                <a:solidFill>
                  <a:srgbClr val="F7F79B"/>
                </a:solidFill>
              </a:rPr>
              <a:t>for mandatory reporting</a:t>
            </a:r>
            <a:r>
              <a:rPr lang="en-US" sz="3600" b="1" dirty="0">
                <a:solidFill>
                  <a:srgbClr val="C00000"/>
                </a:solidFill>
              </a:rPr>
              <a:t> </a:t>
            </a:r>
            <a:r>
              <a:rPr lang="en-US" sz="3600" b="1" dirty="0"/>
              <a:t>of sexual offences. This casts a </a:t>
            </a:r>
            <a:r>
              <a:rPr lang="en-US" sz="3600" b="1" dirty="0">
                <a:solidFill>
                  <a:srgbClr val="F7F79B"/>
                </a:solidFill>
              </a:rPr>
              <a:t>legal duty</a:t>
            </a:r>
            <a:r>
              <a:rPr lang="en-US" sz="3600" b="1" dirty="0"/>
              <a:t> upon a person who has knowledge that a child has been sexually abused to report the offence; if he fails to do so, he may be punished with six months’ imprisonment and/ or a fine.</a:t>
            </a:r>
          </a:p>
          <a:p>
            <a:endParaRPr lang="en-US" dirty="0"/>
          </a:p>
        </p:txBody>
      </p:sp>
    </p:spTree>
    <p:extLst>
      <p:ext uri="{BB962C8B-B14F-4D97-AF65-F5344CB8AC3E}">
        <p14:creationId xmlns:p14="http://schemas.microsoft.com/office/powerpoint/2010/main" val="2242139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381000"/>
            <a:ext cx="8229600" cy="6324600"/>
          </a:xfrm>
        </p:spPr>
        <p:txBody>
          <a:bodyPr>
            <a:normAutofit/>
          </a:bodyPr>
          <a:lstStyle/>
          <a:p>
            <a:r>
              <a:rPr lang="en-US" sz="3600" b="1" dirty="0"/>
              <a:t>Sexual abuse, also referred to as molestation, is forcing undesired </a:t>
            </a:r>
            <a:r>
              <a:rPr lang="en-US" sz="3600" b="1" dirty="0" smtClean="0"/>
              <a:t> sexual behaviour</a:t>
            </a:r>
            <a:r>
              <a:rPr lang="en-US" sz="3600" b="1" dirty="0"/>
              <a:t> by one person upon another. </a:t>
            </a:r>
            <a:endParaRPr lang="en-US" sz="3600" b="1" dirty="0" smtClean="0"/>
          </a:p>
          <a:p>
            <a:r>
              <a:rPr lang="en-US" sz="3600" b="1" dirty="0" smtClean="0"/>
              <a:t>When </a:t>
            </a:r>
            <a:r>
              <a:rPr lang="en-US" sz="3600" b="1" dirty="0"/>
              <a:t>that force is immediate, of short duration, or infrequent, it is </a:t>
            </a:r>
            <a:r>
              <a:rPr lang="en-US" sz="3600" b="1" dirty="0" smtClean="0"/>
              <a:t>called sexual assault. </a:t>
            </a:r>
          </a:p>
          <a:p>
            <a:r>
              <a:rPr lang="en-US" sz="3600" b="1" dirty="0" smtClean="0"/>
              <a:t>The </a:t>
            </a:r>
            <a:r>
              <a:rPr lang="en-US" sz="3600" b="1" dirty="0"/>
              <a:t>offender is referred to as a sexual abuser or (often pejoratively) molester</a:t>
            </a:r>
            <a:r>
              <a:rPr lang="en-US" sz="3600" b="1" dirty="0">
                <a:solidFill>
                  <a:srgbClr val="C00000"/>
                </a:solidFill>
              </a:rPr>
              <a:t>. </a:t>
            </a:r>
            <a:endParaRPr lang="en-US" sz="3600" b="1" dirty="0" smtClean="0">
              <a:solidFill>
                <a:srgbClr val="C00000"/>
              </a:solidFill>
            </a:endParaRPr>
          </a:p>
          <a:p>
            <a:pPr marL="0" indent="0">
              <a:buNone/>
            </a:pPr>
            <a:endParaRPr lang="en-US" sz="3600" dirty="0"/>
          </a:p>
        </p:txBody>
      </p:sp>
    </p:spTree>
    <p:extLst>
      <p:ext uri="{BB962C8B-B14F-4D97-AF65-F5344CB8AC3E}">
        <p14:creationId xmlns:p14="http://schemas.microsoft.com/office/powerpoint/2010/main" val="355057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5668963"/>
          </a:xfrm>
        </p:spPr>
        <p:txBody>
          <a:bodyPr/>
          <a:lstStyle/>
          <a:p>
            <a:r>
              <a:rPr lang="en-US" b="1" dirty="0"/>
              <a:t>Sexual abuse is unwanted sexual activity, with perpetrators using force, making threats or taking advantage of victims not able to give consent. Most victims and perpetrators know each other. </a:t>
            </a:r>
            <a:endParaRPr lang="en-US" b="1" dirty="0" smtClean="0"/>
          </a:p>
          <a:p>
            <a:pPr marL="0" indent="0">
              <a:buNone/>
            </a:pPr>
            <a:endParaRPr lang="en-US" b="1" dirty="0"/>
          </a:p>
          <a:p>
            <a:r>
              <a:rPr lang="en-US" b="1" dirty="0"/>
              <a:t>Immediate reactions to sexual abuse include shock, fear or disbelief. </a:t>
            </a:r>
          </a:p>
          <a:p>
            <a:endParaRPr lang="en-US" dirty="0"/>
          </a:p>
        </p:txBody>
      </p:sp>
    </p:spTree>
    <p:extLst>
      <p:ext uri="{BB962C8B-B14F-4D97-AF65-F5344CB8AC3E}">
        <p14:creationId xmlns:p14="http://schemas.microsoft.com/office/powerpoint/2010/main" val="264479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r>
              <a:rPr lang="en-US" sz="3300" b="1" dirty="0"/>
              <a:t> any behavior by any adult towards a child to stimulate either the adult or child sexually. </a:t>
            </a:r>
            <a:endParaRPr lang="en-US" sz="3300" b="1" dirty="0" smtClean="0"/>
          </a:p>
          <a:p>
            <a:r>
              <a:rPr lang="en-US" sz="3300" b="1" dirty="0" smtClean="0"/>
              <a:t>When </a:t>
            </a:r>
            <a:r>
              <a:rPr lang="en-US" sz="3300" b="1" dirty="0"/>
              <a:t>the victim is younger than </a:t>
            </a:r>
            <a:r>
              <a:rPr lang="en-US" sz="3300" b="1" dirty="0" smtClean="0"/>
              <a:t>the age of consent, </a:t>
            </a:r>
            <a:r>
              <a:rPr lang="en-US" sz="3300" b="1" dirty="0"/>
              <a:t>it is referred to </a:t>
            </a:r>
            <a:r>
              <a:rPr lang="en-US" sz="3300" b="1" dirty="0" smtClean="0"/>
              <a:t>as statutory rape or child sexual abuse. </a:t>
            </a:r>
            <a:endParaRPr lang="en-US" sz="3300" b="1" dirty="0" smtClean="0"/>
          </a:p>
          <a:p>
            <a:r>
              <a:rPr lang="en-US" sz="3300" b="1" dirty="0" smtClean="0"/>
              <a:t>Child </a:t>
            </a:r>
            <a:r>
              <a:rPr lang="en-US" sz="3300" b="1" dirty="0"/>
              <a:t>sexual abuse is a form of </a:t>
            </a:r>
            <a:r>
              <a:rPr lang="en-US" sz="3300" b="1" dirty="0"/>
              <a:t> child </a:t>
            </a:r>
            <a:r>
              <a:rPr lang="en-US" sz="3300" b="1" dirty="0" smtClean="0"/>
              <a:t>abuse </a:t>
            </a:r>
            <a:r>
              <a:rPr lang="en-US" sz="3300" b="1" dirty="0"/>
              <a:t> in which a child is abused for the sexual gratification of an adult or older adolescent. </a:t>
            </a:r>
            <a:endParaRPr lang="en-US" sz="3300" b="1" dirty="0" smtClean="0"/>
          </a:p>
        </p:txBody>
      </p:sp>
    </p:spTree>
    <p:extLst>
      <p:ext uri="{BB962C8B-B14F-4D97-AF65-F5344CB8AC3E}">
        <p14:creationId xmlns:p14="http://schemas.microsoft.com/office/powerpoint/2010/main" val="3863286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763000" cy="5562600"/>
          </a:xfrm>
        </p:spPr>
        <p:txBody>
          <a:bodyPr/>
          <a:lstStyle/>
          <a:p>
            <a:r>
              <a:rPr lang="en-US" b="1" dirty="0"/>
              <a:t>It includes direct </a:t>
            </a:r>
            <a:r>
              <a:rPr lang="en-US" b="1" dirty="0" smtClean="0"/>
              <a:t> </a:t>
            </a:r>
            <a:r>
              <a:rPr lang="en-US" b="1" dirty="0" smtClean="0">
                <a:solidFill>
                  <a:srgbClr val="37E4FB"/>
                </a:solidFill>
              </a:rPr>
              <a:t>sexual contact</a:t>
            </a:r>
            <a:r>
              <a:rPr lang="en-US" b="1" dirty="0" smtClean="0"/>
              <a:t>, </a:t>
            </a:r>
            <a:r>
              <a:rPr lang="en-US" b="1" dirty="0"/>
              <a:t>the adult or otherwise older person engaging </a:t>
            </a:r>
            <a:r>
              <a:rPr lang="en-US" b="1" dirty="0">
                <a:solidFill>
                  <a:srgbClr val="37E4FB"/>
                </a:solidFill>
              </a:rPr>
              <a:t>indecent exposure</a:t>
            </a:r>
            <a:r>
              <a:rPr lang="en-US" b="1" dirty="0"/>
              <a:t> (of the genitals, female nipples, etc.) to a child with intent to gratify their own sexual desires or to </a:t>
            </a:r>
            <a:r>
              <a:rPr lang="en-US" b="1" dirty="0">
                <a:solidFill>
                  <a:srgbClr val="37E4FB"/>
                </a:solidFill>
              </a:rPr>
              <a:t>intimidate or groom </a:t>
            </a:r>
            <a:r>
              <a:rPr lang="en-US" b="1" dirty="0"/>
              <a:t>the child, asking or pressuring a child to </a:t>
            </a:r>
            <a:r>
              <a:rPr lang="en-US" b="1" dirty="0">
                <a:solidFill>
                  <a:srgbClr val="37E4FB"/>
                </a:solidFill>
              </a:rPr>
              <a:t>engage </a:t>
            </a:r>
            <a:r>
              <a:rPr lang="en-US" b="1" dirty="0" smtClean="0">
                <a:solidFill>
                  <a:srgbClr val="37E4FB"/>
                </a:solidFill>
              </a:rPr>
              <a:t>in </a:t>
            </a:r>
            <a:r>
              <a:rPr lang="en-US" b="1" dirty="0">
                <a:solidFill>
                  <a:srgbClr val="37E4FB"/>
                </a:solidFill>
              </a:rPr>
              <a:t>sexual </a:t>
            </a:r>
            <a:r>
              <a:rPr lang="en-US" b="1" dirty="0" smtClean="0">
                <a:solidFill>
                  <a:srgbClr val="37E4FB"/>
                </a:solidFill>
              </a:rPr>
              <a:t>activities</a:t>
            </a:r>
            <a:r>
              <a:rPr lang="en-US" b="1" dirty="0" smtClean="0"/>
              <a:t>, displaying</a:t>
            </a:r>
            <a:r>
              <a:rPr lang="en-US" b="1" dirty="0"/>
              <a:t> </a:t>
            </a:r>
            <a:r>
              <a:rPr lang="en-US" b="1" dirty="0" smtClean="0">
                <a:solidFill>
                  <a:srgbClr val="37E4FB"/>
                </a:solidFill>
              </a:rPr>
              <a:t>pornography</a:t>
            </a:r>
            <a:r>
              <a:rPr lang="en-US" b="1" dirty="0" smtClean="0"/>
              <a:t>   to a child, or using a child to produce child pornography. </a:t>
            </a:r>
          </a:p>
          <a:p>
            <a:endParaRPr lang="en-US" dirty="0"/>
          </a:p>
        </p:txBody>
      </p:sp>
    </p:spTree>
    <p:extLst>
      <p:ext uri="{BB962C8B-B14F-4D97-AF65-F5344CB8AC3E}">
        <p14:creationId xmlns:p14="http://schemas.microsoft.com/office/powerpoint/2010/main" val="495098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019800"/>
          </a:xfrm>
        </p:spPr>
        <p:txBody>
          <a:bodyPr>
            <a:normAutofit/>
          </a:bodyPr>
          <a:lstStyle/>
          <a:p>
            <a:r>
              <a:rPr lang="en-US" b="1" dirty="0"/>
              <a:t>Effects of child sexual abuse </a:t>
            </a:r>
            <a:r>
              <a:rPr lang="en-US" b="1" dirty="0" smtClean="0"/>
              <a:t>include shame and self blame, depression, anxiety, post traumatic stress disorder,</a:t>
            </a:r>
            <a:r>
              <a:rPr lang="en-US" b="1" dirty="0"/>
              <a:t> </a:t>
            </a:r>
            <a:r>
              <a:rPr lang="en-US" b="1" dirty="0" smtClean="0"/>
              <a:t> self- esteem</a:t>
            </a:r>
            <a:r>
              <a:rPr lang="en-US" b="1" dirty="0"/>
              <a:t> issues, </a:t>
            </a:r>
            <a:r>
              <a:rPr lang="en-US" b="1" dirty="0"/>
              <a:t> sexual </a:t>
            </a:r>
            <a:r>
              <a:rPr lang="en-US" b="1" dirty="0" smtClean="0"/>
              <a:t> dysfunction</a:t>
            </a:r>
            <a:r>
              <a:rPr lang="en-US" b="1" dirty="0" smtClean="0"/>
              <a:t>, chronic pelvic pain,  addiction, self- injury, suicidal tendency, Borderline personality disorder, </a:t>
            </a:r>
            <a:r>
              <a:rPr lang="en-US" b="1" dirty="0"/>
              <a:t>and propensity to </a:t>
            </a:r>
            <a:r>
              <a:rPr lang="en-US" b="1" dirty="0" smtClean="0"/>
              <a:t> re - victimization</a:t>
            </a:r>
            <a:r>
              <a:rPr lang="en-US" b="1" dirty="0"/>
              <a:t> in adulthood. </a:t>
            </a:r>
          </a:p>
          <a:p>
            <a:r>
              <a:rPr lang="en-US" b="1" dirty="0"/>
              <a:t>Child sexual abuse is a risk factor for attempting suicide. Much of the harm caused to victims becomes apparent years after the abuse happens.</a:t>
            </a:r>
          </a:p>
          <a:p>
            <a:endParaRPr lang="en-US" dirty="0"/>
          </a:p>
          <a:p>
            <a:endParaRPr lang="en-US" dirty="0" smtClean="0"/>
          </a:p>
          <a:p>
            <a:pPr marL="0" indent="0">
              <a:buNone/>
            </a:pPr>
            <a:endParaRPr lang="en-US" dirty="0"/>
          </a:p>
        </p:txBody>
      </p:sp>
    </p:spTree>
    <p:extLst>
      <p:ext uri="{BB962C8B-B14F-4D97-AF65-F5344CB8AC3E}">
        <p14:creationId xmlns:p14="http://schemas.microsoft.com/office/powerpoint/2010/main" val="3689057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a:bodyPr>
          <a:lstStyle/>
          <a:p>
            <a:r>
              <a:rPr lang="en-US" b="1" dirty="0">
                <a:solidFill>
                  <a:srgbClr val="FFFF00"/>
                </a:solidFill>
              </a:rPr>
              <a:t>Child sexual abuse involves:</a:t>
            </a:r>
            <a:endParaRPr lang="en-US" sz="2800" b="1" dirty="0">
              <a:solidFill>
                <a:srgbClr val="FFFF00"/>
              </a:solidFill>
            </a:endParaRPr>
          </a:p>
          <a:p>
            <a:pPr lvl="1"/>
            <a:r>
              <a:rPr lang="en-US" b="1" dirty="0"/>
              <a:t>sexual touching of any part of the body, clothed or unclothed, including using an object</a:t>
            </a:r>
            <a:endParaRPr lang="en-US" sz="2400" b="1" dirty="0"/>
          </a:p>
          <a:p>
            <a:pPr lvl="1"/>
            <a:r>
              <a:rPr lang="en-US" b="1" dirty="0"/>
              <a:t>assault by penetration, including rape or penetration of the mouth with an object or part of the body</a:t>
            </a:r>
            <a:endParaRPr lang="en-US" sz="2400" b="1" dirty="0"/>
          </a:p>
          <a:p>
            <a:pPr lvl="1"/>
            <a:r>
              <a:rPr lang="en-US" b="1" dirty="0"/>
              <a:t>encouraging a child to engage in sexual activity, including sexual acts with someone else</a:t>
            </a:r>
            <a:endParaRPr lang="en-US" sz="2400" b="1" dirty="0"/>
          </a:p>
          <a:p>
            <a:pPr lvl="1"/>
            <a:r>
              <a:rPr lang="en-US" b="1" dirty="0"/>
              <a:t>making a child strip or masturbate</a:t>
            </a:r>
            <a:endParaRPr lang="en-US" sz="2400" b="1" dirty="0"/>
          </a:p>
          <a:p>
            <a:pPr lvl="1"/>
            <a:r>
              <a:rPr lang="en-US" b="1" dirty="0"/>
              <a:t>intentionally engaging in sexual activity in front of a child</a:t>
            </a:r>
            <a:endParaRPr lang="en-US" sz="2400" b="1" dirty="0"/>
          </a:p>
          <a:p>
            <a:pPr lvl="1"/>
            <a:r>
              <a:rPr lang="en-US" b="1" dirty="0"/>
              <a:t>not taking proper measures to prevent a child being exposed to sexual activities by others</a:t>
            </a:r>
            <a:endParaRPr lang="en-US" sz="2400" b="1" dirty="0"/>
          </a:p>
          <a:p>
            <a:endParaRPr lang="en-US" b="1" dirty="0"/>
          </a:p>
        </p:txBody>
      </p:sp>
    </p:spTree>
    <p:extLst>
      <p:ext uri="{BB962C8B-B14F-4D97-AF65-F5344CB8AC3E}">
        <p14:creationId xmlns:p14="http://schemas.microsoft.com/office/powerpoint/2010/main" val="2784574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553200"/>
          </a:xfrm>
        </p:spPr>
        <p:txBody>
          <a:bodyPr>
            <a:normAutofit/>
          </a:bodyPr>
          <a:lstStyle/>
          <a:p>
            <a:pPr lvl="1"/>
            <a:r>
              <a:rPr lang="en-US" sz="3200" b="1" dirty="0"/>
              <a:t>meeting a child following sexual </a:t>
            </a:r>
            <a:r>
              <a:rPr lang="en-US" sz="3200" b="1" dirty="0" smtClean="0"/>
              <a:t>grooming, </a:t>
            </a:r>
            <a:r>
              <a:rPr lang="en-US" sz="3200" b="1" dirty="0"/>
              <a:t>with the intent of abusing them</a:t>
            </a:r>
          </a:p>
          <a:p>
            <a:pPr lvl="1"/>
            <a:r>
              <a:rPr lang="en-US" sz="3200" b="1" dirty="0"/>
              <a:t>taking, making, allowing someone to take, distributing, showing or advertising indecent images of children</a:t>
            </a:r>
          </a:p>
          <a:p>
            <a:pPr lvl="1"/>
            <a:r>
              <a:rPr lang="en-US" sz="3200" b="1" dirty="0"/>
              <a:t>paying for the sexual services of a child</a:t>
            </a:r>
          </a:p>
          <a:p>
            <a:pPr lvl="1"/>
            <a:r>
              <a:rPr lang="en-US" sz="3200" b="1" dirty="0"/>
              <a:t>encouraging a child into prostitution or pornography</a:t>
            </a:r>
          </a:p>
          <a:p>
            <a:pPr lvl="1"/>
            <a:r>
              <a:rPr lang="en-US" sz="3200" b="1" dirty="0"/>
              <a:t>Showing a child images of sexual activity, including photographs, videos or via webcams.</a:t>
            </a:r>
          </a:p>
          <a:p>
            <a:endParaRPr lang="en-US" dirty="0"/>
          </a:p>
        </p:txBody>
      </p:sp>
    </p:spTree>
    <p:extLst>
      <p:ext uri="{BB962C8B-B14F-4D97-AF65-F5344CB8AC3E}">
        <p14:creationId xmlns:p14="http://schemas.microsoft.com/office/powerpoint/2010/main" val="3605526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sz="4400" b="1" dirty="0">
                <a:solidFill>
                  <a:srgbClr val="FFFF00"/>
                </a:solidFill>
              </a:rPr>
              <a:t>W</a:t>
            </a:r>
            <a:r>
              <a:rPr lang="en-US" sz="4400" b="1" dirty="0" smtClean="0">
                <a:solidFill>
                  <a:srgbClr val="FFFF00"/>
                </a:solidFill>
              </a:rPr>
              <a:t>arning </a:t>
            </a:r>
            <a:r>
              <a:rPr lang="en-US" sz="4400" b="1" dirty="0">
                <a:solidFill>
                  <a:srgbClr val="FFFF00"/>
                </a:solidFill>
              </a:rPr>
              <a:t>S</a:t>
            </a:r>
            <a:r>
              <a:rPr lang="en-US" sz="4400" b="1" dirty="0" smtClean="0">
                <a:solidFill>
                  <a:srgbClr val="FFFF00"/>
                </a:solidFill>
              </a:rPr>
              <a:t>igns</a:t>
            </a:r>
            <a:r>
              <a:rPr lang="en-US" sz="4400" b="1" dirty="0">
                <a:solidFill>
                  <a:srgbClr val="FFFF00"/>
                </a:solidFill>
              </a:rPr>
              <a:t>:</a:t>
            </a:r>
          </a:p>
          <a:p>
            <a:pPr marL="0" lvl="0" indent="0">
              <a:buNone/>
            </a:pPr>
            <a:r>
              <a:rPr lang="en-US" b="1" dirty="0" smtClean="0">
                <a:solidFill>
                  <a:schemeClr val="accent6">
                    <a:lumMod val="60000"/>
                    <a:lumOff val="40000"/>
                  </a:schemeClr>
                </a:solidFill>
              </a:rPr>
              <a:t>- Physical </a:t>
            </a:r>
            <a:r>
              <a:rPr lang="en-US" b="1" dirty="0">
                <a:solidFill>
                  <a:schemeClr val="accent6">
                    <a:lumMod val="60000"/>
                    <a:lumOff val="40000"/>
                  </a:schemeClr>
                </a:solidFill>
              </a:rPr>
              <a:t>signs</a:t>
            </a:r>
            <a:r>
              <a:rPr lang="en-US" b="1" dirty="0" smtClean="0">
                <a:solidFill>
                  <a:schemeClr val="accent6">
                    <a:lumMod val="60000"/>
                    <a:lumOff val="40000"/>
                  </a:schemeClr>
                </a:solidFill>
              </a:rPr>
              <a:t>:</a:t>
            </a:r>
          </a:p>
          <a:p>
            <a:pPr lvl="0"/>
            <a:endParaRPr lang="en-US" dirty="0">
              <a:solidFill>
                <a:schemeClr val="accent6">
                  <a:lumMod val="60000"/>
                  <a:lumOff val="40000"/>
                </a:schemeClr>
              </a:solidFill>
            </a:endParaRPr>
          </a:p>
          <a:p>
            <a:pPr lvl="0"/>
            <a:r>
              <a:rPr lang="en-US" b="1" dirty="0"/>
              <a:t>Difficulty walking or sitting</a:t>
            </a:r>
          </a:p>
          <a:p>
            <a:pPr lvl="0"/>
            <a:r>
              <a:rPr lang="en-US" b="1" dirty="0"/>
              <a:t>Bloody, torn, or stained underclothes</a:t>
            </a:r>
          </a:p>
          <a:p>
            <a:pPr lvl="0"/>
            <a:r>
              <a:rPr lang="en-US" b="1" dirty="0"/>
              <a:t>Bleeding, bruises, or swelling in genital area</a:t>
            </a:r>
          </a:p>
          <a:p>
            <a:pPr lvl="0"/>
            <a:r>
              <a:rPr lang="en-US" b="1" dirty="0"/>
              <a:t>Pain, itching, or burning in genital area</a:t>
            </a:r>
          </a:p>
          <a:p>
            <a:pPr lvl="0"/>
            <a:r>
              <a:rPr lang="en-US" b="1" dirty="0"/>
              <a:t>Frequent urinary or yeast </a:t>
            </a:r>
            <a:r>
              <a:rPr lang="en-US" b="1" dirty="0" smtClean="0"/>
              <a:t>infections</a:t>
            </a:r>
            <a:endParaRPr lang="en-US" b="1" dirty="0"/>
          </a:p>
        </p:txBody>
      </p:sp>
    </p:spTree>
    <p:extLst>
      <p:ext uri="{BB962C8B-B14F-4D97-AF65-F5344CB8AC3E}">
        <p14:creationId xmlns:p14="http://schemas.microsoft.com/office/powerpoint/2010/main" val="3838634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680</Words>
  <Application>Microsoft Office PowerPoint</Application>
  <PresentationFormat>On-screen Show (4:3)</PresentationFormat>
  <Paragraphs>66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Sexual abuse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 soja</dc:creator>
  <cp:lastModifiedBy>sr soja</cp:lastModifiedBy>
  <cp:revision>14</cp:revision>
  <dcterms:created xsi:type="dcterms:W3CDTF">2006-08-16T00:00:00Z</dcterms:created>
  <dcterms:modified xsi:type="dcterms:W3CDTF">2019-09-24T05:03:16Z</dcterms:modified>
</cp:coreProperties>
</file>