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6" r:id="rId3"/>
    <p:sldId id="267" r:id="rId4"/>
    <p:sldId id="256" r:id="rId5"/>
    <p:sldId id="263" r:id="rId6"/>
    <p:sldId id="264" r:id="rId7"/>
    <p:sldId id="265" r:id="rId8"/>
    <p:sldId id="268" r:id="rId9"/>
    <p:sldId id="275" r:id="rId10"/>
    <p:sldId id="269" r:id="rId11"/>
    <p:sldId id="291" r:id="rId12"/>
    <p:sldId id="282" r:id="rId13"/>
    <p:sldId id="270" r:id="rId14"/>
    <p:sldId id="272" r:id="rId15"/>
    <p:sldId id="290" r:id="rId16"/>
    <p:sldId id="273" r:id="rId17"/>
    <p:sldId id="274" r:id="rId18"/>
    <p:sldId id="258" r:id="rId19"/>
    <p:sldId id="271" r:id="rId20"/>
    <p:sldId id="283" r:id="rId21"/>
    <p:sldId id="279" r:id="rId22"/>
    <p:sldId id="277" r:id="rId23"/>
    <p:sldId id="284" r:id="rId24"/>
    <p:sldId id="285" r:id="rId25"/>
    <p:sldId id="259" r:id="rId26"/>
    <p:sldId id="286" r:id="rId27"/>
    <p:sldId id="260" r:id="rId28"/>
    <p:sldId id="288" r:id="rId29"/>
    <p:sldId id="289" r:id="rId30"/>
    <p:sldId id="293" r:id="rId31"/>
    <p:sldId id="294" r:id="rId32"/>
    <p:sldId id="262" r:id="rId33"/>
    <p:sldId id="287" r:id="rId34"/>
    <p:sldId id="276" r:id="rId35"/>
    <p:sldId id="280" r:id="rId36"/>
    <p:sldId id="281"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66"/>
    <a:srgbClr val="005696"/>
    <a:srgbClr val="99FF99"/>
    <a:srgbClr val="8DDC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A986CC0-66BB-42E5-B3C8-19326963C613}" type="datetimeFigureOut">
              <a:rPr lang="en-US" smtClean="0">
                <a:solidFill>
                  <a:srgbClr val="DFDCB7"/>
                </a:solidFill>
              </a:rPr>
              <a:pPr/>
              <a:t>9/18/2018</a:t>
            </a:fld>
            <a:endParaRPr lang="en-US" dirty="0">
              <a:solidFill>
                <a:srgbClr val="DFDCB7"/>
              </a:solidFill>
            </a:endParaRPr>
          </a:p>
        </p:txBody>
      </p:sp>
      <p:sp>
        <p:nvSpPr>
          <p:cNvPr id="5" name="Footer Placeholder 4"/>
          <p:cNvSpPr>
            <a:spLocks noGrp="1"/>
          </p:cNvSpPr>
          <p:nvPr>
            <p:ph type="ftr" sz="quarter" idx="11"/>
          </p:nvPr>
        </p:nvSpPr>
        <p:spPr/>
        <p:txBody>
          <a:bodyPr/>
          <a:lstStyle/>
          <a:p>
            <a:endParaRPr lang="en-US" dirty="0">
              <a:solidFill>
                <a:srgbClr val="DFDCB7"/>
              </a:solidFill>
            </a:endParaRPr>
          </a:p>
        </p:txBody>
      </p:sp>
      <p:sp>
        <p:nvSpPr>
          <p:cNvPr id="6" name="Slide Number Placeholder 5"/>
          <p:cNvSpPr>
            <a:spLocks noGrp="1"/>
          </p:cNvSpPr>
          <p:nvPr>
            <p:ph type="sldNum" sz="quarter" idx="12"/>
          </p:nvPr>
        </p:nvSpPr>
        <p:spPr/>
        <p:txBody>
          <a:bodyPr/>
          <a:lstStyle/>
          <a:p>
            <a:fld id="{5A5A9AC7-ABBC-4539-88CF-7111C00C64F3}" type="slidenum">
              <a:rPr lang="en-US" smtClean="0"/>
              <a:pPr/>
              <a:t>‹#›</a:t>
            </a:fld>
            <a:endParaRPr lang="en-US" dirty="0"/>
          </a:p>
        </p:txBody>
      </p:sp>
    </p:spTree>
    <p:extLst>
      <p:ext uri="{BB962C8B-B14F-4D97-AF65-F5344CB8AC3E}">
        <p14:creationId xmlns:p14="http://schemas.microsoft.com/office/powerpoint/2010/main" val="17269752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986CC0-66BB-42E5-B3C8-19326963C613}" type="datetimeFigureOut">
              <a:rPr lang="en-US" smtClean="0">
                <a:solidFill>
                  <a:srgbClr val="DFDCB7"/>
                </a:solidFill>
              </a:rPr>
              <a:pPr/>
              <a:t>9/18/2018</a:t>
            </a:fld>
            <a:endParaRPr lang="en-US" dirty="0">
              <a:solidFill>
                <a:srgbClr val="DFDCB7"/>
              </a:solidFill>
            </a:endParaRPr>
          </a:p>
        </p:txBody>
      </p:sp>
      <p:sp>
        <p:nvSpPr>
          <p:cNvPr id="5" name="Footer Placeholder 4"/>
          <p:cNvSpPr>
            <a:spLocks noGrp="1"/>
          </p:cNvSpPr>
          <p:nvPr>
            <p:ph type="ftr" sz="quarter" idx="11"/>
          </p:nvPr>
        </p:nvSpPr>
        <p:spPr/>
        <p:txBody>
          <a:bodyPr/>
          <a:lstStyle/>
          <a:p>
            <a:endParaRPr lang="en-US" dirty="0">
              <a:solidFill>
                <a:srgbClr val="DFDCB7"/>
              </a:solidFill>
            </a:endParaRPr>
          </a:p>
        </p:txBody>
      </p:sp>
      <p:sp>
        <p:nvSpPr>
          <p:cNvPr id="6" name="Slide Number Placeholder 5"/>
          <p:cNvSpPr>
            <a:spLocks noGrp="1"/>
          </p:cNvSpPr>
          <p:nvPr>
            <p:ph type="sldNum" sz="quarter" idx="12"/>
          </p:nvPr>
        </p:nvSpPr>
        <p:spPr/>
        <p:txBody>
          <a:bodyPr/>
          <a:lstStyle/>
          <a:p>
            <a:fld id="{5A5A9AC7-ABBC-4539-88CF-7111C00C64F3}" type="slidenum">
              <a:rPr lang="en-US" smtClean="0"/>
              <a:pPr/>
              <a:t>‹#›</a:t>
            </a:fld>
            <a:endParaRPr lang="en-US" dirty="0"/>
          </a:p>
        </p:txBody>
      </p:sp>
    </p:spTree>
    <p:extLst>
      <p:ext uri="{BB962C8B-B14F-4D97-AF65-F5344CB8AC3E}">
        <p14:creationId xmlns:p14="http://schemas.microsoft.com/office/powerpoint/2010/main" val="40243437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986CC0-66BB-42E5-B3C8-19326963C613}" type="datetimeFigureOut">
              <a:rPr lang="en-US" smtClean="0">
                <a:solidFill>
                  <a:srgbClr val="DFDCB7"/>
                </a:solidFill>
              </a:rPr>
              <a:pPr/>
              <a:t>9/18/2018</a:t>
            </a:fld>
            <a:endParaRPr lang="en-US" dirty="0">
              <a:solidFill>
                <a:srgbClr val="DFDCB7"/>
              </a:solidFill>
            </a:endParaRPr>
          </a:p>
        </p:txBody>
      </p:sp>
      <p:sp>
        <p:nvSpPr>
          <p:cNvPr id="5" name="Footer Placeholder 4"/>
          <p:cNvSpPr>
            <a:spLocks noGrp="1"/>
          </p:cNvSpPr>
          <p:nvPr>
            <p:ph type="ftr" sz="quarter" idx="11"/>
          </p:nvPr>
        </p:nvSpPr>
        <p:spPr/>
        <p:txBody>
          <a:bodyPr/>
          <a:lstStyle/>
          <a:p>
            <a:endParaRPr lang="en-US" dirty="0">
              <a:solidFill>
                <a:srgbClr val="DFDCB7"/>
              </a:solidFill>
            </a:endParaRPr>
          </a:p>
        </p:txBody>
      </p:sp>
      <p:sp>
        <p:nvSpPr>
          <p:cNvPr id="6" name="Slide Number Placeholder 5"/>
          <p:cNvSpPr>
            <a:spLocks noGrp="1"/>
          </p:cNvSpPr>
          <p:nvPr>
            <p:ph type="sldNum" sz="quarter" idx="12"/>
          </p:nvPr>
        </p:nvSpPr>
        <p:spPr/>
        <p:txBody>
          <a:bodyPr/>
          <a:lstStyle/>
          <a:p>
            <a:fld id="{5A5A9AC7-ABBC-4539-88CF-7111C00C64F3}" type="slidenum">
              <a:rPr lang="en-US" smtClean="0"/>
              <a:pPr/>
              <a:t>‹#›</a:t>
            </a:fld>
            <a:endParaRPr lang="en-US" dirty="0"/>
          </a:p>
        </p:txBody>
      </p:sp>
    </p:spTree>
    <p:extLst>
      <p:ext uri="{BB962C8B-B14F-4D97-AF65-F5344CB8AC3E}">
        <p14:creationId xmlns:p14="http://schemas.microsoft.com/office/powerpoint/2010/main" val="471625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A986CC0-66BB-42E5-B3C8-19326963C613}" type="datetimeFigureOut">
              <a:rPr lang="en-US" smtClean="0">
                <a:solidFill>
                  <a:srgbClr val="DFDCB7"/>
                </a:solidFill>
              </a:rPr>
              <a:pPr/>
              <a:t>9/18/2018</a:t>
            </a:fld>
            <a:endParaRPr lang="en-US" dirty="0">
              <a:solidFill>
                <a:srgbClr val="DFDCB7"/>
              </a:solidFill>
            </a:endParaRPr>
          </a:p>
        </p:txBody>
      </p:sp>
      <p:sp>
        <p:nvSpPr>
          <p:cNvPr id="6" name="Footer Placeholder 5"/>
          <p:cNvSpPr>
            <a:spLocks noGrp="1"/>
          </p:cNvSpPr>
          <p:nvPr>
            <p:ph type="ftr" sz="quarter" idx="11"/>
          </p:nvPr>
        </p:nvSpPr>
        <p:spPr/>
        <p:txBody>
          <a:bodyPr/>
          <a:lstStyle/>
          <a:p>
            <a:endParaRPr lang="en-US" dirty="0">
              <a:solidFill>
                <a:srgbClr val="DFDCB7"/>
              </a:solidFill>
            </a:endParaRPr>
          </a:p>
        </p:txBody>
      </p:sp>
      <p:sp>
        <p:nvSpPr>
          <p:cNvPr id="7" name="Slide Number Placeholder 6"/>
          <p:cNvSpPr>
            <a:spLocks noGrp="1"/>
          </p:cNvSpPr>
          <p:nvPr>
            <p:ph type="sldNum" sz="quarter" idx="12"/>
          </p:nvPr>
        </p:nvSpPr>
        <p:spPr/>
        <p:txBody>
          <a:bodyPr/>
          <a:lstStyle/>
          <a:p>
            <a:fld id="{5A5A9AC7-ABBC-4539-88CF-7111C00C64F3}" type="slidenum">
              <a:rPr lang="en-US" smtClean="0"/>
              <a:pPr/>
              <a:t>‹#›</a:t>
            </a:fld>
            <a:endParaRPr lang="en-US" dirty="0"/>
          </a:p>
        </p:txBody>
      </p:sp>
    </p:spTree>
    <p:extLst>
      <p:ext uri="{BB962C8B-B14F-4D97-AF65-F5344CB8AC3E}">
        <p14:creationId xmlns:p14="http://schemas.microsoft.com/office/powerpoint/2010/main" val="39981581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A986CC0-66BB-42E5-B3C8-19326963C613}" type="datetimeFigureOut">
              <a:rPr lang="en-US" smtClean="0">
                <a:solidFill>
                  <a:srgbClr val="DFDCB7"/>
                </a:solidFill>
              </a:rPr>
              <a:pPr/>
              <a:t>9/18/2018</a:t>
            </a:fld>
            <a:endParaRPr lang="en-US" dirty="0">
              <a:solidFill>
                <a:srgbClr val="DFDCB7"/>
              </a:solidFill>
            </a:endParaRPr>
          </a:p>
        </p:txBody>
      </p:sp>
      <p:sp>
        <p:nvSpPr>
          <p:cNvPr id="8" name="Footer Placeholder 7"/>
          <p:cNvSpPr>
            <a:spLocks noGrp="1"/>
          </p:cNvSpPr>
          <p:nvPr>
            <p:ph type="ftr" sz="quarter" idx="11"/>
          </p:nvPr>
        </p:nvSpPr>
        <p:spPr/>
        <p:txBody>
          <a:bodyPr/>
          <a:lstStyle/>
          <a:p>
            <a:endParaRPr lang="en-US" dirty="0">
              <a:solidFill>
                <a:srgbClr val="DFDCB7"/>
              </a:solidFill>
            </a:endParaRPr>
          </a:p>
        </p:txBody>
      </p:sp>
      <p:sp>
        <p:nvSpPr>
          <p:cNvPr id="9" name="Slide Number Placeholder 8"/>
          <p:cNvSpPr>
            <a:spLocks noGrp="1"/>
          </p:cNvSpPr>
          <p:nvPr>
            <p:ph type="sldNum" sz="quarter" idx="12"/>
          </p:nvPr>
        </p:nvSpPr>
        <p:spPr/>
        <p:txBody>
          <a:bodyPr/>
          <a:lstStyle/>
          <a:p>
            <a:fld id="{5A5A9AC7-ABBC-4539-88CF-7111C00C64F3}" type="slidenum">
              <a:rPr lang="en-US" smtClean="0"/>
              <a:pPr/>
              <a:t>‹#›</a:t>
            </a:fld>
            <a:endParaRPr lang="en-US" dirty="0"/>
          </a:p>
        </p:txBody>
      </p:sp>
    </p:spTree>
    <p:extLst>
      <p:ext uri="{BB962C8B-B14F-4D97-AF65-F5344CB8AC3E}">
        <p14:creationId xmlns:p14="http://schemas.microsoft.com/office/powerpoint/2010/main" val="23903732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986CC0-66BB-42E5-B3C8-19326963C613}" type="datetimeFigureOut">
              <a:rPr lang="en-US" smtClean="0">
                <a:solidFill>
                  <a:srgbClr val="DFDCB7"/>
                </a:solidFill>
              </a:rPr>
              <a:pPr/>
              <a:t>9/18/2018</a:t>
            </a:fld>
            <a:endParaRPr lang="en-US" dirty="0">
              <a:solidFill>
                <a:srgbClr val="DFDCB7"/>
              </a:solidFill>
            </a:endParaRPr>
          </a:p>
        </p:txBody>
      </p:sp>
      <p:sp>
        <p:nvSpPr>
          <p:cNvPr id="4" name="Footer Placeholder 3"/>
          <p:cNvSpPr>
            <a:spLocks noGrp="1"/>
          </p:cNvSpPr>
          <p:nvPr>
            <p:ph type="ftr" sz="quarter" idx="11"/>
          </p:nvPr>
        </p:nvSpPr>
        <p:spPr/>
        <p:txBody>
          <a:bodyPr/>
          <a:lstStyle/>
          <a:p>
            <a:endParaRPr lang="en-US" dirty="0">
              <a:solidFill>
                <a:srgbClr val="DFDCB7"/>
              </a:solidFill>
            </a:endParaRPr>
          </a:p>
        </p:txBody>
      </p:sp>
      <p:sp>
        <p:nvSpPr>
          <p:cNvPr id="5" name="Slide Number Placeholder 4"/>
          <p:cNvSpPr>
            <a:spLocks noGrp="1"/>
          </p:cNvSpPr>
          <p:nvPr>
            <p:ph type="sldNum" sz="quarter" idx="12"/>
          </p:nvPr>
        </p:nvSpPr>
        <p:spPr/>
        <p:txBody>
          <a:bodyPr/>
          <a:lstStyle/>
          <a:p>
            <a:fld id="{5A5A9AC7-ABBC-4539-88CF-7111C00C64F3}" type="slidenum">
              <a:rPr lang="en-US" smtClean="0"/>
              <a:pPr/>
              <a:t>‹#›</a:t>
            </a:fld>
            <a:endParaRPr lang="en-US" dirty="0"/>
          </a:p>
        </p:txBody>
      </p:sp>
    </p:spTree>
    <p:extLst>
      <p:ext uri="{BB962C8B-B14F-4D97-AF65-F5344CB8AC3E}">
        <p14:creationId xmlns:p14="http://schemas.microsoft.com/office/powerpoint/2010/main" val="2270372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986CC0-66BB-42E5-B3C8-19326963C613}" type="datetimeFigureOut">
              <a:rPr lang="en-US" smtClean="0">
                <a:solidFill>
                  <a:srgbClr val="DFDCB7"/>
                </a:solidFill>
              </a:rPr>
              <a:pPr/>
              <a:t>9/18/2018</a:t>
            </a:fld>
            <a:endParaRPr lang="en-US" dirty="0">
              <a:solidFill>
                <a:srgbClr val="DFDCB7"/>
              </a:solidFill>
            </a:endParaRPr>
          </a:p>
        </p:txBody>
      </p:sp>
      <p:sp>
        <p:nvSpPr>
          <p:cNvPr id="3" name="Footer Placeholder 2"/>
          <p:cNvSpPr>
            <a:spLocks noGrp="1"/>
          </p:cNvSpPr>
          <p:nvPr>
            <p:ph type="ftr" sz="quarter" idx="11"/>
          </p:nvPr>
        </p:nvSpPr>
        <p:spPr/>
        <p:txBody>
          <a:bodyPr/>
          <a:lstStyle/>
          <a:p>
            <a:endParaRPr lang="en-US" dirty="0">
              <a:solidFill>
                <a:srgbClr val="DFDCB7"/>
              </a:solidFill>
            </a:endParaRPr>
          </a:p>
        </p:txBody>
      </p:sp>
      <p:sp>
        <p:nvSpPr>
          <p:cNvPr id="4" name="Slide Number Placeholder 3"/>
          <p:cNvSpPr>
            <a:spLocks noGrp="1"/>
          </p:cNvSpPr>
          <p:nvPr>
            <p:ph type="sldNum" sz="quarter" idx="12"/>
          </p:nvPr>
        </p:nvSpPr>
        <p:spPr/>
        <p:txBody>
          <a:bodyPr/>
          <a:lstStyle/>
          <a:p>
            <a:fld id="{5A5A9AC7-ABBC-4539-88CF-7111C00C64F3}" type="slidenum">
              <a:rPr lang="en-US" smtClean="0"/>
              <a:pPr/>
              <a:t>‹#›</a:t>
            </a:fld>
            <a:endParaRPr lang="en-US" dirty="0"/>
          </a:p>
        </p:txBody>
      </p:sp>
    </p:spTree>
    <p:extLst>
      <p:ext uri="{BB962C8B-B14F-4D97-AF65-F5344CB8AC3E}">
        <p14:creationId xmlns:p14="http://schemas.microsoft.com/office/powerpoint/2010/main" val="3706005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986CC0-66BB-42E5-B3C8-19326963C613}" type="datetimeFigureOut">
              <a:rPr lang="en-US" smtClean="0">
                <a:solidFill>
                  <a:srgbClr val="DFDCB7"/>
                </a:solidFill>
              </a:rPr>
              <a:pPr/>
              <a:t>9/18/2018</a:t>
            </a:fld>
            <a:endParaRPr lang="en-US" dirty="0">
              <a:solidFill>
                <a:srgbClr val="DFDCB7"/>
              </a:solidFill>
            </a:endParaRPr>
          </a:p>
        </p:txBody>
      </p:sp>
      <p:sp>
        <p:nvSpPr>
          <p:cNvPr id="6" name="Footer Placeholder 5"/>
          <p:cNvSpPr>
            <a:spLocks noGrp="1"/>
          </p:cNvSpPr>
          <p:nvPr>
            <p:ph type="ftr" sz="quarter" idx="11"/>
          </p:nvPr>
        </p:nvSpPr>
        <p:spPr/>
        <p:txBody>
          <a:bodyPr/>
          <a:lstStyle/>
          <a:p>
            <a:endParaRPr lang="en-US" dirty="0">
              <a:solidFill>
                <a:srgbClr val="DFDCB7"/>
              </a:solidFill>
            </a:endParaRPr>
          </a:p>
        </p:txBody>
      </p:sp>
      <p:sp>
        <p:nvSpPr>
          <p:cNvPr id="7" name="Slide Number Placeholder 6"/>
          <p:cNvSpPr>
            <a:spLocks noGrp="1"/>
          </p:cNvSpPr>
          <p:nvPr>
            <p:ph type="sldNum" sz="quarter" idx="12"/>
          </p:nvPr>
        </p:nvSpPr>
        <p:spPr/>
        <p:txBody>
          <a:bodyPr/>
          <a:lstStyle/>
          <a:p>
            <a:fld id="{5A5A9AC7-ABBC-4539-88CF-7111C00C64F3}" type="slidenum">
              <a:rPr lang="en-US" smtClean="0"/>
              <a:pPr/>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28988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BA986CC0-66BB-42E5-B3C8-19326963C613}" type="datetimeFigureOut">
              <a:rPr lang="en-US" smtClean="0">
                <a:solidFill>
                  <a:srgbClr val="DFDCB7"/>
                </a:solidFill>
              </a:rPr>
              <a:pPr/>
              <a:t>9/18/2018</a:t>
            </a:fld>
            <a:endParaRPr lang="en-US" dirty="0">
              <a:solidFill>
                <a:srgbClr val="DFDCB7"/>
              </a:solidFill>
            </a:endParaRPr>
          </a:p>
        </p:txBody>
      </p:sp>
      <p:sp>
        <p:nvSpPr>
          <p:cNvPr id="9" name="Slide Number Placeholder 8"/>
          <p:cNvSpPr>
            <a:spLocks noGrp="1"/>
          </p:cNvSpPr>
          <p:nvPr>
            <p:ph type="sldNum" sz="quarter" idx="11"/>
          </p:nvPr>
        </p:nvSpPr>
        <p:spPr/>
        <p:txBody>
          <a:bodyPr/>
          <a:lstStyle/>
          <a:p>
            <a:fld id="{5A5A9AC7-ABBC-4539-88CF-7111C00C64F3}"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solidFill>
                <a:srgbClr val="DFDCB7"/>
              </a:solidFill>
            </a:endParaRPr>
          </a:p>
        </p:txBody>
      </p:sp>
    </p:spTree>
    <p:extLst>
      <p:ext uri="{BB962C8B-B14F-4D97-AF65-F5344CB8AC3E}">
        <p14:creationId xmlns:p14="http://schemas.microsoft.com/office/powerpoint/2010/main" val="28640563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986CC0-66BB-42E5-B3C8-19326963C613}" type="datetimeFigureOut">
              <a:rPr lang="en-US" smtClean="0">
                <a:solidFill>
                  <a:srgbClr val="DFDCB7"/>
                </a:solidFill>
              </a:rPr>
              <a:pPr/>
              <a:t>9/18/2018</a:t>
            </a:fld>
            <a:endParaRPr lang="en-US" dirty="0">
              <a:solidFill>
                <a:srgbClr val="DFDCB7"/>
              </a:solidFill>
            </a:endParaRPr>
          </a:p>
        </p:txBody>
      </p:sp>
      <p:sp>
        <p:nvSpPr>
          <p:cNvPr id="5" name="Footer Placeholder 4"/>
          <p:cNvSpPr>
            <a:spLocks noGrp="1"/>
          </p:cNvSpPr>
          <p:nvPr>
            <p:ph type="ftr" sz="quarter" idx="11"/>
          </p:nvPr>
        </p:nvSpPr>
        <p:spPr/>
        <p:txBody>
          <a:bodyPr/>
          <a:lstStyle/>
          <a:p>
            <a:endParaRPr lang="en-US" dirty="0">
              <a:solidFill>
                <a:srgbClr val="DFDCB7"/>
              </a:solidFill>
            </a:endParaRPr>
          </a:p>
        </p:txBody>
      </p:sp>
      <p:sp>
        <p:nvSpPr>
          <p:cNvPr id="6" name="Slide Number Placeholder 5"/>
          <p:cNvSpPr>
            <a:spLocks noGrp="1"/>
          </p:cNvSpPr>
          <p:nvPr>
            <p:ph type="sldNum" sz="quarter" idx="12"/>
          </p:nvPr>
        </p:nvSpPr>
        <p:spPr/>
        <p:txBody>
          <a:bodyPr/>
          <a:lstStyle/>
          <a:p>
            <a:fld id="{5A5A9AC7-ABBC-4539-88CF-7111C00C64F3}" type="slidenum">
              <a:rPr lang="en-US" smtClean="0"/>
              <a:pPr/>
              <a:t>‹#›</a:t>
            </a:fld>
            <a:endParaRPr lang="en-US" dirty="0"/>
          </a:p>
        </p:txBody>
      </p:sp>
    </p:spTree>
    <p:extLst>
      <p:ext uri="{BB962C8B-B14F-4D97-AF65-F5344CB8AC3E}">
        <p14:creationId xmlns:p14="http://schemas.microsoft.com/office/powerpoint/2010/main" val="38911204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986CC0-66BB-42E5-B3C8-19326963C613}" type="datetimeFigureOut">
              <a:rPr lang="en-US" smtClean="0">
                <a:solidFill>
                  <a:srgbClr val="DFDCB7"/>
                </a:solidFill>
              </a:rPr>
              <a:pPr/>
              <a:t>9/18/2018</a:t>
            </a:fld>
            <a:endParaRPr lang="en-US" dirty="0">
              <a:solidFill>
                <a:srgbClr val="DFDCB7"/>
              </a:solidFill>
            </a:endParaRPr>
          </a:p>
        </p:txBody>
      </p:sp>
      <p:sp>
        <p:nvSpPr>
          <p:cNvPr id="5" name="Footer Placeholder 4"/>
          <p:cNvSpPr>
            <a:spLocks noGrp="1"/>
          </p:cNvSpPr>
          <p:nvPr>
            <p:ph type="ftr" sz="quarter" idx="11"/>
          </p:nvPr>
        </p:nvSpPr>
        <p:spPr/>
        <p:txBody>
          <a:bodyPr/>
          <a:lstStyle/>
          <a:p>
            <a:endParaRPr lang="en-US" dirty="0">
              <a:solidFill>
                <a:srgbClr val="DFDCB7"/>
              </a:solidFill>
            </a:endParaRPr>
          </a:p>
        </p:txBody>
      </p:sp>
      <p:sp>
        <p:nvSpPr>
          <p:cNvPr id="6" name="Slide Number Placeholder 5"/>
          <p:cNvSpPr>
            <a:spLocks noGrp="1"/>
          </p:cNvSpPr>
          <p:nvPr>
            <p:ph type="sldNum" sz="quarter" idx="12"/>
          </p:nvPr>
        </p:nvSpPr>
        <p:spPr/>
        <p:txBody>
          <a:bodyPr/>
          <a:lstStyle/>
          <a:p>
            <a:fld id="{5A5A9AC7-ABBC-4539-88CF-7111C00C64F3}" type="slidenum">
              <a:rPr lang="en-US" smtClean="0"/>
              <a:pPr/>
              <a:t>‹#›</a:t>
            </a:fld>
            <a:endParaRPr lang="en-US" dirty="0"/>
          </a:p>
        </p:txBody>
      </p:sp>
    </p:spTree>
    <p:extLst>
      <p:ext uri="{BB962C8B-B14F-4D97-AF65-F5344CB8AC3E}">
        <p14:creationId xmlns:p14="http://schemas.microsoft.com/office/powerpoint/2010/main" val="597210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5A5A9AC7-ABBC-4539-88CF-7111C00C64F3}" type="slidenum">
              <a:rPr lang="en-US" smtClean="0"/>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solidFill>
                <a:srgbClr val="DFDCB7"/>
              </a:solidFill>
            </a:endParaRP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BA986CC0-66BB-42E5-B3C8-19326963C613}" type="datetimeFigureOut">
              <a:rPr lang="en-US" smtClean="0">
                <a:solidFill>
                  <a:srgbClr val="DFDCB7"/>
                </a:solidFill>
              </a:rPr>
              <a:pPr/>
              <a:t>9/18/2018</a:t>
            </a:fld>
            <a:endParaRPr lang="en-US" dirty="0">
              <a:solidFill>
                <a:srgbClr val="DFDCB7"/>
              </a:solidFill>
            </a:endParaRPr>
          </a:p>
        </p:txBody>
      </p:sp>
    </p:spTree>
    <p:extLst>
      <p:ext uri="{BB962C8B-B14F-4D97-AF65-F5344CB8AC3E}">
        <p14:creationId xmlns:p14="http://schemas.microsoft.com/office/powerpoint/2010/main" val="27382357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en.wikipedia.org/wiki/Data_transmission" TargetMode="External"/><Relationship Id="rId2" Type="http://schemas.openxmlformats.org/officeDocument/2006/relationships/hyperlink" Target="https://en.wikipedia.org/wiki/Copying" TargetMode="External"/><Relationship Id="rId1" Type="http://schemas.openxmlformats.org/officeDocument/2006/relationships/slideLayout" Target="../slideLayouts/slideLayout2.xml"/><Relationship Id="rId4" Type="http://schemas.openxmlformats.org/officeDocument/2006/relationships/hyperlink" Target="https://en.wikipedia.org/w/index.php?title=Historical_information&amp;action=edit&amp;redlink=1"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MODULE 2</a:t>
            </a:r>
            <a:endParaRPr lang="en-US" b="1" dirty="0">
              <a:solidFill>
                <a:srgbClr val="002060"/>
              </a:solidFill>
            </a:endParaRPr>
          </a:p>
        </p:txBody>
      </p:sp>
      <p:sp>
        <p:nvSpPr>
          <p:cNvPr id="3" name="Content Placeholder 2"/>
          <p:cNvSpPr>
            <a:spLocks noGrp="1"/>
          </p:cNvSpPr>
          <p:nvPr>
            <p:ph idx="1"/>
          </p:nvPr>
        </p:nvSpPr>
        <p:spPr/>
        <p:txBody>
          <a:bodyPr>
            <a:normAutofit/>
          </a:bodyPr>
          <a:lstStyle/>
          <a:p>
            <a:pPr marL="0" indent="0" algn="ctr">
              <a:buNone/>
            </a:pPr>
            <a:r>
              <a:rPr lang="en-US" sz="5400" b="1" dirty="0" smtClean="0">
                <a:solidFill>
                  <a:srgbClr val="FF0000"/>
                </a:solidFill>
              </a:rPr>
              <a:t>COMPLEXITIES IN ADOLESCENCE</a:t>
            </a:r>
            <a:endParaRPr lang="en-US" sz="5400" dirty="0"/>
          </a:p>
        </p:txBody>
      </p:sp>
    </p:spTree>
    <p:extLst>
      <p:ext uri="{BB962C8B-B14F-4D97-AF65-F5344CB8AC3E}">
        <p14:creationId xmlns:p14="http://schemas.microsoft.com/office/powerpoint/2010/main" val="2357709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r soja\Desktop\module 2\Information-Overload-Infographic.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838200"/>
            <a:ext cx="7315200" cy="5242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694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838200"/>
            <a:ext cx="7620000" cy="4800600"/>
          </a:xfrm>
        </p:spPr>
        <p:txBody>
          <a:bodyPr>
            <a:normAutofit/>
          </a:bodyPr>
          <a:lstStyle/>
          <a:p>
            <a:pPr algn="just"/>
            <a:r>
              <a:rPr lang="en-US" sz="3600" dirty="0" smtClean="0"/>
              <a:t>Teenagers are living in a world where they are constantly attached to headphones, and focused on multiple screens, resulting in their brains not having time to absorb anything and constantly doing two things poorly rather than one thing properly. </a:t>
            </a:r>
            <a:endParaRPr lang="en-US" sz="3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a:xfrm>
            <a:off x="685800" y="747713"/>
            <a:ext cx="7770813" cy="5486400"/>
          </a:xfrm>
        </p:spPr>
        <p:txBody>
          <a:bodyPr/>
          <a:lstStyle/>
          <a:p>
            <a:pPr algn="l" eaLnBrk="1" hangingPunct="1">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4000" b="1" dirty="0" smtClean="0">
                <a:effectLst>
                  <a:outerShdw blurRad="38100" dist="38100" dir="2700000" algn="tl">
                    <a:srgbClr val="808080"/>
                  </a:outerShdw>
                </a:effectLst>
              </a:rPr>
              <a:t>“We have become far more proficient in </a:t>
            </a:r>
            <a:r>
              <a:rPr lang="en-US" sz="4000" b="1" dirty="0" smtClean="0">
                <a:solidFill>
                  <a:srgbClr val="FFFF00"/>
                </a:solidFill>
                <a:effectLst>
                  <a:outerShdw blurRad="38100" dist="38100" dir="2700000" algn="tl">
                    <a:srgbClr val="808080"/>
                  </a:outerShdw>
                </a:effectLst>
              </a:rPr>
              <a:t>generating information than we are in managing it</a:t>
            </a:r>
            <a:r>
              <a:rPr lang="en-US" sz="4000" b="1" dirty="0" smtClean="0">
                <a:effectLst>
                  <a:outerShdw blurRad="38100" dist="38100" dir="2700000" algn="tl">
                    <a:srgbClr val="808080"/>
                  </a:outerShdw>
                </a:effectLst>
              </a:rPr>
              <a:t>, and we have also built technology that easily allows us to create new information without human intervention.” </a:t>
            </a:r>
            <a:br>
              <a:rPr lang="en-US" sz="4000" b="1" dirty="0" smtClean="0">
                <a:effectLst>
                  <a:outerShdw blurRad="38100" dist="38100" dir="2700000" algn="tl">
                    <a:srgbClr val="808080"/>
                  </a:outerShdw>
                </a:effectLst>
              </a:rPr>
            </a:br>
            <a:r>
              <a:rPr lang="en-US" sz="4000" b="1" dirty="0" smtClean="0">
                <a:effectLst>
                  <a:outerShdw blurRad="38100" dist="38100" dir="2700000" algn="tl">
                    <a:srgbClr val="808080"/>
                  </a:outerShdw>
                </a:effectLst>
              </a:rPr>
              <a:t/>
            </a:r>
            <a:br>
              <a:rPr lang="en-US" sz="4000" b="1" dirty="0" smtClean="0">
                <a:effectLst>
                  <a:outerShdw blurRad="38100" dist="38100" dir="2700000" algn="tl">
                    <a:srgbClr val="808080"/>
                  </a:outerShdw>
                </a:effectLst>
              </a:rPr>
            </a:br>
            <a:r>
              <a:rPr lang="en-US" sz="4000" dirty="0" smtClean="0">
                <a:effectLst>
                  <a:outerShdw blurRad="38100" dist="38100" dir="2700000" algn="tl">
                    <a:srgbClr val="808080"/>
                  </a:outerShdw>
                </a:effectLst>
              </a:rPr>
              <a:t> ~Jonathan B. </a:t>
            </a:r>
            <a:r>
              <a:rPr lang="en-US" sz="4000" dirty="0" err="1" smtClean="0">
                <a:effectLst>
                  <a:outerShdw blurRad="38100" dist="38100" dir="2700000" algn="tl">
                    <a:srgbClr val="808080"/>
                  </a:outerShdw>
                </a:effectLst>
              </a:rPr>
              <a:t>Spira</a:t>
            </a:r>
            <a:r>
              <a:rPr lang="en-US" sz="4000" dirty="0" smtClean="0">
                <a:effectLst>
                  <a:outerShdw blurRad="38100" dist="38100" dir="2700000" algn="tl">
                    <a:srgbClr val="808080"/>
                  </a:outerShdw>
                </a:effectLst>
              </a:rPr>
              <a:t> </a:t>
            </a:r>
          </a:p>
        </p:txBody>
      </p:sp>
    </p:spTree>
    <p:extLst>
      <p:ext uri="{BB962C8B-B14F-4D97-AF65-F5344CB8AC3E}">
        <p14:creationId xmlns:p14="http://schemas.microsoft.com/office/powerpoint/2010/main" val="1691474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AutoShape 1"/>
          <p:cNvSpPr>
            <a:spLocks/>
          </p:cNvSpPr>
          <p:nvPr/>
        </p:nvSpPr>
        <p:spPr bwMode="auto">
          <a:xfrm>
            <a:off x="0" y="0"/>
            <a:ext cx="9144000" cy="6858000"/>
          </a:xfrm>
          <a:prstGeom prst="roundRect">
            <a:avLst>
              <a:gd name="adj" fmla="val 23"/>
            </a:avLst>
          </a:prstGeom>
          <a:solidFill>
            <a:srgbClr val="000000"/>
          </a:solidFill>
          <a:ln w="9525">
            <a:solidFill>
              <a:srgbClr val="000000"/>
            </a:solidFill>
            <a:round/>
            <a:headEnd/>
            <a:tailEnd/>
          </a:ln>
        </p:spPr>
        <p:txBody>
          <a:bodyPr lIns="0" tIns="0" rIns="0" bIns="0"/>
          <a:lstStyle/>
          <a:p>
            <a:pPr fontAlgn="base">
              <a:spcBef>
                <a:spcPct val="0"/>
              </a:spcBef>
              <a:spcAft>
                <a:spcPct val="0"/>
              </a:spcAft>
            </a:pPr>
            <a:endParaRPr lang="en-US" sz="2400">
              <a:solidFill>
                <a:srgbClr val="FFFFFF"/>
              </a:solidFill>
              <a:latin typeface="Times New Roman" charset="0"/>
              <a:sym typeface="Times New Roman" charset="0"/>
            </a:endParaRPr>
          </a:p>
        </p:txBody>
      </p:sp>
      <p:sp>
        <p:nvSpPr>
          <p:cNvPr id="3" name="Content Placeholder 2"/>
          <p:cNvSpPr>
            <a:spLocks noGrp="1"/>
          </p:cNvSpPr>
          <p:nvPr>
            <p:ph idx="1"/>
          </p:nvPr>
        </p:nvSpPr>
        <p:spPr>
          <a:xfrm>
            <a:off x="152400" y="632618"/>
            <a:ext cx="8839200" cy="5592763"/>
          </a:xfrm>
        </p:spPr>
        <p:txBody>
          <a:bodyPr>
            <a:normAutofit/>
          </a:bodyPr>
          <a:lstStyle/>
          <a:p>
            <a:pPr algn="just"/>
            <a:r>
              <a:rPr lang="en-US" sz="4400" b="1" dirty="0">
                <a:solidFill>
                  <a:srgbClr val="00FFFF"/>
                </a:solidFill>
              </a:rPr>
              <a:t>Information overload</a:t>
            </a:r>
            <a:r>
              <a:rPr lang="en-US" sz="4400" dirty="0">
                <a:solidFill>
                  <a:srgbClr val="00FFFF"/>
                </a:solidFill>
              </a:rPr>
              <a:t> (also known </a:t>
            </a:r>
            <a:r>
              <a:rPr lang="en-US" sz="4400" dirty="0" smtClean="0">
                <a:solidFill>
                  <a:srgbClr val="00FFFF"/>
                </a:solidFill>
              </a:rPr>
              <a:t>as</a:t>
            </a:r>
            <a:r>
              <a:rPr lang="en-US" sz="4400" dirty="0">
                <a:solidFill>
                  <a:srgbClr val="00FFFF"/>
                </a:solidFill>
              </a:rPr>
              <a:t> </a:t>
            </a:r>
            <a:r>
              <a:rPr lang="en-US" sz="4400" b="1" dirty="0" err="1" smtClean="0">
                <a:solidFill>
                  <a:srgbClr val="00FFFF"/>
                </a:solidFill>
              </a:rPr>
              <a:t>infobesity</a:t>
            </a:r>
            <a:r>
              <a:rPr lang="en-US" sz="4400" b="1" dirty="0" smtClean="0">
                <a:solidFill>
                  <a:srgbClr val="00FFFF"/>
                </a:solidFill>
              </a:rPr>
              <a:t> </a:t>
            </a:r>
            <a:r>
              <a:rPr lang="en-US" sz="4400" dirty="0">
                <a:solidFill>
                  <a:srgbClr val="00FFFF"/>
                </a:solidFill>
              </a:rPr>
              <a:t> </a:t>
            </a:r>
            <a:r>
              <a:rPr lang="en-US" sz="4400" dirty="0" smtClean="0">
                <a:solidFill>
                  <a:srgbClr val="00FFFF"/>
                </a:solidFill>
              </a:rPr>
              <a:t>or  </a:t>
            </a:r>
            <a:r>
              <a:rPr lang="en-US" sz="4400" b="1" dirty="0" err="1" smtClean="0">
                <a:solidFill>
                  <a:srgbClr val="00FFFF"/>
                </a:solidFill>
              </a:rPr>
              <a:t>infoxication</a:t>
            </a:r>
            <a:r>
              <a:rPr lang="en-US" sz="4400" dirty="0" smtClean="0">
                <a:solidFill>
                  <a:srgbClr val="00FFFF"/>
                </a:solidFill>
              </a:rPr>
              <a:t>) refers to the difficulty of a person can have understanding an issue and making decisions that can be caused by the presence of too much information.</a:t>
            </a:r>
            <a:endParaRPr lang="en-US" sz="4400" dirty="0">
              <a:solidFill>
                <a:srgbClr val="00FFFF"/>
              </a:solidFill>
            </a:endParaRPr>
          </a:p>
        </p:txBody>
      </p:sp>
    </p:spTree>
    <p:extLst>
      <p:ext uri="{BB962C8B-B14F-4D97-AF65-F5344CB8AC3E}">
        <p14:creationId xmlns:p14="http://schemas.microsoft.com/office/powerpoint/2010/main" val="3888143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5400" dirty="0">
                <a:solidFill>
                  <a:srgbClr val="00FFFF"/>
                </a:solidFill>
              </a:rPr>
              <a:t>The term is popularized by Alvin Toffler in his </a:t>
            </a:r>
            <a:r>
              <a:rPr lang="en-US" sz="5400" dirty="0" smtClean="0">
                <a:solidFill>
                  <a:srgbClr val="00FFFF"/>
                </a:solidFill>
              </a:rPr>
              <a:t>bestselling </a:t>
            </a:r>
            <a:r>
              <a:rPr lang="en-US" sz="5400" dirty="0">
                <a:solidFill>
                  <a:srgbClr val="00FFFF"/>
                </a:solidFill>
              </a:rPr>
              <a:t>book </a:t>
            </a:r>
            <a:r>
              <a:rPr lang="en-US" sz="5400" dirty="0" smtClean="0">
                <a:solidFill>
                  <a:srgbClr val="00FFFF"/>
                </a:solidFill>
              </a:rPr>
              <a:t>‘Future Shock’ </a:t>
            </a:r>
            <a:r>
              <a:rPr lang="en-US" sz="5400" dirty="0">
                <a:solidFill>
                  <a:srgbClr val="00FFFF"/>
                </a:solidFill>
              </a:rPr>
              <a:t>(1970</a:t>
            </a:r>
            <a:r>
              <a:rPr lang="en-US" sz="5400" dirty="0" smtClean="0">
                <a:solidFill>
                  <a:srgbClr val="00FFFF"/>
                </a:solidFill>
              </a:rPr>
              <a:t>).</a:t>
            </a:r>
            <a:endParaRPr lang="en-US" sz="5400" dirty="0"/>
          </a:p>
        </p:txBody>
      </p:sp>
    </p:spTree>
    <p:extLst>
      <p:ext uri="{BB962C8B-B14F-4D97-AF65-F5344CB8AC3E}">
        <p14:creationId xmlns:p14="http://schemas.microsoft.com/office/powerpoint/2010/main" val="2906693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6350"/>
            <a:ext cx="9156700"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533400"/>
            <a:ext cx="8229600" cy="5592763"/>
          </a:xfrm>
        </p:spPr>
        <p:txBody>
          <a:bodyPr>
            <a:normAutofit lnSpcReduction="10000"/>
          </a:bodyPr>
          <a:lstStyle/>
          <a:p>
            <a:pPr marL="0" marR="0" algn="just">
              <a:lnSpc>
                <a:spcPct val="115000"/>
              </a:lnSpc>
              <a:spcBef>
                <a:spcPts val="600"/>
              </a:spcBef>
              <a:spcAft>
                <a:spcPts val="600"/>
              </a:spcAft>
            </a:pPr>
            <a:r>
              <a:rPr lang="en-US" sz="3200" b="1" dirty="0" err="1">
                <a:solidFill>
                  <a:schemeClr val="accent6">
                    <a:lumMod val="20000"/>
                    <a:lumOff val="80000"/>
                  </a:schemeClr>
                </a:solidFill>
                <a:latin typeface="Arial"/>
                <a:ea typeface="Times New Roman"/>
                <a:cs typeface="Times New Roman"/>
              </a:rPr>
              <a:t>Speier</a:t>
            </a:r>
            <a:r>
              <a:rPr lang="en-US" sz="3200" b="1" dirty="0">
                <a:solidFill>
                  <a:schemeClr val="accent6">
                    <a:lumMod val="20000"/>
                    <a:lumOff val="80000"/>
                  </a:schemeClr>
                </a:solidFill>
                <a:latin typeface="Arial"/>
                <a:ea typeface="Times New Roman"/>
                <a:cs typeface="Times New Roman"/>
              </a:rPr>
              <a:t> et al. (1999) stated:</a:t>
            </a:r>
            <a:endParaRPr lang="en-US" sz="3200" b="1" dirty="0">
              <a:solidFill>
                <a:schemeClr val="accent6">
                  <a:lumMod val="20000"/>
                  <a:lumOff val="80000"/>
                </a:schemeClr>
              </a:solidFill>
              <a:ea typeface="Times New Roman"/>
              <a:cs typeface="Times New Roman"/>
            </a:endParaRPr>
          </a:p>
          <a:p>
            <a:pPr marL="457200" marR="0" algn="just">
              <a:lnSpc>
                <a:spcPct val="115000"/>
              </a:lnSpc>
              <a:spcBef>
                <a:spcPts val="0"/>
              </a:spcBef>
              <a:spcAft>
                <a:spcPts val="120"/>
              </a:spcAft>
            </a:pPr>
            <a:r>
              <a:rPr lang="en-US" sz="3200" b="1" dirty="0">
                <a:solidFill>
                  <a:schemeClr val="accent6">
                    <a:lumMod val="20000"/>
                    <a:lumOff val="80000"/>
                  </a:schemeClr>
                </a:solidFill>
                <a:latin typeface="Arial"/>
                <a:ea typeface="Times New Roman"/>
                <a:cs typeface="Times New Roman"/>
              </a:rPr>
              <a:t>“Information overload occurs when the amount of </a:t>
            </a:r>
            <a:r>
              <a:rPr lang="en-US" sz="3200" b="1" dirty="0">
                <a:solidFill>
                  <a:srgbClr val="FFFF00"/>
                </a:solidFill>
                <a:latin typeface="Arial"/>
                <a:ea typeface="Times New Roman"/>
                <a:cs typeface="Times New Roman"/>
              </a:rPr>
              <a:t>input</a:t>
            </a:r>
            <a:r>
              <a:rPr lang="en-US" sz="3200" b="1" dirty="0">
                <a:solidFill>
                  <a:schemeClr val="accent6">
                    <a:lumMod val="20000"/>
                    <a:lumOff val="80000"/>
                  </a:schemeClr>
                </a:solidFill>
                <a:latin typeface="Arial"/>
                <a:ea typeface="Times New Roman"/>
                <a:cs typeface="Times New Roman"/>
              </a:rPr>
              <a:t> to a system </a:t>
            </a:r>
            <a:r>
              <a:rPr lang="en-US" sz="3200" b="1" dirty="0">
                <a:solidFill>
                  <a:srgbClr val="FFFF00"/>
                </a:solidFill>
                <a:latin typeface="Arial"/>
                <a:ea typeface="Times New Roman"/>
                <a:cs typeface="Times New Roman"/>
              </a:rPr>
              <a:t>exceeds</a:t>
            </a:r>
            <a:r>
              <a:rPr lang="en-US" sz="3200" b="1" dirty="0">
                <a:solidFill>
                  <a:schemeClr val="accent6">
                    <a:lumMod val="20000"/>
                    <a:lumOff val="80000"/>
                  </a:schemeClr>
                </a:solidFill>
                <a:latin typeface="Arial"/>
                <a:ea typeface="Times New Roman"/>
                <a:cs typeface="Times New Roman"/>
              </a:rPr>
              <a:t> its processing </a:t>
            </a:r>
            <a:r>
              <a:rPr lang="en-US" sz="3200" b="1" dirty="0">
                <a:solidFill>
                  <a:srgbClr val="FFFF00"/>
                </a:solidFill>
                <a:latin typeface="Arial"/>
                <a:ea typeface="Times New Roman"/>
                <a:cs typeface="Times New Roman"/>
              </a:rPr>
              <a:t>capacity</a:t>
            </a:r>
            <a:r>
              <a:rPr lang="en-US" sz="3200" b="1" dirty="0">
                <a:solidFill>
                  <a:schemeClr val="accent6">
                    <a:lumMod val="20000"/>
                    <a:lumOff val="80000"/>
                  </a:schemeClr>
                </a:solidFill>
                <a:latin typeface="Arial"/>
                <a:ea typeface="Times New Roman"/>
                <a:cs typeface="Times New Roman"/>
              </a:rPr>
              <a:t>. </a:t>
            </a:r>
            <a:endParaRPr lang="en-US" sz="3200" b="1" dirty="0" smtClean="0">
              <a:solidFill>
                <a:schemeClr val="accent6">
                  <a:lumMod val="20000"/>
                  <a:lumOff val="80000"/>
                </a:schemeClr>
              </a:solidFill>
              <a:latin typeface="Arial"/>
              <a:ea typeface="Times New Roman"/>
              <a:cs typeface="Times New Roman"/>
            </a:endParaRPr>
          </a:p>
          <a:p>
            <a:pPr marL="457200" marR="0" algn="just">
              <a:lnSpc>
                <a:spcPct val="115000"/>
              </a:lnSpc>
              <a:spcBef>
                <a:spcPts val="0"/>
              </a:spcBef>
              <a:spcAft>
                <a:spcPts val="120"/>
              </a:spcAft>
            </a:pPr>
            <a:r>
              <a:rPr lang="en-US" sz="3200" b="1" dirty="0" smtClean="0">
                <a:solidFill>
                  <a:schemeClr val="accent6">
                    <a:lumMod val="20000"/>
                    <a:lumOff val="80000"/>
                  </a:schemeClr>
                </a:solidFill>
                <a:latin typeface="Arial"/>
                <a:ea typeface="Times New Roman"/>
                <a:cs typeface="Times New Roman"/>
              </a:rPr>
              <a:t>Decision </a:t>
            </a:r>
            <a:r>
              <a:rPr lang="en-US" sz="3200" b="1" dirty="0">
                <a:solidFill>
                  <a:schemeClr val="accent6">
                    <a:lumMod val="20000"/>
                    <a:lumOff val="80000"/>
                  </a:schemeClr>
                </a:solidFill>
                <a:latin typeface="Arial"/>
                <a:ea typeface="Times New Roman"/>
                <a:cs typeface="Times New Roman"/>
              </a:rPr>
              <a:t>makers have fairly limited cognitive processing capacity. Consequently, when information overload occurs, it is likely that a reduction in decision quality will occur</a:t>
            </a:r>
            <a:r>
              <a:rPr lang="en-US" sz="3200" b="1" dirty="0" smtClean="0">
                <a:solidFill>
                  <a:schemeClr val="accent6">
                    <a:lumMod val="20000"/>
                    <a:lumOff val="80000"/>
                  </a:schemeClr>
                </a:solidFill>
                <a:latin typeface="Arial"/>
                <a:ea typeface="Times New Roman"/>
                <a:cs typeface="Times New Roman"/>
              </a:rPr>
              <a:t>.”</a:t>
            </a:r>
            <a:endParaRPr lang="en-US" sz="3200" b="1" dirty="0">
              <a:solidFill>
                <a:schemeClr val="accent6">
                  <a:lumMod val="20000"/>
                  <a:lumOff val="80000"/>
                </a:schemeClr>
              </a:solidFill>
              <a:ea typeface="Times New Roman"/>
              <a:cs typeface="Times New Roman"/>
            </a:endParaRPr>
          </a:p>
          <a:p>
            <a:pPr algn="just"/>
            <a:endParaRPr lang="en-US" sz="3200" b="1" dirty="0"/>
          </a:p>
        </p:txBody>
      </p:sp>
    </p:spTree>
    <p:extLst>
      <p:ext uri="{BB962C8B-B14F-4D97-AF65-F5344CB8AC3E}">
        <p14:creationId xmlns:p14="http://schemas.microsoft.com/office/powerpoint/2010/main" val="3306944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6350"/>
            <a:ext cx="9156700"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381000"/>
            <a:ext cx="8229600" cy="6477000"/>
          </a:xfrm>
        </p:spPr>
        <p:txBody>
          <a:bodyPr>
            <a:normAutofit/>
          </a:bodyPr>
          <a:lstStyle/>
          <a:p>
            <a:pPr algn="just"/>
            <a:r>
              <a:rPr lang="en-US" sz="3600" b="1" dirty="0">
                <a:solidFill>
                  <a:schemeClr val="accent3">
                    <a:lumMod val="20000"/>
                    <a:lumOff val="80000"/>
                  </a:schemeClr>
                </a:solidFill>
              </a:rPr>
              <a:t>In recent years, the term </a:t>
            </a:r>
            <a:r>
              <a:rPr lang="en-US" sz="3600" b="1" dirty="0">
                <a:solidFill>
                  <a:srgbClr val="00FFFF"/>
                </a:solidFill>
              </a:rPr>
              <a:t>"information overload"</a:t>
            </a:r>
            <a:r>
              <a:rPr lang="en-US" sz="3600" b="1" dirty="0">
                <a:solidFill>
                  <a:schemeClr val="accent3">
                    <a:lumMod val="20000"/>
                    <a:lumOff val="80000"/>
                  </a:schemeClr>
                </a:solidFill>
              </a:rPr>
              <a:t> has evolved into phrases such as "</a:t>
            </a:r>
            <a:r>
              <a:rPr lang="en-US" sz="3600" b="1" dirty="0">
                <a:solidFill>
                  <a:srgbClr val="00FFFF"/>
                </a:solidFill>
              </a:rPr>
              <a:t>information glut" and "data smog" </a:t>
            </a:r>
            <a:r>
              <a:rPr lang="en-US" sz="3600" b="1" dirty="0" smtClean="0">
                <a:solidFill>
                  <a:srgbClr val="00FFFF"/>
                </a:solidFill>
              </a:rPr>
              <a:t>. </a:t>
            </a:r>
          </a:p>
          <a:p>
            <a:pPr algn="just"/>
            <a:endParaRPr lang="en-US" sz="3600" b="1" dirty="0" smtClean="0">
              <a:solidFill>
                <a:srgbClr val="FFFF00"/>
              </a:solidFill>
            </a:endParaRPr>
          </a:p>
          <a:p>
            <a:pPr algn="just"/>
            <a:r>
              <a:rPr lang="en-US" sz="3600" b="1" dirty="0" smtClean="0">
                <a:solidFill>
                  <a:srgbClr val="FFFF00"/>
                </a:solidFill>
              </a:rPr>
              <a:t>Information technology </a:t>
            </a:r>
            <a:r>
              <a:rPr lang="en-US" sz="3600" b="1" dirty="0">
                <a:solidFill>
                  <a:schemeClr val="accent3">
                    <a:lumMod val="20000"/>
                    <a:lumOff val="80000"/>
                  </a:schemeClr>
                </a:solidFill>
              </a:rPr>
              <a:t>may be a primary reason for information overload due to its ability to </a:t>
            </a:r>
            <a:r>
              <a:rPr lang="en-US" sz="3600" b="1" dirty="0">
                <a:solidFill>
                  <a:srgbClr val="FFFF00"/>
                </a:solidFill>
              </a:rPr>
              <a:t>produce more information </a:t>
            </a:r>
            <a:r>
              <a:rPr lang="en-US" sz="3600" b="1" dirty="0">
                <a:solidFill>
                  <a:schemeClr val="accent3">
                    <a:lumMod val="20000"/>
                    <a:lumOff val="80000"/>
                  </a:schemeClr>
                </a:solidFill>
              </a:rPr>
              <a:t>more quickly and to disseminate this information to a wider audience than ever before </a:t>
            </a:r>
            <a:r>
              <a:rPr lang="en-US" sz="3600" b="1" dirty="0" smtClean="0">
                <a:solidFill>
                  <a:schemeClr val="accent3">
                    <a:lumMod val="20000"/>
                    <a:lumOff val="80000"/>
                  </a:schemeClr>
                </a:solidFill>
              </a:rPr>
              <a:t>.</a:t>
            </a:r>
            <a:endParaRPr lang="en-US" sz="3600" b="1" dirty="0">
              <a:solidFill>
                <a:schemeClr val="accent3">
                  <a:lumMod val="20000"/>
                  <a:lumOff val="80000"/>
                </a:schemeClr>
              </a:solidFill>
            </a:endParaRPr>
          </a:p>
        </p:txBody>
      </p:sp>
    </p:spTree>
    <p:extLst>
      <p:ext uri="{BB962C8B-B14F-4D97-AF65-F5344CB8AC3E}">
        <p14:creationId xmlns:p14="http://schemas.microsoft.com/office/powerpoint/2010/main" val="551454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6350"/>
            <a:ext cx="9156700"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457200"/>
            <a:ext cx="8458200" cy="6096000"/>
          </a:xfrm>
        </p:spPr>
        <p:txBody>
          <a:bodyPr>
            <a:normAutofit fontScale="92500"/>
          </a:bodyPr>
          <a:lstStyle/>
          <a:p>
            <a:pPr algn="just"/>
            <a:r>
              <a:rPr lang="en-US" sz="3600" b="1" dirty="0">
                <a:solidFill>
                  <a:schemeClr val="accent6">
                    <a:lumMod val="20000"/>
                    <a:lumOff val="80000"/>
                  </a:schemeClr>
                </a:solidFill>
              </a:rPr>
              <a:t>In the </a:t>
            </a:r>
            <a:r>
              <a:rPr lang="en-US" sz="3600" b="1" dirty="0" smtClean="0">
                <a:solidFill>
                  <a:schemeClr val="accent6">
                    <a:lumMod val="20000"/>
                    <a:lumOff val="80000"/>
                  </a:schemeClr>
                </a:solidFill>
              </a:rPr>
              <a:t>modern information age, </a:t>
            </a:r>
            <a:r>
              <a:rPr lang="en-US" sz="3600" b="1" dirty="0">
                <a:solidFill>
                  <a:schemeClr val="accent6">
                    <a:lumMod val="20000"/>
                    <a:lumOff val="80000"/>
                  </a:schemeClr>
                </a:solidFill>
              </a:rPr>
              <a:t>information overload is experienced as distracting and unmanageable information such </a:t>
            </a:r>
            <a:r>
              <a:rPr lang="en-US" sz="3600" b="1" dirty="0" smtClean="0">
                <a:solidFill>
                  <a:schemeClr val="accent6">
                    <a:lumMod val="20000"/>
                    <a:lumOff val="80000"/>
                  </a:schemeClr>
                </a:solidFill>
              </a:rPr>
              <a:t>as email spam, </a:t>
            </a:r>
            <a:r>
              <a:rPr lang="en-US" sz="3600" b="1" dirty="0">
                <a:solidFill>
                  <a:schemeClr val="accent6">
                    <a:lumMod val="20000"/>
                    <a:lumOff val="80000"/>
                  </a:schemeClr>
                </a:solidFill>
              </a:rPr>
              <a:t>email </a:t>
            </a:r>
            <a:r>
              <a:rPr lang="en-US" sz="3600" b="1" dirty="0" smtClean="0">
                <a:solidFill>
                  <a:schemeClr val="accent6">
                    <a:lumMod val="20000"/>
                    <a:lumOff val="80000"/>
                  </a:schemeClr>
                </a:solidFill>
              </a:rPr>
              <a:t>notifications, instant message, tweets and </a:t>
            </a:r>
            <a:r>
              <a:rPr lang="en-US" sz="3600" b="1" dirty="0">
                <a:solidFill>
                  <a:schemeClr val="accent6">
                    <a:lumMod val="20000"/>
                    <a:lumOff val="80000"/>
                  </a:schemeClr>
                </a:solidFill>
              </a:rPr>
              <a:t>Facebook updates in the </a:t>
            </a:r>
            <a:r>
              <a:rPr lang="en-US" sz="3600" b="1" dirty="0" smtClean="0">
                <a:solidFill>
                  <a:schemeClr val="accent6">
                    <a:lumMod val="20000"/>
                    <a:lumOff val="80000"/>
                  </a:schemeClr>
                </a:solidFill>
              </a:rPr>
              <a:t>context </a:t>
            </a:r>
            <a:r>
              <a:rPr lang="en-US" sz="3600" b="1" dirty="0">
                <a:solidFill>
                  <a:schemeClr val="accent6">
                    <a:lumMod val="20000"/>
                    <a:lumOff val="80000"/>
                  </a:schemeClr>
                </a:solidFill>
              </a:rPr>
              <a:t>of </a:t>
            </a:r>
            <a:r>
              <a:rPr lang="en-US" sz="3600" b="1" dirty="0" smtClean="0">
                <a:solidFill>
                  <a:schemeClr val="accent6">
                    <a:lumMod val="20000"/>
                    <a:lumOff val="80000"/>
                  </a:schemeClr>
                </a:solidFill>
              </a:rPr>
              <a:t> the </a:t>
            </a:r>
            <a:r>
              <a:rPr lang="en-US" sz="3600" b="1" dirty="0">
                <a:solidFill>
                  <a:schemeClr val="accent6">
                    <a:lumMod val="20000"/>
                    <a:lumOff val="80000"/>
                  </a:schemeClr>
                </a:solidFill>
              </a:rPr>
              <a:t>work </a:t>
            </a:r>
            <a:r>
              <a:rPr lang="en-US" sz="3600" b="1" dirty="0" smtClean="0">
                <a:solidFill>
                  <a:schemeClr val="accent6">
                    <a:lumMod val="20000"/>
                    <a:lumOff val="80000"/>
                  </a:schemeClr>
                </a:solidFill>
              </a:rPr>
              <a:t>environment.</a:t>
            </a:r>
          </a:p>
          <a:p>
            <a:pPr marL="0" indent="0" algn="just">
              <a:buNone/>
            </a:pPr>
            <a:endParaRPr lang="en-US" sz="3600" b="1" dirty="0" smtClean="0">
              <a:solidFill>
                <a:schemeClr val="accent6">
                  <a:lumMod val="20000"/>
                  <a:lumOff val="80000"/>
                </a:schemeClr>
              </a:solidFill>
            </a:endParaRPr>
          </a:p>
          <a:p>
            <a:pPr algn="just"/>
            <a:r>
              <a:rPr lang="en-US" sz="3600" b="1" dirty="0" smtClean="0">
                <a:solidFill>
                  <a:schemeClr val="accent6">
                    <a:lumMod val="20000"/>
                    <a:lumOff val="80000"/>
                  </a:schemeClr>
                </a:solidFill>
              </a:rPr>
              <a:t>Social media</a:t>
            </a:r>
            <a:r>
              <a:rPr lang="en-US" sz="3600" b="1" dirty="0">
                <a:solidFill>
                  <a:schemeClr val="accent6">
                    <a:lumMod val="20000"/>
                    <a:lumOff val="80000"/>
                  </a:schemeClr>
                </a:solidFill>
              </a:rPr>
              <a:t> has resulted in "social information overload," which can occur on sites like </a:t>
            </a:r>
            <a:r>
              <a:rPr lang="en-US" sz="3600" b="1" dirty="0" smtClean="0">
                <a:solidFill>
                  <a:schemeClr val="accent6">
                    <a:lumMod val="20000"/>
                    <a:lumOff val="80000"/>
                  </a:schemeClr>
                </a:solidFill>
              </a:rPr>
              <a:t>Facebook,</a:t>
            </a:r>
            <a:r>
              <a:rPr lang="en-US" sz="3600" b="1" baseline="30000" dirty="0">
                <a:solidFill>
                  <a:schemeClr val="accent6">
                    <a:lumMod val="20000"/>
                    <a:lumOff val="80000"/>
                  </a:schemeClr>
                </a:solidFill>
              </a:rPr>
              <a:t> </a:t>
            </a:r>
            <a:r>
              <a:rPr lang="en-US" sz="3600" b="1" dirty="0" smtClean="0">
                <a:solidFill>
                  <a:schemeClr val="accent6">
                    <a:lumMod val="20000"/>
                    <a:lumOff val="80000"/>
                  </a:schemeClr>
                </a:solidFill>
              </a:rPr>
              <a:t>and technology. </a:t>
            </a:r>
            <a:r>
              <a:rPr lang="en-US" sz="3600" b="1" dirty="0"/>
              <a:t>is changing to serve our social culture.</a:t>
            </a:r>
          </a:p>
          <a:p>
            <a:pPr algn="just"/>
            <a:endParaRPr lang="en-US" sz="3600" dirty="0"/>
          </a:p>
        </p:txBody>
      </p:sp>
    </p:spTree>
    <p:extLst>
      <p:ext uri="{BB962C8B-B14F-4D97-AF65-F5344CB8AC3E}">
        <p14:creationId xmlns:p14="http://schemas.microsoft.com/office/powerpoint/2010/main" val="1701003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AutoShape 1"/>
          <p:cNvSpPr>
            <a:spLocks/>
          </p:cNvSpPr>
          <p:nvPr/>
        </p:nvSpPr>
        <p:spPr bwMode="auto">
          <a:xfrm>
            <a:off x="0" y="0"/>
            <a:ext cx="9144000" cy="6858000"/>
          </a:xfrm>
          <a:prstGeom prst="roundRect">
            <a:avLst>
              <a:gd name="adj" fmla="val 23"/>
            </a:avLst>
          </a:prstGeom>
          <a:solidFill>
            <a:srgbClr val="000000"/>
          </a:solidFill>
          <a:ln w="9525">
            <a:solidFill>
              <a:srgbClr val="000000"/>
            </a:solidFill>
            <a:round/>
            <a:headEnd/>
            <a:tailEnd/>
          </a:ln>
        </p:spPr>
        <p:txBody>
          <a:bodyPr lIns="0" tIns="0" rIns="0" bIns="0"/>
          <a:lstStyle/>
          <a:p>
            <a:pPr fontAlgn="base">
              <a:spcBef>
                <a:spcPct val="0"/>
              </a:spcBef>
              <a:spcAft>
                <a:spcPct val="0"/>
              </a:spcAft>
            </a:pPr>
            <a:endParaRPr lang="en-US" sz="2400">
              <a:solidFill>
                <a:srgbClr val="FFFFFF"/>
              </a:solidFill>
              <a:latin typeface="Times New Roman" charset="0"/>
              <a:sym typeface="Times New Roman" charset="0"/>
            </a:endParaRPr>
          </a:p>
        </p:txBody>
      </p:sp>
      <p:sp>
        <p:nvSpPr>
          <p:cNvPr id="19459" name="Text Box 2"/>
          <p:cNvSpPr txBox="1">
            <a:spLocks noChangeArrowheads="1"/>
          </p:cNvSpPr>
          <p:nvPr/>
        </p:nvSpPr>
        <p:spPr bwMode="auto">
          <a:xfrm>
            <a:off x="7524750" y="6246813"/>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lstStyle>
            <a:lvl1pPr eaLnBrk="0" hangingPunct="0">
              <a:defRPr sz="2400">
                <a:solidFill>
                  <a:srgbClr val="FFFFFF"/>
                </a:solidFill>
                <a:latin typeface="Times New Roman" charset="0"/>
                <a:ea typeface="ヒラギノ明朝 ProN W3" charset="-128"/>
                <a:sym typeface="Times New Roman" charset="0"/>
              </a:defRPr>
            </a:lvl1pPr>
            <a:lvl2pPr marL="742950" indent="-285750" eaLnBrk="0" hangingPunct="0">
              <a:defRPr sz="2400">
                <a:solidFill>
                  <a:srgbClr val="FFFFFF"/>
                </a:solidFill>
                <a:latin typeface="Times New Roman" charset="0"/>
                <a:ea typeface="ヒラギノ明朝 ProN W3" charset="-128"/>
                <a:sym typeface="Times New Roman" charset="0"/>
              </a:defRPr>
            </a:lvl2pPr>
            <a:lvl3pPr marL="1143000" indent="-228600" eaLnBrk="0" hangingPunct="0">
              <a:defRPr sz="2400">
                <a:solidFill>
                  <a:srgbClr val="FFFFFF"/>
                </a:solidFill>
                <a:latin typeface="Times New Roman" charset="0"/>
                <a:ea typeface="ヒラギノ明朝 ProN W3" charset="-128"/>
                <a:sym typeface="Times New Roman" charset="0"/>
              </a:defRPr>
            </a:lvl3pPr>
            <a:lvl4pPr marL="1600200" indent="-228600" eaLnBrk="0" hangingPunct="0">
              <a:defRPr sz="2400">
                <a:solidFill>
                  <a:srgbClr val="FFFFFF"/>
                </a:solidFill>
                <a:latin typeface="Times New Roman" charset="0"/>
                <a:ea typeface="ヒラギノ明朝 ProN W3" charset="-128"/>
                <a:sym typeface="Times New Roman" charset="0"/>
              </a:defRPr>
            </a:lvl4pPr>
            <a:lvl5pPr marL="2057400" indent="-228600" eaLnBrk="0" hangingPunct="0">
              <a:defRPr sz="2400">
                <a:solidFill>
                  <a:srgbClr val="FFFFFF"/>
                </a:solidFill>
                <a:latin typeface="Times New Roman" charset="0"/>
                <a:ea typeface="ヒラギノ明朝 ProN W3" charset="-128"/>
                <a:sym typeface="Times New Roman" charset="0"/>
              </a:defRPr>
            </a:lvl5pPr>
            <a:lvl6pPr marL="25146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6pPr>
            <a:lvl7pPr marL="29718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7pPr>
            <a:lvl8pPr marL="34290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8pPr>
            <a:lvl9pPr marL="38862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9pPr>
          </a:lstStyle>
          <a:p>
            <a:pPr algn="ctr" eaLnBrk="1" fontAlgn="base" hangingPunct="1">
              <a:spcBef>
                <a:spcPct val="0"/>
              </a:spcBef>
              <a:spcAft>
                <a:spcPct val="0"/>
              </a:spcAft>
            </a:pPr>
            <a:fld id="{AA62D882-08CD-4B99-9751-19C9630996E6}" type="slidenum">
              <a:rPr lang="en-US" sz="1400">
                <a:solidFill>
                  <a:srgbClr val="000000"/>
                </a:solidFill>
                <a:cs typeface="Times New Roman" charset="0"/>
              </a:rPr>
              <a:pPr algn="ctr" eaLnBrk="1" fontAlgn="base" hangingPunct="1">
                <a:spcBef>
                  <a:spcPct val="0"/>
                </a:spcBef>
                <a:spcAft>
                  <a:spcPct val="0"/>
                </a:spcAft>
              </a:pPr>
              <a:t>18</a:t>
            </a:fld>
            <a:endParaRPr lang="en-US" sz="1400">
              <a:solidFill>
                <a:srgbClr val="000000"/>
              </a:solidFill>
              <a:cs typeface="Times New Roman" charset="0"/>
            </a:endParaRPr>
          </a:p>
        </p:txBody>
      </p:sp>
      <p:sp>
        <p:nvSpPr>
          <p:cNvPr id="19460" name="Rectangle 3"/>
          <p:cNvSpPr>
            <a:spLocks noGrp="1" noChangeArrowheads="1"/>
          </p:cNvSpPr>
          <p:nvPr>
            <p:ph type="body" idx="1"/>
          </p:nvPr>
        </p:nvSpPr>
        <p:spPr>
          <a:xfrm>
            <a:off x="457200" y="1143000"/>
            <a:ext cx="8229600" cy="2295525"/>
          </a:xfrm>
        </p:spPr>
        <p:txBody>
          <a:bodyPr/>
          <a:lstStyle/>
          <a:p>
            <a:pPr marL="327025" indent="-219075" eaLnBrk="1" hangingPunct="1">
              <a:lnSpc>
                <a:spcPct val="93000"/>
              </a:lnSpc>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229600" algn="l"/>
              </a:tabLst>
            </a:pPr>
            <a:r>
              <a:rPr lang="en-US" sz="5400" smtClean="0">
                <a:solidFill>
                  <a:srgbClr val="FFFFFF"/>
                </a:solidFill>
                <a:latin typeface="Arial" charset="0"/>
                <a:cs typeface="Arial" charset="0"/>
                <a:sym typeface="Arial" charset="0"/>
              </a:rPr>
              <a:t>where does information overload come from?</a:t>
            </a:r>
            <a:endParaRPr lang="en-US" sz="5400" smtClean="0">
              <a:solidFill>
                <a:srgbClr val="FFFFFF"/>
              </a:solidFill>
              <a:latin typeface="Arial" charset="0"/>
              <a:sym typeface="Arial" charset="0"/>
            </a:endParaRPr>
          </a:p>
        </p:txBody>
      </p:sp>
      <p:sp>
        <p:nvSpPr>
          <p:cNvPr id="6148" name="Rectangle 4"/>
          <p:cNvSpPr>
            <a:spLocks/>
          </p:cNvSpPr>
          <p:nvPr/>
        </p:nvSpPr>
        <p:spPr bwMode="auto">
          <a:xfrm>
            <a:off x="444500" y="3619500"/>
            <a:ext cx="8242300" cy="2082800"/>
          </a:xfrm>
          <a:prstGeom prst="rect">
            <a:avLst/>
          </a:prstGeom>
          <a:noFill/>
          <a:ln w="12700" cap="flat">
            <a:noFill/>
            <a:miter lim="800000"/>
            <a:headEnd type="none" w="med" len="med"/>
            <a:tailEnd type="none" w="med" len="med"/>
          </a:ln>
        </p:spPr>
        <p:txBody>
          <a:bodyPr lIns="0" tIns="0" rIns="0" bIns="0"/>
          <a:lstStyle/>
          <a:p>
            <a:pPr marL="327025" indent="-327025" fontAlgn="base">
              <a:lnSpc>
                <a:spcPct val="93000"/>
              </a:lnSpc>
              <a:spcBef>
                <a:spcPts val="800"/>
              </a:spcBef>
              <a:spcAft>
                <a:spcPct val="0"/>
              </a:spcAft>
              <a:tabLst>
                <a:tab pos="330200" algn="l"/>
                <a:tab pos="787400" algn="l"/>
                <a:tab pos="1244600" algn="l"/>
                <a:tab pos="1701800" algn="l"/>
                <a:tab pos="2159000" algn="l"/>
                <a:tab pos="2616200" algn="l"/>
                <a:tab pos="3073400" algn="l"/>
                <a:tab pos="3530600" algn="l"/>
                <a:tab pos="3987800" algn="l"/>
                <a:tab pos="4445000" algn="l"/>
                <a:tab pos="4902200" algn="l"/>
                <a:tab pos="5359400" algn="l"/>
                <a:tab pos="5816600" algn="l"/>
                <a:tab pos="6273800" algn="l"/>
                <a:tab pos="6731000" algn="l"/>
                <a:tab pos="7188200" algn="l"/>
                <a:tab pos="7645400" algn="l"/>
                <a:tab pos="8102600" algn="l"/>
                <a:tab pos="8559800" algn="l"/>
                <a:tab pos="9017000" algn="l"/>
                <a:tab pos="9474200" algn="l"/>
                <a:tab pos="9601200" algn="l"/>
              </a:tabLst>
              <a:defRPr/>
            </a:pPr>
            <a:r>
              <a:rPr lang="en-US" sz="4800">
                <a:solidFill>
                  <a:srgbClr val="FFFFFF"/>
                </a:solidFill>
                <a:effectLst>
                  <a:outerShdw blurRad="38100" dist="38100" dir="2700000" algn="tl">
                    <a:srgbClr val="C0C0C0"/>
                  </a:outerShdw>
                </a:effectLst>
                <a:latin typeface="Arial" charset="0"/>
                <a:cs typeface="Arial" charset="0"/>
                <a:sym typeface="Arial" charset="0"/>
              </a:rPr>
              <a:t>the desire to know and to be a part of things.</a:t>
            </a:r>
          </a:p>
        </p:txBody>
      </p:sp>
    </p:spTree>
    <p:extLst>
      <p:ext uri="{BB962C8B-B14F-4D97-AF65-F5344CB8AC3E}">
        <p14:creationId xmlns:p14="http://schemas.microsoft.com/office/powerpoint/2010/main" val="3262325317"/>
      </p:ext>
    </p:extLst>
  </p:cSld>
  <p:clrMapOvr>
    <a:masterClrMapping/>
  </p:clrMapOvr>
  <p:transition spd="slow">
    <p:dissolve/>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229600" cy="1143000"/>
          </a:xfrm>
        </p:spPr>
        <p:txBody>
          <a:bodyPr>
            <a:normAutofit fontScale="90000"/>
          </a:bodyPr>
          <a:lstStyle/>
          <a:p>
            <a:r>
              <a:rPr lang="en-US" sz="3600" b="1" dirty="0">
                <a:solidFill>
                  <a:srgbClr val="0000FF"/>
                </a:solidFill>
              </a:rPr>
              <a:t>As the variety of available communication systems has increased, so have concerns about information overload</a:t>
            </a:r>
            <a:r>
              <a:rPr lang="en-US" b="1" dirty="0">
                <a:solidFill>
                  <a:srgbClr val="0000FF"/>
                </a:solidFill>
              </a:rPr>
              <a:t/>
            </a:r>
            <a:br>
              <a:rPr lang="en-US" b="1" dirty="0">
                <a:solidFill>
                  <a:srgbClr val="0000FF"/>
                </a:solidFill>
              </a:rPr>
            </a:br>
            <a:endParaRPr lang="en-US" dirty="0">
              <a:solidFill>
                <a:srgbClr val="0000FF"/>
              </a:solidFill>
            </a:endParaRPr>
          </a:p>
        </p:txBody>
      </p:sp>
      <p:pic>
        <p:nvPicPr>
          <p:cNvPr id="1026" name="Picture 2" descr="C:\Users\sr soja\Desktop\module 2\download (2).pn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6123"/>
          <a:stretch/>
        </p:blipFill>
        <p:spPr bwMode="auto">
          <a:xfrm>
            <a:off x="533400" y="1752600"/>
            <a:ext cx="7924799" cy="4728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970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endParaRPr lang="en-US" b="1" dirty="0" smtClean="0">
              <a:solidFill>
                <a:srgbClr val="0070C0"/>
              </a:solidFill>
            </a:endParaRPr>
          </a:p>
          <a:p>
            <a:r>
              <a:rPr lang="en-US" b="1" dirty="0" smtClean="0">
                <a:solidFill>
                  <a:srgbClr val="0070C0"/>
                </a:solidFill>
              </a:rPr>
              <a:t>2.1: CHARACTERISTICS OF ADOLESCENCE</a:t>
            </a:r>
          </a:p>
          <a:p>
            <a:r>
              <a:rPr lang="en-US" b="1" dirty="0" smtClean="0">
                <a:solidFill>
                  <a:srgbClr val="FF0000"/>
                </a:solidFill>
              </a:rPr>
              <a:t>2.2:NEEDS OF ADOLESCENCE</a:t>
            </a:r>
          </a:p>
          <a:p>
            <a:r>
              <a:rPr lang="en-US" b="1" dirty="0" smtClean="0">
                <a:solidFill>
                  <a:srgbClr val="0070C0"/>
                </a:solidFill>
              </a:rPr>
              <a:t>2.3:PROBLEMS OF ADOLESCENCE</a:t>
            </a:r>
          </a:p>
          <a:p>
            <a:r>
              <a:rPr lang="en-US" b="1" dirty="0" smtClean="0">
                <a:solidFill>
                  <a:srgbClr val="FF0000"/>
                </a:solidFill>
              </a:rPr>
              <a:t>2.4:MANAGEENT OF ADOLESCENT PROBLEMS</a:t>
            </a:r>
          </a:p>
          <a:p>
            <a:r>
              <a:rPr lang="en-US" b="1" dirty="0" smtClean="0">
                <a:solidFill>
                  <a:srgbClr val="0070C0"/>
                </a:solidFill>
              </a:rPr>
              <a:t>2.5:HELPING ADOLESCENCE FOR BETTER ADJUSTMENT</a:t>
            </a:r>
            <a:endParaRPr lang="en-US" dirty="0">
              <a:solidFill>
                <a:srgbClr val="0070C0"/>
              </a:solidFill>
            </a:endParaRPr>
          </a:p>
        </p:txBody>
      </p:sp>
    </p:spTree>
    <p:extLst>
      <p:ext uri="{BB962C8B-B14F-4D97-AF65-F5344CB8AC3E}">
        <p14:creationId xmlns:p14="http://schemas.microsoft.com/office/powerpoint/2010/main" val="31295716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839200" cy="1782762"/>
          </a:xfrm>
        </p:spPr>
        <p:txBody>
          <a:bodyPr>
            <a:normAutofit fontScale="90000"/>
          </a:bodyPr>
          <a:lstStyle/>
          <a:p>
            <a:r>
              <a:rPr lang="en-US" sz="3600" b="1" dirty="0"/>
              <a:t>Students and other individuals engaged in research intensive activities sometime experience information overload</a:t>
            </a:r>
            <a:r>
              <a:rPr lang="en-US" b="1" dirty="0"/>
              <a:t/>
            </a:r>
            <a:br>
              <a:rPr lang="en-US" b="1" dirty="0"/>
            </a:br>
            <a:endParaRPr lang="en-US" dirty="0"/>
          </a:p>
        </p:txBody>
      </p:sp>
      <p:pic>
        <p:nvPicPr>
          <p:cNvPr id="4099" name="Picture 3" descr="C:\Users\sr soja\Desktop\module 2\download (3).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1905000"/>
            <a:ext cx="8382000" cy="49575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Watching television can cause information overload</a:t>
            </a:r>
            <a:endParaRPr lang="en-US" dirty="0"/>
          </a:p>
        </p:txBody>
      </p:sp>
      <p:pic>
        <p:nvPicPr>
          <p:cNvPr id="2050" name="Picture 2" descr="C:\Users\sr soja\Desktop\module 2\download (4).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1600200"/>
            <a:ext cx="6596062" cy="470998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153891" y="5029200"/>
            <a:ext cx="3962400" cy="16002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marL="0" lvl="1" algn="ctr"/>
            <a:r>
              <a:rPr lang="en-US" b="1" dirty="0"/>
              <a:t>The U.S. Department of Health and Human services has published findings that TV might actually cause learning disorders, so try instating a </a:t>
            </a:r>
            <a:endParaRPr lang="en-US" b="1" dirty="0" smtClean="0"/>
          </a:p>
          <a:p>
            <a:pPr marL="0" lvl="1" algn="ctr"/>
            <a:r>
              <a:rPr lang="en-US" b="1" dirty="0" smtClean="0"/>
              <a:t>family </a:t>
            </a:r>
            <a:r>
              <a:rPr lang="en-US" b="1" dirty="0"/>
              <a:t>reading time instead</a:t>
            </a:r>
            <a:r>
              <a:rPr lang="en-US" b="1" dirty="0" smtClean="0"/>
              <a:t>.</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1143000"/>
          </a:xfrm>
        </p:spPr>
        <p:txBody>
          <a:bodyPr>
            <a:normAutofit fontScale="90000"/>
          </a:bodyPr>
          <a:lstStyle/>
          <a:p>
            <a:r>
              <a:rPr lang="en-US" sz="3600" b="1" dirty="0">
                <a:solidFill>
                  <a:srgbClr val="0000FF"/>
                </a:solidFill>
              </a:rPr>
              <a:t>The ease of information access online is contributing to information overload.</a:t>
            </a:r>
            <a:r>
              <a:rPr lang="en-US" b="1" dirty="0"/>
              <a:t/>
            </a:r>
            <a:br>
              <a:rPr lang="en-US" b="1" dirty="0"/>
            </a:br>
            <a:endParaRPr lang="en-US" dirty="0"/>
          </a:p>
        </p:txBody>
      </p:sp>
      <p:pic>
        <p:nvPicPr>
          <p:cNvPr id="3074" name="Picture 2" descr="C:\Users\sr soja\Desktop\module 2\download (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1951736"/>
            <a:ext cx="7113650" cy="4872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35506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342900" lvl="0" indent="-342900">
              <a:spcBef>
                <a:spcPct val="20000"/>
              </a:spcBef>
            </a:pPr>
            <a:r>
              <a:rPr lang="en-US" sz="3000" b="1" dirty="0">
                <a:solidFill>
                  <a:prstClr val="black"/>
                </a:solidFill>
                <a:ea typeface="+mn-ea"/>
                <a:cs typeface="+mn-cs"/>
              </a:rPr>
              <a:t>Many people believe cellphones with wireless internet access are contributing to information overload</a:t>
            </a:r>
            <a:br>
              <a:rPr lang="en-US" sz="3000" b="1" dirty="0">
                <a:solidFill>
                  <a:prstClr val="black"/>
                </a:solidFill>
                <a:ea typeface="+mn-ea"/>
                <a:cs typeface="+mn-cs"/>
              </a:rPr>
            </a:br>
            <a:endParaRPr lang="en-US" dirty="0"/>
          </a:p>
        </p:txBody>
      </p:sp>
      <p:pic>
        <p:nvPicPr>
          <p:cNvPr id="5122" name="Picture 2" descr="C:\Users\sr soja\Desktop\module 2\download (5).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77154" y="1600200"/>
            <a:ext cx="7589691"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52151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1143000"/>
          </a:xfrm>
        </p:spPr>
        <p:txBody>
          <a:bodyPr>
            <a:normAutofit/>
          </a:bodyPr>
          <a:lstStyle/>
          <a:p>
            <a:r>
              <a:rPr lang="en-US" sz="3200" b="1" dirty="0" smtClean="0"/>
              <a:t>GENERAL CAUSES OF INFORMATION OVERLOAD</a:t>
            </a:r>
            <a:endParaRPr lang="en-US" sz="3200" b="1" dirty="0"/>
          </a:p>
        </p:txBody>
      </p:sp>
      <p:sp>
        <p:nvSpPr>
          <p:cNvPr id="3" name="Content Placeholder 2"/>
          <p:cNvSpPr>
            <a:spLocks noGrp="1"/>
          </p:cNvSpPr>
          <p:nvPr>
            <p:ph idx="1"/>
          </p:nvPr>
        </p:nvSpPr>
        <p:spPr>
          <a:xfrm>
            <a:off x="457200" y="1143000"/>
            <a:ext cx="8458200" cy="4983163"/>
          </a:xfrm>
        </p:spPr>
        <p:txBody>
          <a:bodyPr>
            <a:normAutofit fontScale="92500"/>
          </a:bodyPr>
          <a:lstStyle/>
          <a:p>
            <a:r>
              <a:rPr lang="en-US" b="1" dirty="0" smtClean="0">
                <a:solidFill>
                  <a:srgbClr val="0000FF"/>
                </a:solidFill>
              </a:rPr>
              <a:t>A rapidly </a:t>
            </a:r>
            <a:r>
              <a:rPr lang="en-US" b="1" u="sng" dirty="0" smtClean="0">
                <a:solidFill>
                  <a:srgbClr val="0000FF"/>
                </a:solidFill>
              </a:rPr>
              <a:t>increasing rate of new information</a:t>
            </a:r>
            <a:r>
              <a:rPr lang="en-US" b="1" dirty="0" smtClean="0">
                <a:solidFill>
                  <a:srgbClr val="0000FF"/>
                </a:solidFill>
              </a:rPr>
              <a:t>.</a:t>
            </a:r>
          </a:p>
          <a:p>
            <a:r>
              <a:rPr lang="en-US" b="1" dirty="0" smtClean="0">
                <a:solidFill>
                  <a:srgbClr val="0000FF"/>
                </a:solidFill>
              </a:rPr>
              <a:t>The ease of </a:t>
            </a:r>
            <a:r>
              <a:rPr lang="en-US" b="1" dirty="0" smtClean="0">
                <a:solidFill>
                  <a:srgbClr val="0000FF"/>
                </a:solidFill>
                <a:hlinkClick r:id="rId2" tooltip="Copying"/>
              </a:rPr>
              <a:t>duplication</a:t>
            </a:r>
            <a:r>
              <a:rPr lang="en-US" b="1" dirty="0" smtClean="0">
                <a:solidFill>
                  <a:srgbClr val="0000FF"/>
                </a:solidFill>
              </a:rPr>
              <a:t> and </a:t>
            </a:r>
            <a:r>
              <a:rPr lang="en-US" b="1" dirty="0" smtClean="0">
                <a:solidFill>
                  <a:srgbClr val="0000FF"/>
                </a:solidFill>
                <a:hlinkClick r:id="rId3" tooltip="Data transmission"/>
              </a:rPr>
              <a:t>transmission</a:t>
            </a:r>
            <a:r>
              <a:rPr lang="en-US" b="1" dirty="0" smtClean="0">
                <a:solidFill>
                  <a:srgbClr val="0000FF"/>
                </a:solidFill>
              </a:rPr>
              <a:t> of data across the Internet.</a:t>
            </a:r>
          </a:p>
          <a:p>
            <a:r>
              <a:rPr lang="en-US" b="1" dirty="0" smtClean="0">
                <a:solidFill>
                  <a:srgbClr val="0000FF"/>
                </a:solidFill>
              </a:rPr>
              <a:t>An increase in the </a:t>
            </a:r>
            <a:r>
              <a:rPr lang="en-US" b="1" u="sng" dirty="0" smtClean="0">
                <a:solidFill>
                  <a:srgbClr val="0000FF"/>
                </a:solidFill>
              </a:rPr>
              <a:t>available channels</a:t>
            </a:r>
            <a:r>
              <a:rPr lang="en-US" b="1" dirty="0" smtClean="0">
                <a:solidFill>
                  <a:srgbClr val="0000FF"/>
                </a:solidFill>
              </a:rPr>
              <a:t> of incoming information (e.g. telephone, e-mail, instant messaging, RSS (Rich Site Summary: publish frequently updated information: Blog entries, news headlines, audio, video)</a:t>
            </a:r>
          </a:p>
          <a:p>
            <a:r>
              <a:rPr lang="en-US" b="1" dirty="0" smtClean="0">
                <a:solidFill>
                  <a:srgbClr val="0000FF"/>
                </a:solidFill>
              </a:rPr>
              <a:t>Ever-increasing amounts of </a:t>
            </a:r>
            <a:r>
              <a:rPr lang="en-US" b="1" dirty="0" smtClean="0">
                <a:solidFill>
                  <a:srgbClr val="0000FF"/>
                </a:solidFill>
                <a:hlinkClick r:id="rId4" tooltip="Historical information (page does not exist)"/>
              </a:rPr>
              <a:t>historical  information</a:t>
            </a:r>
            <a:r>
              <a:rPr lang="en-US" b="1" dirty="0" smtClean="0">
                <a:solidFill>
                  <a:srgbClr val="0000FF"/>
                </a:solidFill>
              </a:rPr>
              <a:t> to dig through</a:t>
            </a:r>
          </a:p>
        </p:txBody>
      </p:sp>
    </p:spTree>
    <p:extLst>
      <p:ext uri="{BB962C8B-B14F-4D97-AF65-F5344CB8AC3E}">
        <p14:creationId xmlns:p14="http://schemas.microsoft.com/office/powerpoint/2010/main" val="674196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lnSpcReduction="10000"/>
          </a:bodyPr>
          <a:lstStyle/>
          <a:p>
            <a:r>
              <a:rPr lang="en-US" sz="4000" b="1" dirty="0"/>
              <a:t>Contradictions and inaccuracies in available information</a:t>
            </a:r>
          </a:p>
          <a:p>
            <a:r>
              <a:rPr lang="en-US" sz="4000" b="1" dirty="0" smtClean="0"/>
              <a:t>A</a:t>
            </a:r>
            <a:r>
              <a:rPr lang="en-US" sz="4000" b="1" dirty="0"/>
              <a:t> lack of a method for comparing and processing different kinds of information</a:t>
            </a:r>
          </a:p>
          <a:p>
            <a:r>
              <a:rPr lang="en-US" sz="4000" b="1" dirty="0"/>
              <a:t>The pieces of information are unrelated or do not have any overall structure to reveal their relationships</a:t>
            </a:r>
          </a:p>
          <a:p>
            <a:endParaRPr lang="en-US" dirty="0"/>
          </a:p>
          <a:p>
            <a:endParaRPr lang="en-US" dirty="0"/>
          </a:p>
        </p:txBody>
      </p:sp>
    </p:spTree>
    <p:extLst>
      <p:ext uri="{BB962C8B-B14F-4D97-AF65-F5344CB8AC3E}">
        <p14:creationId xmlns:p14="http://schemas.microsoft.com/office/powerpoint/2010/main" val="29630879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fontScale="92500" lnSpcReduction="10000"/>
          </a:bodyPr>
          <a:lstStyle/>
          <a:p>
            <a:r>
              <a:rPr lang="en-US" b="1" dirty="0" smtClean="0"/>
              <a:t>The widespread access to the Web</a:t>
            </a:r>
          </a:p>
          <a:p>
            <a:r>
              <a:rPr lang="en-US" b="1" dirty="0" smtClean="0"/>
              <a:t>The ease of sending e-mail messages to large numbers of people</a:t>
            </a:r>
          </a:p>
          <a:p>
            <a:r>
              <a:rPr lang="en-US" b="1" dirty="0" smtClean="0"/>
              <a:t>As information can be duplicated for free, there is no variable cost in producing more copies </a:t>
            </a:r>
          </a:p>
          <a:p>
            <a:r>
              <a:rPr lang="en-US" b="1" dirty="0" smtClean="0"/>
              <a:t>Poorly created information sources (especially online), which:</a:t>
            </a:r>
          </a:p>
          <a:p>
            <a:pPr lvl="1"/>
            <a:r>
              <a:rPr lang="en-US" b="1" dirty="0" smtClean="0"/>
              <a:t>are not simplified or filtered to make them shorter</a:t>
            </a:r>
          </a:p>
          <a:p>
            <a:pPr lvl="1"/>
            <a:r>
              <a:rPr lang="en-US" b="1" dirty="0" smtClean="0"/>
              <a:t>are not written clearly, so people have to spend more time understanding them</a:t>
            </a:r>
          </a:p>
          <a:p>
            <a:pPr lvl="1"/>
            <a:r>
              <a:rPr lang="en-US" b="1" dirty="0" smtClean="0"/>
              <a:t>contain factual errors or inconsistencies – requiring further research</a:t>
            </a:r>
          </a:p>
          <a:p>
            <a:endParaRPr lang="en-US" dirty="0"/>
          </a:p>
        </p:txBody>
      </p:sp>
    </p:spTree>
    <p:extLst>
      <p:ext uri="{BB962C8B-B14F-4D97-AF65-F5344CB8AC3E}">
        <p14:creationId xmlns:p14="http://schemas.microsoft.com/office/powerpoint/2010/main" val="15088577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r soja\Desktop\module 2\aaeace76-cd7c-4ea3-b300-98fd6c11768b-2060x1488.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4616" cy="70104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914400"/>
            <a:ext cx="8229600" cy="5287963"/>
          </a:xfrm>
        </p:spPr>
        <p:txBody>
          <a:bodyPr>
            <a:normAutofit/>
          </a:bodyPr>
          <a:lstStyle/>
          <a:p>
            <a:r>
              <a:rPr lang="en-US" sz="3600" b="1" dirty="0">
                <a:latin typeface="Arial"/>
                <a:ea typeface="Times New Roman"/>
              </a:rPr>
              <a:t>By constantly bombarding their brains with </a:t>
            </a:r>
            <a:r>
              <a:rPr lang="en-US" sz="3600" b="1" dirty="0" smtClean="0">
                <a:latin typeface="Arial"/>
                <a:ea typeface="Times New Roman"/>
              </a:rPr>
              <a:t>digital information </a:t>
            </a:r>
          </a:p>
          <a:p>
            <a:pPr marL="0" indent="0">
              <a:buNone/>
            </a:pPr>
            <a:r>
              <a:rPr lang="en-US" sz="3600" b="1" dirty="0" smtClean="0">
                <a:latin typeface="Arial"/>
                <a:ea typeface="Times New Roman"/>
              </a:rPr>
              <a:t>“</a:t>
            </a:r>
            <a:r>
              <a:rPr lang="en-US" sz="3600" b="1" dirty="0">
                <a:latin typeface="Arial"/>
                <a:ea typeface="Times New Roman"/>
              </a:rPr>
              <a:t>people think they’re refreshing themselves, but they’re fatiguing </a:t>
            </a:r>
            <a:r>
              <a:rPr lang="en-US" sz="3600" b="1" dirty="0" smtClean="0">
                <a:latin typeface="Arial"/>
                <a:ea typeface="Times New Roman"/>
              </a:rPr>
              <a:t>themselves.</a:t>
            </a:r>
          </a:p>
          <a:p>
            <a:r>
              <a:rPr lang="en-US" sz="3600" b="1" dirty="0"/>
              <a:t>If brains need time to out to properly absorb and retain information, when do our teenagers get time to consolidate what they have learned?</a:t>
            </a:r>
          </a:p>
          <a:p>
            <a:endParaRPr lang="en-US" sz="3600" dirty="0"/>
          </a:p>
        </p:txBody>
      </p:sp>
    </p:spTree>
    <p:extLst>
      <p:ext uri="{BB962C8B-B14F-4D97-AF65-F5344CB8AC3E}">
        <p14:creationId xmlns:p14="http://schemas.microsoft.com/office/powerpoint/2010/main" val="2895534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32" fill="hold" nodeType="clickEffect">
                                  <p:stCondLst>
                                    <p:cond delay="0"/>
                                  </p:stCondLst>
                                  <p:childTnLst>
                                    <p:animEffect transition="out" filter="box(out)">
                                      <p:cBhvr>
                                        <p:cTn id="6" dur="2000"/>
                                        <p:tgtEl>
                                          <p:spTgt spid="1026"/>
                                        </p:tgtEl>
                                      </p:cBhvr>
                                    </p:animEffect>
                                    <p:set>
                                      <p:cBhvr>
                                        <p:cTn id="7" dur="1" fill="hold">
                                          <p:stCondLst>
                                            <p:cond delay="19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686800" cy="5440363"/>
          </a:xfrm>
        </p:spPr>
        <p:txBody>
          <a:bodyPr>
            <a:normAutofit/>
          </a:bodyPr>
          <a:lstStyle/>
          <a:p>
            <a:r>
              <a:rPr lang="en-US" sz="3600" b="1" dirty="0"/>
              <a:t>after school, between the hours of 3-6pm that teens were most likely to be watching TV while surfing the Internet.</a:t>
            </a:r>
          </a:p>
          <a:p>
            <a:r>
              <a:rPr lang="en-US" sz="3600" b="1" dirty="0" smtClean="0"/>
              <a:t>Teenagers are </a:t>
            </a:r>
            <a:r>
              <a:rPr lang="en-US" sz="3600" b="1" dirty="0"/>
              <a:t>natural </a:t>
            </a:r>
            <a:r>
              <a:rPr lang="en-US" sz="3600" b="1" dirty="0" smtClean="0"/>
              <a:t>multi-</a:t>
            </a:r>
            <a:r>
              <a:rPr lang="en-US" sz="3600" b="1" dirty="0" err="1" smtClean="0"/>
              <a:t>taskers</a:t>
            </a:r>
            <a:r>
              <a:rPr lang="en-US" sz="3600" b="1" dirty="0" smtClean="0"/>
              <a:t>???.</a:t>
            </a:r>
          </a:p>
          <a:p>
            <a:pPr lvl="1"/>
            <a:r>
              <a:rPr lang="en-US" sz="3600" b="1" dirty="0"/>
              <a:t>  While they obviously do multi-task naturally, there are serious questions about how effective their efforts actually are.</a:t>
            </a:r>
          </a:p>
          <a:p>
            <a:endParaRPr lang="en-US" dirty="0"/>
          </a:p>
        </p:txBody>
      </p:sp>
    </p:spTree>
    <p:extLst>
      <p:ext uri="{BB962C8B-B14F-4D97-AF65-F5344CB8AC3E}">
        <p14:creationId xmlns:p14="http://schemas.microsoft.com/office/powerpoint/2010/main" val="29134298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smtClean="0">
                <a:solidFill>
                  <a:srgbClr val="0070C0"/>
                </a:solidFill>
              </a:rPr>
              <a:t>Symptoms which accompany IOL </a:t>
            </a:r>
            <a:endParaRPr lang="en-US" b="1" u="sng" dirty="0">
              <a:solidFill>
                <a:srgbClr val="0070C0"/>
              </a:solidFill>
            </a:endParaRPr>
          </a:p>
        </p:txBody>
      </p:sp>
      <p:sp>
        <p:nvSpPr>
          <p:cNvPr id="3" name="Content Placeholder 2"/>
          <p:cNvSpPr>
            <a:spLocks noGrp="1"/>
          </p:cNvSpPr>
          <p:nvPr>
            <p:ph idx="1"/>
          </p:nvPr>
        </p:nvSpPr>
        <p:spPr>
          <a:xfrm>
            <a:off x="457200" y="1600200"/>
            <a:ext cx="8229600" cy="5257800"/>
          </a:xfrm>
        </p:spPr>
        <p:txBody>
          <a:bodyPr>
            <a:normAutofit lnSpcReduction="10000"/>
          </a:bodyPr>
          <a:lstStyle/>
          <a:p>
            <a:pPr lvl="0"/>
            <a:r>
              <a:rPr lang="en-US" b="1" dirty="0" smtClean="0"/>
              <a:t>Increased </a:t>
            </a:r>
            <a:r>
              <a:rPr lang="en-US" b="1" dirty="0"/>
              <a:t>cardiovascular stress, due to a rise in blood pressure,</a:t>
            </a:r>
          </a:p>
          <a:p>
            <a:pPr lvl="0"/>
            <a:r>
              <a:rPr lang="en-US" b="1" dirty="0"/>
              <a:t>Weakened </a:t>
            </a:r>
            <a:r>
              <a:rPr lang="en-US" b="1" dirty="0" smtClean="0"/>
              <a:t>vision</a:t>
            </a:r>
            <a:r>
              <a:rPr lang="en-US" b="1" dirty="0"/>
              <a:t> </a:t>
            </a:r>
            <a:r>
              <a:rPr lang="en-US" b="1" dirty="0" smtClean="0"/>
              <a:t>(siting </a:t>
            </a:r>
            <a:r>
              <a:rPr lang="en-US" b="1" dirty="0"/>
              <a:t>a Japanese study which predicts a nearly universal near-sightedness in the close </a:t>
            </a:r>
            <a:r>
              <a:rPr lang="en-US" b="1" dirty="0" smtClean="0"/>
              <a:t>future)</a:t>
            </a:r>
            <a:endParaRPr lang="en-US" b="1" dirty="0"/>
          </a:p>
          <a:p>
            <a:pPr lvl="0"/>
            <a:r>
              <a:rPr lang="en-US" b="1" dirty="0"/>
              <a:t>Confusion </a:t>
            </a:r>
            <a:r>
              <a:rPr lang="en-US" b="1" dirty="0" smtClean="0"/>
              <a:t>and frustration</a:t>
            </a:r>
            <a:endParaRPr lang="en-US" b="1" dirty="0"/>
          </a:p>
          <a:p>
            <a:pPr lvl="0"/>
            <a:r>
              <a:rPr lang="en-US" b="1" dirty="0"/>
              <a:t>Impaired </a:t>
            </a:r>
            <a:r>
              <a:rPr lang="en-US" b="1" dirty="0" smtClean="0"/>
              <a:t>judgment </a:t>
            </a:r>
            <a:r>
              <a:rPr lang="en-US" b="1" dirty="0"/>
              <a:t>based upon overconfidence,</a:t>
            </a:r>
          </a:p>
          <a:p>
            <a:pPr lvl="0"/>
            <a:r>
              <a:rPr lang="en-US" b="1" dirty="0"/>
              <a:t>Decreased benevolence to others due to an environmental input </a:t>
            </a:r>
            <a:r>
              <a:rPr lang="en-US" b="1" dirty="0" smtClean="0"/>
              <a:t>glut</a:t>
            </a:r>
            <a:endParaRPr lang="en-US" b="1" dirty="0"/>
          </a:p>
        </p:txBody>
      </p:sp>
    </p:spTree>
    <p:extLst>
      <p:ext uri="{BB962C8B-B14F-4D97-AF65-F5344CB8AC3E}">
        <p14:creationId xmlns:p14="http://schemas.microsoft.com/office/powerpoint/2010/main" val="41508407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solidFill>
                  <a:srgbClr val="FF0000"/>
                </a:solidFill>
              </a:rPr>
              <a:t>Needs and problems of Adolescence</a:t>
            </a:r>
            <a:endParaRPr lang="en-US" dirty="0"/>
          </a:p>
        </p:txBody>
      </p:sp>
    </p:spTree>
    <p:extLst>
      <p:ext uri="{BB962C8B-B14F-4D97-AF65-F5344CB8AC3E}">
        <p14:creationId xmlns:p14="http://schemas.microsoft.com/office/powerpoint/2010/main" val="26137163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33400"/>
            <a:ext cx="8229600" cy="4525963"/>
          </a:xfrm>
        </p:spPr>
        <p:txBody>
          <a:bodyPr>
            <a:noAutofit/>
          </a:bodyPr>
          <a:lstStyle/>
          <a:p>
            <a:r>
              <a:rPr lang="en-US" sz="3600" b="1" dirty="0" smtClean="0"/>
              <a:t>No relaxation time</a:t>
            </a:r>
          </a:p>
          <a:p>
            <a:r>
              <a:rPr lang="en-US" sz="3600" b="1" dirty="0" smtClean="0"/>
              <a:t>Problems related with the memory </a:t>
            </a:r>
            <a:r>
              <a:rPr lang="en-US" sz="3600" b="1" dirty="0"/>
              <a:t>and short attention span </a:t>
            </a:r>
            <a:endParaRPr lang="en-US" sz="3600" b="1" dirty="0" smtClean="0"/>
          </a:p>
          <a:p>
            <a:r>
              <a:rPr lang="en-US" sz="3600" b="1" dirty="0" smtClean="0"/>
              <a:t> Feel tired constantly</a:t>
            </a:r>
          </a:p>
          <a:p>
            <a:r>
              <a:rPr lang="en-US" sz="3600" b="1" dirty="0" smtClean="0"/>
              <a:t>No </a:t>
            </a:r>
            <a:r>
              <a:rPr lang="en-US" sz="3600" b="1" dirty="0"/>
              <a:t>regular </a:t>
            </a:r>
            <a:r>
              <a:rPr lang="en-US" sz="3600" b="1" dirty="0" smtClean="0"/>
              <a:t>exercise</a:t>
            </a:r>
          </a:p>
          <a:p>
            <a:r>
              <a:rPr lang="en-US" sz="3600" b="1" dirty="0" smtClean="0"/>
              <a:t>“Unconscious back up” of information loaded</a:t>
            </a:r>
          </a:p>
          <a:p>
            <a:r>
              <a:rPr lang="en-US" sz="3600" b="1" dirty="0" smtClean="0"/>
              <a:t>Discomfort in body, problems related with borne and spinal cord</a:t>
            </a:r>
            <a:endParaRPr lang="en-US" sz="3600" b="1" dirty="0"/>
          </a:p>
        </p:txBody>
      </p:sp>
    </p:spTree>
    <p:extLst>
      <p:ext uri="{BB962C8B-B14F-4D97-AF65-F5344CB8AC3E}">
        <p14:creationId xmlns:p14="http://schemas.microsoft.com/office/powerpoint/2010/main" val="1171810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143000"/>
          </a:xfrm>
        </p:spPr>
        <p:txBody>
          <a:bodyPr>
            <a:normAutofit fontScale="90000"/>
          </a:bodyPr>
          <a:lstStyle/>
          <a:p>
            <a:r>
              <a:rPr lang="en-US" b="1" u="sng" dirty="0" smtClean="0">
                <a:solidFill>
                  <a:srgbClr val="FF0000"/>
                </a:solidFill>
              </a:rPr>
              <a:t>Solutions</a:t>
            </a:r>
            <a:br>
              <a:rPr lang="en-US" b="1" u="sng" dirty="0" smtClean="0">
                <a:solidFill>
                  <a:srgbClr val="FF0000"/>
                </a:solidFill>
              </a:rPr>
            </a:br>
            <a:r>
              <a:rPr lang="en-US" dirty="0" smtClean="0"/>
              <a:t/>
            </a:r>
            <a:br>
              <a:rPr lang="en-US" dirty="0" smtClean="0"/>
            </a:br>
            <a:endParaRPr lang="en-US" dirty="0"/>
          </a:p>
        </p:txBody>
      </p:sp>
      <p:sp>
        <p:nvSpPr>
          <p:cNvPr id="3" name="Content Placeholder 2"/>
          <p:cNvSpPr>
            <a:spLocks noGrp="1"/>
          </p:cNvSpPr>
          <p:nvPr>
            <p:ph idx="1"/>
          </p:nvPr>
        </p:nvSpPr>
        <p:spPr>
          <a:xfrm>
            <a:off x="533400" y="1143000"/>
            <a:ext cx="8229600" cy="6172200"/>
          </a:xfrm>
        </p:spPr>
        <p:txBody>
          <a:bodyPr>
            <a:normAutofit/>
          </a:bodyPr>
          <a:lstStyle/>
          <a:p>
            <a:r>
              <a:rPr lang="en-US" sz="4000" b="1" dirty="0" smtClean="0"/>
              <a:t>Spending less time on gaining information that is nice to know and more time on things that we need to know now.</a:t>
            </a:r>
          </a:p>
          <a:p>
            <a:r>
              <a:rPr lang="en-US" sz="4000" b="1" dirty="0" smtClean="0"/>
              <a:t>Focusing on quality of information, rather than quantity. A short concise e-mail is more valuable than a long e-mail.</a:t>
            </a:r>
          </a:p>
        </p:txBody>
      </p:sp>
    </p:spTree>
    <p:extLst>
      <p:ext uri="{BB962C8B-B14F-4D97-AF65-F5344CB8AC3E}">
        <p14:creationId xmlns:p14="http://schemas.microsoft.com/office/powerpoint/2010/main" val="13239519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458200" cy="5867400"/>
          </a:xfrm>
        </p:spPr>
        <p:txBody>
          <a:bodyPr>
            <a:normAutofit/>
          </a:bodyPr>
          <a:lstStyle/>
          <a:p>
            <a:r>
              <a:rPr lang="en-US" b="1" dirty="0"/>
              <a:t>Learning how to create better information (this is what Infogineering is about). Be direct in what you ask people, so that they can provide short precise answers.</a:t>
            </a:r>
          </a:p>
          <a:p>
            <a:r>
              <a:rPr lang="en-US" b="1" dirty="0"/>
              <a:t>Single-tasking, and keeping the mind focused on one issue at a time.</a:t>
            </a:r>
          </a:p>
          <a:p>
            <a:r>
              <a:rPr lang="en-US" b="1" dirty="0"/>
              <a:t>Spending parts of the day disconnected from interruptions (e.g. switch off e-mail, telephones, Web, etc.) so you can fully concentrate for a significant period of time on one thing.</a:t>
            </a:r>
          </a:p>
          <a:p>
            <a:endParaRPr lang="en-US" dirty="0"/>
          </a:p>
        </p:txBody>
      </p:sp>
    </p:spTree>
    <p:extLst>
      <p:ext uri="{BB962C8B-B14F-4D97-AF65-F5344CB8AC3E}">
        <p14:creationId xmlns:p14="http://schemas.microsoft.com/office/powerpoint/2010/main" val="23323381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324600"/>
          </a:xfrm>
        </p:spPr>
        <p:txBody>
          <a:bodyPr>
            <a:normAutofit fontScale="92500"/>
          </a:bodyPr>
          <a:lstStyle/>
          <a:p>
            <a:pPr fontAlgn="base"/>
            <a:r>
              <a:rPr lang="en-US" b="1" dirty="0" smtClean="0"/>
              <a:t> </a:t>
            </a:r>
            <a:r>
              <a:rPr lang="en-US" b="1" dirty="0" smtClean="0">
                <a:solidFill>
                  <a:srgbClr val="0070C0"/>
                </a:solidFill>
              </a:rPr>
              <a:t>Schedule breaks</a:t>
            </a:r>
            <a:r>
              <a:rPr lang="en-US" b="1" dirty="0" smtClean="0"/>
              <a:t>. Take a break away from the computer. This gives your brain a breather, and helps you regain perspective. The quiet time can help you zero in on making a good decision.</a:t>
            </a:r>
          </a:p>
          <a:p>
            <a:pPr fontAlgn="base"/>
            <a:r>
              <a:rPr lang="en-US" b="1" dirty="0" smtClean="0">
                <a:solidFill>
                  <a:srgbClr val="0070C0"/>
                </a:solidFill>
              </a:rPr>
              <a:t>Set limits</a:t>
            </a:r>
            <a:r>
              <a:rPr lang="en-US" b="1" dirty="0" smtClean="0"/>
              <a:t>. Because the Internet is available 24/7, can consume information for hours. Limit how long you scan for information. Filter your sources, focusing only on the high-quality ones</a:t>
            </a:r>
            <a:r>
              <a:rPr lang="en-US" b="1" dirty="0"/>
              <a:t>.</a:t>
            </a:r>
            <a:endParaRPr lang="en-US" b="1" dirty="0" smtClean="0"/>
          </a:p>
          <a:p>
            <a:pPr fontAlgn="base"/>
            <a:r>
              <a:rPr lang="en-US" b="1" dirty="0" smtClean="0">
                <a:solidFill>
                  <a:srgbClr val="0070C0"/>
                </a:solidFill>
              </a:rPr>
              <a:t>Keep your virtual and physical spaces clutter-free</a:t>
            </a:r>
            <a:r>
              <a:rPr lang="en-US" b="1" dirty="0" smtClean="0"/>
              <a:t>. Make sure your computer files and desk are ‘clear, well-organized and ready to handle overflow.’</a:t>
            </a:r>
            <a:endParaRPr lang="en-US" b="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r>
              <a:rPr lang="en-US" sz="4000" b="1" dirty="0" smtClean="0"/>
              <a:t>Set the goal.</a:t>
            </a:r>
          </a:p>
          <a:p>
            <a:r>
              <a:rPr lang="en-US" sz="4000" b="1" dirty="0" smtClean="0"/>
              <a:t>Decide whether really need the information.</a:t>
            </a:r>
          </a:p>
          <a:p>
            <a:r>
              <a:rPr lang="en-US" sz="4000" b="1" dirty="0" smtClean="0"/>
              <a:t>Consume only the minimal effective dose.</a:t>
            </a:r>
          </a:p>
          <a:p>
            <a:r>
              <a:rPr lang="en-US" sz="4000" b="1" dirty="0" smtClean="0"/>
              <a:t>Don’t procrastinate by consuming too much information</a:t>
            </a:r>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a:bodyPr>
          <a:lstStyle/>
          <a:p>
            <a:pPr algn="just"/>
            <a:r>
              <a:rPr lang="en-US" sz="4800" b="1" dirty="0" smtClean="0"/>
              <a:t>Information overload is a “plague. There’s no vaccine, there’s no cure. The only thing you have is </a:t>
            </a:r>
            <a:r>
              <a:rPr lang="en-US" sz="4800" b="1" dirty="0" smtClean="0">
                <a:solidFill>
                  <a:srgbClr val="C00000"/>
                </a:solidFill>
              </a:rPr>
              <a:t>SELF-CONTROL.</a:t>
            </a:r>
            <a:r>
              <a:rPr lang="en-US" sz="4800" b="1" dirty="0" smtClean="0">
                <a:solidFill>
                  <a:schemeClr val="bg1"/>
                </a:solidFill>
              </a:rPr>
              <a:t> </a:t>
            </a:r>
            <a:r>
              <a:rPr lang="en-US" sz="4800" dirty="0" smtClean="0">
                <a:solidFill>
                  <a:schemeClr val="bg1"/>
                </a:solidFill>
              </a:rPr>
              <a:t> </a:t>
            </a:r>
            <a:endParaRPr lang="en-US" sz="4800"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620000" cy="685800"/>
          </a:xfrm>
        </p:spPr>
        <p:txBody>
          <a:bodyPr/>
          <a:lstStyle/>
          <a:p>
            <a:r>
              <a:rPr lang="en-US" sz="3600" b="1" dirty="0" smtClean="0">
                <a:solidFill>
                  <a:srgbClr val="FFC000"/>
                </a:solidFill>
              </a:rPr>
              <a:t>Needs and problems of Adolescence</a:t>
            </a:r>
            <a:endParaRPr lang="en-US" sz="3600" b="1" dirty="0">
              <a:solidFill>
                <a:srgbClr val="FFC000"/>
              </a:solidFill>
            </a:endParaRPr>
          </a:p>
        </p:txBody>
      </p:sp>
      <p:sp>
        <p:nvSpPr>
          <p:cNvPr id="3" name="Content Placeholder 2"/>
          <p:cNvSpPr>
            <a:spLocks noGrp="1"/>
          </p:cNvSpPr>
          <p:nvPr>
            <p:ph idx="1"/>
          </p:nvPr>
        </p:nvSpPr>
        <p:spPr>
          <a:xfrm>
            <a:off x="152400" y="914400"/>
            <a:ext cx="8534400" cy="5562600"/>
          </a:xfrm>
        </p:spPr>
        <p:txBody>
          <a:bodyPr>
            <a:normAutofit/>
          </a:bodyPr>
          <a:lstStyle/>
          <a:p>
            <a:pPr>
              <a:buClr>
                <a:srgbClr val="0070C0"/>
              </a:buClr>
              <a:buFont typeface="Wingdings" pitchFamily="2" charset="2"/>
              <a:buChar char="ü"/>
            </a:pPr>
            <a:r>
              <a:rPr lang="en-US" dirty="0" smtClean="0"/>
              <a:t> </a:t>
            </a:r>
            <a:r>
              <a:rPr lang="en-US" sz="2800" b="1" dirty="0" smtClean="0">
                <a:latin typeface="Arial Rounded MT Bold" pitchFamily="34" charset="0"/>
              </a:rPr>
              <a:t>Rapid  physical  development – for well balanced body –nutritive food, physical exercise, physical education, games</a:t>
            </a:r>
          </a:p>
          <a:p>
            <a:pPr>
              <a:buClr>
                <a:srgbClr val="0070C0"/>
              </a:buClr>
              <a:buFont typeface="Wingdings" pitchFamily="2" charset="2"/>
              <a:buChar char="ü"/>
            </a:pPr>
            <a:r>
              <a:rPr lang="en-US" sz="2800" b="1" dirty="0" smtClean="0">
                <a:latin typeface="Arial Rounded MT Bold" pitchFamily="34" charset="0"/>
              </a:rPr>
              <a:t> </a:t>
            </a:r>
            <a:r>
              <a:rPr lang="en-US" sz="2800" b="1" dirty="0" smtClean="0">
                <a:solidFill>
                  <a:srgbClr val="FFFF66"/>
                </a:solidFill>
                <a:latin typeface="Arial Rounded MT Bold" pitchFamily="34" charset="0"/>
              </a:rPr>
              <a:t>Extreme imagination &amp; sentimentality – channelise to literature, music, painting</a:t>
            </a:r>
          </a:p>
          <a:p>
            <a:pPr>
              <a:buClr>
                <a:srgbClr val="0070C0"/>
              </a:buClr>
              <a:buFont typeface="Wingdings" pitchFamily="2" charset="2"/>
              <a:buChar char="ü"/>
            </a:pPr>
            <a:r>
              <a:rPr lang="en-US" sz="2800" b="1" dirty="0" smtClean="0">
                <a:latin typeface="Arial Rounded MT Bold" pitchFamily="34" charset="0"/>
              </a:rPr>
              <a:t>Development of mental abilities – thinking, problem solving, evaluating….-provide materials for thought and problem solving</a:t>
            </a:r>
          </a:p>
          <a:p>
            <a:pPr>
              <a:buClr>
                <a:srgbClr val="0070C0"/>
              </a:buClr>
              <a:buFont typeface="Wingdings" pitchFamily="2" charset="2"/>
              <a:buChar char="ü"/>
            </a:pPr>
            <a:r>
              <a:rPr lang="en-US" sz="2800" b="1" dirty="0" smtClean="0">
                <a:solidFill>
                  <a:srgbClr val="FFFF66"/>
                </a:solidFill>
                <a:latin typeface="Arial Rounded MT Bold" pitchFamily="34" charset="0"/>
              </a:rPr>
              <a:t>Sexual development – sex education, clear their doubts, help them to overcome the anxieties and worries …develop interest in sports and games, cultivate good hobbies…</a:t>
            </a:r>
          </a:p>
          <a:p>
            <a:pPr marL="114300" indent="0">
              <a:buClr>
                <a:srgbClr val="0070C0"/>
              </a:buClr>
              <a:buNone/>
            </a:pPr>
            <a:endParaRPr lang="en-US" sz="2800" b="1" dirty="0">
              <a:solidFill>
                <a:srgbClr val="FF0000"/>
              </a:solidFill>
              <a:latin typeface="Arial Rounded MT Bold" pitchFamily="34" charset="0"/>
            </a:endParaRPr>
          </a:p>
        </p:txBody>
      </p:sp>
    </p:spTree>
    <p:extLst>
      <p:ext uri="{BB962C8B-B14F-4D97-AF65-F5344CB8AC3E}">
        <p14:creationId xmlns:p14="http://schemas.microsoft.com/office/powerpoint/2010/main" val="3011394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639762"/>
          </a:xfrm>
        </p:spPr>
        <p:txBody>
          <a:bodyPr/>
          <a:lstStyle/>
          <a:p>
            <a:r>
              <a:rPr lang="en-US" sz="3200" b="1" u="sng" dirty="0">
                <a:solidFill>
                  <a:srgbClr val="8DDCE7"/>
                </a:solidFill>
              </a:rPr>
              <a:t>Needs and problems of Adolescence</a:t>
            </a:r>
            <a:endParaRPr lang="en-US" sz="3200" u="sng" dirty="0">
              <a:solidFill>
                <a:srgbClr val="8DDCE7"/>
              </a:solidFill>
            </a:endParaRPr>
          </a:p>
        </p:txBody>
      </p:sp>
      <p:sp>
        <p:nvSpPr>
          <p:cNvPr id="3" name="Content Placeholder 2"/>
          <p:cNvSpPr>
            <a:spLocks noGrp="1"/>
          </p:cNvSpPr>
          <p:nvPr>
            <p:ph idx="1"/>
          </p:nvPr>
        </p:nvSpPr>
        <p:spPr>
          <a:xfrm>
            <a:off x="228600" y="1143000"/>
            <a:ext cx="8229600" cy="5486400"/>
          </a:xfrm>
        </p:spPr>
        <p:txBody>
          <a:bodyPr/>
          <a:lstStyle/>
          <a:p>
            <a:r>
              <a:rPr lang="en-US" sz="3200" b="1" dirty="0"/>
              <a:t>Hero worship and idealisation – give good models through books, media….teacher should be a good </a:t>
            </a:r>
            <a:r>
              <a:rPr lang="en-US" sz="3200" b="1" dirty="0" smtClean="0"/>
              <a:t>model</a:t>
            </a:r>
          </a:p>
          <a:p>
            <a:r>
              <a:rPr lang="en-US" sz="3200" b="1" dirty="0" smtClean="0">
                <a:solidFill>
                  <a:srgbClr val="8DDCE7"/>
                </a:solidFill>
              </a:rPr>
              <a:t>Extroverts and introverts – group activities, social mildness,  encourage to give service to the society</a:t>
            </a:r>
          </a:p>
          <a:p>
            <a:r>
              <a:rPr lang="en-US" sz="3200" b="1" dirty="0" smtClean="0"/>
              <a:t>Peer group influence – encourage to mingle with good friends</a:t>
            </a:r>
          </a:p>
          <a:p>
            <a:r>
              <a:rPr lang="en-US" sz="3200" b="1" dirty="0" smtClean="0">
                <a:solidFill>
                  <a:srgbClr val="8DDCE7"/>
                </a:solidFill>
              </a:rPr>
              <a:t>Rationalization and  critical  - provision for value education, religious teachings</a:t>
            </a:r>
          </a:p>
          <a:p>
            <a:pPr marL="114300" indent="0">
              <a:buNone/>
            </a:pPr>
            <a:endParaRPr lang="en-US" sz="2800" b="1" dirty="0">
              <a:solidFill>
                <a:srgbClr val="F22EF2"/>
              </a:solidFill>
            </a:endParaRPr>
          </a:p>
          <a:p>
            <a:endParaRPr lang="en-US" dirty="0"/>
          </a:p>
        </p:txBody>
      </p:sp>
    </p:spTree>
    <p:extLst>
      <p:ext uri="{BB962C8B-B14F-4D97-AF65-F5344CB8AC3E}">
        <p14:creationId xmlns:p14="http://schemas.microsoft.com/office/powerpoint/2010/main" val="3476553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7620000" cy="762000"/>
          </a:xfrm>
        </p:spPr>
        <p:txBody>
          <a:bodyPr/>
          <a:lstStyle/>
          <a:p>
            <a:r>
              <a:rPr lang="en-US" sz="3600" b="1" u="sng" dirty="0">
                <a:solidFill>
                  <a:srgbClr val="99FF99"/>
                </a:solidFill>
              </a:rPr>
              <a:t>Needs and problems of Adolescence</a:t>
            </a:r>
            <a:endParaRPr lang="en-US" sz="3600" dirty="0">
              <a:solidFill>
                <a:srgbClr val="99FF99"/>
              </a:solidFill>
            </a:endParaRPr>
          </a:p>
        </p:txBody>
      </p:sp>
      <p:sp>
        <p:nvSpPr>
          <p:cNvPr id="3" name="Content Placeholder 2"/>
          <p:cNvSpPr>
            <a:spLocks noGrp="1"/>
          </p:cNvSpPr>
          <p:nvPr>
            <p:ph idx="1"/>
          </p:nvPr>
        </p:nvSpPr>
        <p:spPr>
          <a:xfrm>
            <a:off x="457200" y="1066800"/>
            <a:ext cx="7620000" cy="5334000"/>
          </a:xfrm>
        </p:spPr>
        <p:txBody>
          <a:bodyPr>
            <a:normAutofit/>
          </a:bodyPr>
          <a:lstStyle/>
          <a:p>
            <a:r>
              <a:rPr lang="en-US" sz="2800" b="1" dirty="0"/>
              <a:t>Rebel against customs and traditions – help them to distinguish good and bad customs and traditions , spirit of nationality</a:t>
            </a:r>
          </a:p>
          <a:p>
            <a:r>
              <a:rPr lang="en-US" sz="2800" b="1" dirty="0">
                <a:solidFill>
                  <a:srgbClr val="99FF99"/>
                </a:solidFill>
              </a:rPr>
              <a:t>Strong desire to achieve independence  - make them to understand the meaning of </a:t>
            </a:r>
            <a:r>
              <a:rPr lang="en-US" sz="2800" b="1" dirty="0" smtClean="0">
                <a:solidFill>
                  <a:srgbClr val="99FF99"/>
                </a:solidFill>
              </a:rPr>
              <a:t>freedom</a:t>
            </a:r>
          </a:p>
          <a:p>
            <a:r>
              <a:rPr lang="en-US" sz="2800" b="1" dirty="0" smtClean="0"/>
              <a:t>Achieve a good career – career guidance, vocational guidance</a:t>
            </a:r>
          </a:p>
          <a:p>
            <a:r>
              <a:rPr lang="en-US" sz="2800" b="1" dirty="0" smtClean="0">
                <a:solidFill>
                  <a:srgbClr val="99FF99"/>
                </a:solidFill>
              </a:rPr>
              <a:t>Want to achieve self acceptance, Self esteem – psychological classes, awareness programmes, workshops, camps, be affectionate and sympathetic towards them</a:t>
            </a:r>
          </a:p>
          <a:p>
            <a:endParaRPr lang="en-US" sz="2800" b="1" dirty="0">
              <a:solidFill>
                <a:srgbClr val="99FF99"/>
              </a:solidFill>
            </a:endParaRPr>
          </a:p>
          <a:p>
            <a:endParaRPr lang="en-US" dirty="0"/>
          </a:p>
          <a:p>
            <a:endParaRPr lang="en-US" dirty="0"/>
          </a:p>
        </p:txBody>
      </p:sp>
    </p:spTree>
    <p:extLst>
      <p:ext uri="{BB962C8B-B14F-4D97-AF65-F5344CB8AC3E}">
        <p14:creationId xmlns:p14="http://schemas.microsoft.com/office/powerpoint/2010/main" val="1154450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Users\Global\Desktop\Too-much-information-300x300.jpg"/>
          <p:cNvPicPr>
            <a:picLocks noChangeAspect="1" noChangeArrowheads="1"/>
          </p:cNvPicPr>
          <p:nvPr/>
        </p:nvPicPr>
        <p:blipFill>
          <a:blip r:embed="rId2"/>
          <a:srcRect/>
          <a:stretch>
            <a:fillRect/>
          </a:stretch>
        </p:blipFill>
        <p:spPr bwMode="auto">
          <a:xfrm>
            <a:off x="3124200" y="152400"/>
            <a:ext cx="6019800" cy="6477000"/>
          </a:xfrm>
          <a:prstGeom prst="rect">
            <a:avLst/>
          </a:prstGeom>
          <a:noFill/>
        </p:spPr>
      </p:pic>
      <p:sp>
        <p:nvSpPr>
          <p:cNvPr id="16386" name="Rectangle 1"/>
          <p:cNvSpPr>
            <a:spLocks noGrp="1" noChangeArrowheads="1"/>
          </p:cNvSpPr>
          <p:nvPr>
            <p:ph type="title"/>
          </p:nvPr>
        </p:nvSpPr>
        <p:spPr>
          <a:xfrm>
            <a:off x="0" y="3048000"/>
            <a:ext cx="8445500" cy="2743200"/>
          </a:xfrm>
        </p:spPr>
        <p:txBody>
          <a:bodyPr rIns="39200"/>
          <a:lstStyle/>
          <a:p>
            <a:pPr marL="38100" eaLnBrk="1" hangingPunct="1">
              <a:tabLst>
                <a:tab pos="762000" algn="l"/>
                <a:tab pos="1485900" algn="l"/>
                <a:tab pos="2209800" algn="l"/>
                <a:tab pos="2933700" algn="l"/>
                <a:tab pos="3657600" algn="l"/>
                <a:tab pos="4381500" algn="l"/>
                <a:tab pos="5105400" algn="l"/>
                <a:tab pos="5829300" algn="l"/>
                <a:tab pos="6553200" algn="l"/>
                <a:tab pos="7277100" algn="l"/>
                <a:tab pos="8001000" algn="l"/>
                <a:tab pos="8267700" algn="l"/>
              </a:tabLst>
            </a:pPr>
            <a:r>
              <a:rPr lang="en-US" sz="6000" b="1" dirty="0" smtClean="0">
                <a:ln>
                  <a:solidFill>
                    <a:srgbClr val="FFFF66"/>
                  </a:solidFill>
                </a:ln>
                <a:solidFill>
                  <a:srgbClr val="FF0000"/>
                </a:solidFill>
              </a:rPr>
              <a:t/>
            </a:r>
            <a:br>
              <a:rPr lang="en-US" sz="6000" b="1" dirty="0" smtClean="0">
                <a:ln>
                  <a:solidFill>
                    <a:srgbClr val="FFFF66"/>
                  </a:solidFill>
                </a:ln>
                <a:solidFill>
                  <a:srgbClr val="FF0000"/>
                </a:solidFill>
              </a:rPr>
            </a:br>
            <a:r>
              <a:rPr lang="en-US" sz="6000" b="1" dirty="0" smtClean="0">
                <a:ln>
                  <a:solidFill>
                    <a:srgbClr val="FFFF66"/>
                  </a:solidFill>
                </a:ln>
                <a:solidFill>
                  <a:srgbClr val="FF0000"/>
                </a:solidFill>
              </a:rPr>
              <a:t>Information</a:t>
            </a:r>
            <a:br>
              <a:rPr lang="en-US" sz="6000" b="1" dirty="0" smtClean="0">
                <a:ln>
                  <a:solidFill>
                    <a:srgbClr val="FFFF66"/>
                  </a:solidFill>
                </a:ln>
                <a:solidFill>
                  <a:srgbClr val="FF0000"/>
                </a:solidFill>
              </a:rPr>
            </a:br>
            <a:r>
              <a:rPr lang="en-US" sz="6000" b="1" dirty="0" smtClean="0">
                <a:ln>
                  <a:solidFill>
                    <a:srgbClr val="FFFF66"/>
                  </a:solidFill>
                </a:ln>
                <a:solidFill>
                  <a:srgbClr val="FF0000"/>
                </a:solidFill>
              </a:rPr>
              <a:t> Overloading</a:t>
            </a:r>
          </a:p>
        </p:txBody>
      </p:sp>
    </p:spTree>
    <p:extLst>
      <p:ext uri="{BB962C8B-B14F-4D97-AF65-F5344CB8AC3E}">
        <p14:creationId xmlns:p14="http://schemas.microsoft.com/office/powerpoint/2010/main" val="424386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46364"/>
            <a:ext cx="8077200" cy="6477000"/>
          </a:xfrm>
        </p:spPr>
        <p:txBody>
          <a:bodyPr>
            <a:normAutofit fontScale="85000" lnSpcReduction="10000"/>
          </a:bodyPr>
          <a:lstStyle/>
          <a:p>
            <a:pPr algn="just"/>
            <a:r>
              <a:rPr lang="en-US" sz="3500" b="1" dirty="0" smtClean="0"/>
              <a:t>A  situation in which you get more information</a:t>
            </a:r>
          </a:p>
          <a:p>
            <a:pPr algn="just">
              <a:buNone/>
            </a:pPr>
            <a:r>
              <a:rPr lang="en-US" sz="3500" b="1" dirty="0" smtClean="0"/>
              <a:t> than you can deal with at one time and become  tired and confused.</a:t>
            </a:r>
          </a:p>
          <a:p>
            <a:pPr algn="just"/>
            <a:r>
              <a:rPr lang="en-US" sz="3500" b="1" dirty="0" smtClean="0"/>
              <a:t>Stress induced by reception of more information  than is necessary to make a decision (or that can be understood and digested in the time available) and by attempts to  deal with it with outdated  time management practices.</a:t>
            </a:r>
          </a:p>
          <a:p>
            <a:r>
              <a:rPr lang="en-US" sz="3500" b="1" dirty="0" smtClean="0"/>
              <a:t>Information overload is a description given to the phenomenon where so much information is taken in by the human brain that it becomes nearly impossible to process it.</a:t>
            </a:r>
            <a:r>
              <a:rPr lang="en-US" sz="3200" dirty="0" smtClean="0"/>
              <a:t/>
            </a:r>
            <a:br>
              <a:rPr lang="en-US" sz="3200" dirty="0" smtClean="0"/>
            </a:br>
            <a:r>
              <a:rPr lang="en-US" sz="3200" dirty="0" smtClean="0"/>
              <a:t/>
            </a:r>
            <a:br>
              <a:rPr lang="en-US" sz="3200" dirty="0" smtClean="0"/>
            </a:br>
            <a:endParaRPr lang="en-US" sz="3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91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8645525" cy="6119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870207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285</TotalTime>
  <Words>855</Words>
  <Application>Microsoft Office PowerPoint</Application>
  <PresentationFormat>On-screen Show (4:3)</PresentationFormat>
  <Paragraphs>100</Paragraphs>
  <Slides>35</Slides>
  <Notes>0</Notes>
  <HiddenSlides>0</HiddenSlides>
  <MMClips>0</MMClip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Office Theme</vt:lpstr>
      <vt:lpstr>Adjacency</vt:lpstr>
      <vt:lpstr>MODULE 2</vt:lpstr>
      <vt:lpstr>PowerPoint Presentation</vt:lpstr>
      <vt:lpstr>Needs and problems of Adolescence</vt:lpstr>
      <vt:lpstr>Needs and problems of Adolescence</vt:lpstr>
      <vt:lpstr>Needs and problems of Adolescence</vt:lpstr>
      <vt:lpstr>Needs and problems of Adolescence</vt:lpstr>
      <vt:lpstr> Information  Overloading</vt:lpstr>
      <vt:lpstr>PowerPoint Presentation</vt:lpstr>
      <vt:lpstr>PowerPoint Presentation</vt:lpstr>
      <vt:lpstr>PowerPoint Presentation</vt:lpstr>
      <vt:lpstr>PowerPoint Presentation</vt:lpstr>
      <vt:lpstr>“We have become far more proficient in generating information than we are in managing it, and we have also built technology that easily allows us to create new information without human intervention.”    ~Jonathan B. Spira </vt:lpstr>
      <vt:lpstr>PowerPoint Presentation</vt:lpstr>
      <vt:lpstr>PowerPoint Presentation</vt:lpstr>
      <vt:lpstr>PowerPoint Presentation</vt:lpstr>
      <vt:lpstr>PowerPoint Presentation</vt:lpstr>
      <vt:lpstr>PowerPoint Presentation</vt:lpstr>
      <vt:lpstr>PowerPoint Presentation</vt:lpstr>
      <vt:lpstr>As the variety of available communication systems has increased, so have concerns about information overload </vt:lpstr>
      <vt:lpstr>Students and other individuals engaged in research intensive activities sometime experience information overload </vt:lpstr>
      <vt:lpstr>Watching television can cause information overload</vt:lpstr>
      <vt:lpstr>The ease of information access online is contributing to information overload. </vt:lpstr>
      <vt:lpstr>Many people believe cellphones with wireless internet access are contributing to information overload </vt:lpstr>
      <vt:lpstr>GENERAL CAUSES OF INFORMATION OVERLOAD</vt:lpstr>
      <vt:lpstr>PowerPoint Presentation</vt:lpstr>
      <vt:lpstr>PowerPoint Presentation</vt:lpstr>
      <vt:lpstr>PowerPoint Presentation</vt:lpstr>
      <vt:lpstr>PowerPoint Presentation</vt:lpstr>
      <vt:lpstr>Symptoms which accompany IOL </vt:lpstr>
      <vt:lpstr>PowerPoint Presentation</vt:lpstr>
      <vt:lpstr>Solutions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Needs and problems of Adolescence</dc:title>
  <dc:creator>sr soja</dc:creator>
  <cp:lastModifiedBy>sr soja</cp:lastModifiedBy>
  <cp:revision>45</cp:revision>
  <dcterms:created xsi:type="dcterms:W3CDTF">2006-08-16T00:00:00Z</dcterms:created>
  <dcterms:modified xsi:type="dcterms:W3CDTF">2018-09-18T08:17:03Z</dcterms:modified>
</cp:coreProperties>
</file>