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5"/>
  </p:notesMasterIdLst>
  <p:sldIdLst>
    <p:sldId id="256" r:id="rId2"/>
    <p:sldId id="302" r:id="rId3"/>
    <p:sldId id="257" r:id="rId4"/>
    <p:sldId id="258" r:id="rId5"/>
    <p:sldId id="259" r:id="rId6"/>
    <p:sldId id="260" r:id="rId7"/>
    <p:sldId id="308" r:id="rId8"/>
    <p:sldId id="309" r:id="rId9"/>
    <p:sldId id="310" r:id="rId10"/>
    <p:sldId id="307" r:id="rId11"/>
    <p:sldId id="261" r:id="rId12"/>
    <p:sldId id="262" r:id="rId13"/>
    <p:sldId id="263" r:id="rId14"/>
    <p:sldId id="264" r:id="rId15"/>
    <p:sldId id="312" r:id="rId16"/>
    <p:sldId id="265" r:id="rId17"/>
    <p:sldId id="266" r:id="rId18"/>
    <p:sldId id="267" r:id="rId19"/>
    <p:sldId id="268" r:id="rId20"/>
    <p:sldId id="311" r:id="rId21"/>
    <p:sldId id="314" r:id="rId22"/>
    <p:sldId id="269" r:id="rId23"/>
    <p:sldId id="270" r:id="rId24"/>
    <p:sldId id="271" r:id="rId25"/>
    <p:sldId id="272" r:id="rId26"/>
    <p:sldId id="273" r:id="rId27"/>
    <p:sldId id="274" r:id="rId28"/>
    <p:sldId id="275" r:id="rId29"/>
    <p:sldId id="278" r:id="rId30"/>
    <p:sldId id="279" r:id="rId31"/>
    <p:sldId id="280" r:id="rId32"/>
    <p:sldId id="281" r:id="rId33"/>
    <p:sldId id="282" r:id="rId34"/>
    <p:sldId id="317" r:id="rId35"/>
    <p:sldId id="283" r:id="rId36"/>
    <p:sldId id="284" r:id="rId37"/>
    <p:sldId id="303" r:id="rId38"/>
    <p:sldId id="287" r:id="rId39"/>
    <p:sldId id="288" r:id="rId40"/>
    <p:sldId id="289" r:id="rId41"/>
    <p:sldId id="290" r:id="rId42"/>
    <p:sldId id="291" r:id="rId43"/>
    <p:sldId id="292" r:id="rId44"/>
    <p:sldId id="293" r:id="rId45"/>
    <p:sldId id="294" r:id="rId46"/>
    <p:sldId id="295" r:id="rId47"/>
    <p:sldId id="296" r:id="rId48"/>
    <p:sldId id="298" r:id="rId49"/>
    <p:sldId id="297" r:id="rId50"/>
    <p:sldId id="304" r:id="rId51"/>
    <p:sldId id="299" r:id="rId52"/>
    <p:sldId id="300" r:id="rId53"/>
    <p:sldId id="301"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06F5A7-ABEF-417C-9945-DF145F8F0A8F}" type="datetimeFigureOut">
              <a:rPr lang="en-US" smtClean="0"/>
              <a:pPr/>
              <a:t>9/22/2018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5989A7-F93E-415A-A8CE-57A05F095D36}" type="slidenum">
              <a:rPr lang="en-GB" smtClean="0"/>
              <a:pPr/>
              <a:t>‹#›</a:t>
            </a:fld>
            <a:endParaRPr lang="en-GB"/>
          </a:p>
        </p:txBody>
      </p:sp>
    </p:spTree>
    <p:extLst>
      <p:ext uri="{BB962C8B-B14F-4D97-AF65-F5344CB8AC3E}">
        <p14:creationId xmlns:p14="http://schemas.microsoft.com/office/powerpoint/2010/main" val="1061658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75989A7-F93E-415A-A8CE-57A05F095D36}" type="slidenum">
              <a:rPr lang="en-GB" smtClean="0"/>
              <a:pPr/>
              <a:t>13</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9/22/2018</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B6F15528-21DE-4FAA-801E-634DDDAF4B2B}"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9/22/2018</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9/22/2018</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1D8BD707-D9CF-40AE-B4C6-C98DA3205C09}" type="datetimeFigureOut">
              <a:rPr lang="en-US" smtClean="0"/>
              <a:pPr/>
              <a:t>9/22/2018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9/22/2018</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6F15528-21DE-4FAA-801E-634DDDAF4B2B}"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9/22/2018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1D8BD707-D9CF-40AE-B4C6-C98DA3205C09}" type="datetimeFigureOut">
              <a:rPr lang="en-US" smtClean="0"/>
              <a:pPr/>
              <a:t>9/22/2018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9/22/2018</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1D8BD707-D9CF-40AE-B4C6-C98DA3205C09}" type="datetimeFigureOut">
              <a:rPr lang="en-US" smtClean="0"/>
              <a:pPr/>
              <a:t>9/22/2018</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1D8BD707-D9CF-40AE-B4C6-C98DA3205C09}" type="datetimeFigureOut">
              <a:rPr lang="en-US" smtClean="0"/>
              <a:pPr/>
              <a:t>9/22/2018</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6F15528-21DE-4FAA-801E-634DDDAF4B2B}"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3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3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0.wmf"/></Relationships>
</file>

<file path=ppt/slides/_rels/slide3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media/image53.jpeg"/></Relationships>
</file>

<file path=ppt/slides/_rels/slide3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42.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 Id="rId5" Type="http://schemas.openxmlformats.org/officeDocument/2006/relationships/image" Target="../media/image69.jpeg"/><Relationship Id="rId4" Type="http://schemas.openxmlformats.org/officeDocument/2006/relationships/image" Target="../media/image68.jpeg"/></Relationships>
</file>

<file path=ppt/slides/_rels/slide4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2.xml"/><Relationship Id="rId4" Type="http://schemas.openxmlformats.org/officeDocument/2006/relationships/image" Target="../media/image72.jpeg"/></Relationships>
</file>

<file path=ppt/slides/_rels/slide44.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64.jpeg"/><Relationship Id="rId1" Type="http://schemas.openxmlformats.org/officeDocument/2006/relationships/slideLayout" Target="../slideLayouts/slideLayout2.xml"/><Relationship Id="rId4" Type="http://schemas.openxmlformats.org/officeDocument/2006/relationships/image" Target="../media/image74.jpeg"/></Relationships>
</file>

<file path=ppt/slides/_rels/slide45.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2.xml"/><Relationship Id="rId4" Type="http://schemas.openxmlformats.org/officeDocument/2006/relationships/image" Target="../media/image77.jpeg"/></Relationships>
</file>

<file path=ppt/slides/_rels/slide46.xml.rels><?xml version="1.0" encoding="UTF-8" standalone="yes"?>
<Relationships xmlns="http://schemas.openxmlformats.org/package/2006/relationships"><Relationship Id="rId8" Type="http://schemas.openxmlformats.org/officeDocument/2006/relationships/image" Target="../media/image84.jpeg"/><Relationship Id="rId3" Type="http://schemas.openxmlformats.org/officeDocument/2006/relationships/image" Target="../media/image79.jpeg"/><Relationship Id="rId7" Type="http://schemas.openxmlformats.org/officeDocument/2006/relationships/image" Target="../media/image83.jpeg"/><Relationship Id="rId2" Type="http://schemas.openxmlformats.org/officeDocument/2006/relationships/image" Target="../media/image78.jpeg"/><Relationship Id="rId1" Type="http://schemas.openxmlformats.org/officeDocument/2006/relationships/slideLayout" Target="../slideLayouts/slideLayout2.xml"/><Relationship Id="rId6" Type="http://schemas.openxmlformats.org/officeDocument/2006/relationships/image" Target="../media/image82.jpeg"/><Relationship Id="rId5" Type="http://schemas.openxmlformats.org/officeDocument/2006/relationships/image" Target="../media/image81.jpeg"/><Relationship Id="rId4" Type="http://schemas.openxmlformats.org/officeDocument/2006/relationships/image" Target="../media/image80.jpeg"/></Relationships>
</file>

<file path=ppt/slides/_rels/slide47.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2.xml"/><Relationship Id="rId4" Type="http://schemas.openxmlformats.org/officeDocument/2006/relationships/image" Target="../media/image87.jpeg"/></Relationships>
</file>

<file path=ppt/slides/_rels/slide48.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slideLayout" Target="../slideLayouts/slideLayout2.xml"/><Relationship Id="rId4" Type="http://schemas.openxmlformats.org/officeDocument/2006/relationships/image" Target="../media/image92.jpeg"/></Relationships>
</file>

<file path=ppt/slides/_rels/slide5.xml.rels><?xml version="1.0" encoding="UTF-8" standalone="yes"?>
<Relationships xmlns="http://schemas.openxmlformats.org/package/2006/relationships"><Relationship Id="rId2" Type="http://schemas.openxmlformats.org/officeDocument/2006/relationships/hyperlink" Target="http://www.healthofchildren.com/P/Pain.html"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2286000"/>
            <a:ext cx="8229600" cy="1828800"/>
          </a:xfrm>
        </p:spPr>
        <p:txBody>
          <a:bodyPr>
            <a:noAutofit/>
          </a:bodyPr>
          <a:lstStyle/>
          <a:p>
            <a:endParaRPr lang="en-GB" sz="3200" dirty="0" smtClean="0">
              <a:solidFill>
                <a:srgbClr val="FF0000"/>
              </a:solidFill>
            </a:endParaRPr>
          </a:p>
          <a:p>
            <a:endParaRPr lang="en-GB" sz="3200" dirty="0" smtClean="0">
              <a:solidFill>
                <a:srgbClr val="FF0000"/>
              </a:solidFill>
            </a:endParaRPr>
          </a:p>
          <a:p>
            <a:endParaRPr lang="en-GB" sz="3200" dirty="0" smtClean="0">
              <a:solidFill>
                <a:srgbClr val="FF0000"/>
              </a:solidFill>
            </a:endParaRPr>
          </a:p>
          <a:p>
            <a:endParaRPr lang="en-GB" sz="3200" dirty="0" smtClean="0">
              <a:solidFill>
                <a:srgbClr val="FF0000"/>
              </a:solidFill>
            </a:endParaRPr>
          </a:p>
          <a:p>
            <a:r>
              <a:rPr lang="en-GB" sz="3200" dirty="0" smtClean="0">
                <a:solidFill>
                  <a:srgbClr val="FF0000"/>
                </a:solidFill>
              </a:rPr>
              <a:t>NARCOTICS CONTROL BUREAU</a:t>
            </a:r>
          </a:p>
          <a:p>
            <a:r>
              <a:rPr lang="en-GB" sz="3200" dirty="0" smtClean="0">
                <a:solidFill>
                  <a:srgbClr val="FF0000"/>
                </a:solidFill>
              </a:rPr>
              <a:t>COCHIN</a:t>
            </a:r>
            <a:endParaRPr lang="en-GB" sz="3200" dirty="0">
              <a:solidFill>
                <a:srgbClr val="FF0000"/>
              </a:solidFill>
            </a:endParaRPr>
          </a:p>
        </p:txBody>
      </p:sp>
      <p:sp>
        <p:nvSpPr>
          <p:cNvPr id="2" name="Title 1"/>
          <p:cNvSpPr>
            <a:spLocks noGrp="1"/>
          </p:cNvSpPr>
          <p:nvPr>
            <p:ph type="ctrTitle"/>
          </p:nvPr>
        </p:nvSpPr>
        <p:spPr>
          <a:xfrm>
            <a:off x="685800" y="609600"/>
            <a:ext cx="7772400" cy="838200"/>
          </a:xfrm>
        </p:spPr>
        <p:txBody>
          <a:bodyPr/>
          <a:lstStyle/>
          <a:p>
            <a:r>
              <a:rPr lang="en-GB" dirty="0" smtClean="0"/>
              <a:t>WELCOME</a:t>
            </a:r>
            <a:endParaRPr lang="en-GB" dirty="0"/>
          </a:p>
        </p:txBody>
      </p:sp>
      <p:pic>
        <p:nvPicPr>
          <p:cNvPr id="4" name="Picture 3" descr="C:\Users\NCB\Desktop\Emblem.jpg"/>
          <p:cNvPicPr>
            <a:picLocks noChangeAspect="1" noChangeArrowheads="1"/>
          </p:cNvPicPr>
          <p:nvPr/>
        </p:nvPicPr>
        <p:blipFill>
          <a:blip r:embed="rId2" cstate="print"/>
          <a:srcRect/>
          <a:stretch>
            <a:fillRect/>
          </a:stretch>
        </p:blipFill>
        <p:spPr bwMode="auto">
          <a:xfrm>
            <a:off x="3429000" y="1752600"/>
            <a:ext cx="2362200" cy="24384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PRESCRIBED MEDICINAL DRUGS</a:t>
            </a:r>
            <a:endParaRPr lang="en-GB" dirty="0">
              <a:solidFill>
                <a:srgbClr val="FF0000"/>
              </a:solidFill>
            </a:endParaRPr>
          </a:p>
        </p:txBody>
      </p:sp>
      <p:sp>
        <p:nvSpPr>
          <p:cNvPr id="3" name="Content Placeholder 2"/>
          <p:cNvSpPr>
            <a:spLocks noGrp="1"/>
          </p:cNvSpPr>
          <p:nvPr>
            <p:ph sz="quarter" idx="1"/>
          </p:nvPr>
        </p:nvSpPr>
        <p:spPr/>
        <p:txBody>
          <a:bodyPr/>
          <a:lstStyle/>
          <a:p>
            <a:r>
              <a:rPr lang="en-US" sz="2800" dirty="0" smtClean="0"/>
              <a:t>Some prescribed drugs are also abused as psychotropic substances such as :–</a:t>
            </a:r>
          </a:p>
          <a:p>
            <a:pPr lvl="3">
              <a:buClrTx/>
              <a:buFont typeface="Wingdings" pitchFamily="2" charset="2"/>
              <a:buChar char="Ø"/>
            </a:pPr>
            <a:r>
              <a:rPr lang="en-US" sz="2100" dirty="0" smtClean="0"/>
              <a:t> </a:t>
            </a:r>
            <a:r>
              <a:rPr lang="en-US" sz="2700" dirty="0" err="1" smtClean="0">
                <a:solidFill>
                  <a:schemeClr val="tx1"/>
                </a:solidFill>
              </a:rPr>
              <a:t>Nitrazepam</a:t>
            </a:r>
            <a:endParaRPr lang="en-US" sz="2700" dirty="0" smtClean="0">
              <a:solidFill>
                <a:schemeClr val="tx1"/>
              </a:solidFill>
            </a:endParaRPr>
          </a:p>
          <a:p>
            <a:pPr lvl="3">
              <a:buClrTx/>
              <a:buFont typeface="Wingdings" pitchFamily="2" charset="2"/>
              <a:buChar char="Ø"/>
            </a:pPr>
            <a:r>
              <a:rPr lang="en-US" sz="2700" dirty="0" smtClean="0">
                <a:solidFill>
                  <a:schemeClr val="tx1"/>
                </a:solidFill>
              </a:rPr>
              <a:t>Diazepam</a:t>
            </a:r>
          </a:p>
          <a:p>
            <a:pPr lvl="3">
              <a:buClrTx/>
              <a:buFont typeface="Wingdings" pitchFamily="2" charset="2"/>
              <a:buChar char="Ø"/>
            </a:pPr>
            <a:r>
              <a:rPr lang="en-US" sz="2700" dirty="0" err="1" smtClean="0">
                <a:solidFill>
                  <a:schemeClr val="tx1"/>
                </a:solidFill>
              </a:rPr>
              <a:t>Clorozapam</a:t>
            </a:r>
            <a:endParaRPr lang="en-US" sz="2700" dirty="0" smtClean="0">
              <a:solidFill>
                <a:schemeClr val="tx1"/>
              </a:solidFill>
            </a:endParaRPr>
          </a:p>
          <a:p>
            <a:pPr lvl="3">
              <a:buClrTx/>
              <a:buFont typeface="Wingdings" pitchFamily="2" charset="2"/>
              <a:buChar char="Ø"/>
            </a:pPr>
            <a:r>
              <a:rPr lang="en-US" sz="2700" dirty="0" err="1" smtClean="0">
                <a:solidFill>
                  <a:schemeClr val="tx1"/>
                </a:solidFill>
              </a:rPr>
              <a:t>Lorazapam</a:t>
            </a:r>
            <a:endParaRPr lang="en-US" sz="2700" dirty="0" smtClean="0">
              <a:solidFill>
                <a:schemeClr val="tx1"/>
              </a:solidFill>
            </a:endParaRPr>
          </a:p>
          <a:p>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REASONS </a:t>
            </a:r>
            <a:endParaRPr lang="en-GB" dirty="0">
              <a:solidFill>
                <a:srgbClr val="FF0000"/>
              </a:solidFill>
            </a:endParaRPr>
          </a:p>
        </p:txBody>
      </p:sp>
      <p:sp>
        <p:nvSpPr>
          <p:cNvPr id="3" name="Content Placeholder 2"/>
          <p:cNvSpPr>
            <a:spLocks noGrp="1"/>
          </p:cNvSpPr>
          <p:nvPr>
            <p:ph sz="quarter" idx="1"/>
          </p:nvPr>
        </p:nvSpPr>
        <p:spPr/>
        <p:txBody>
          <a:bodyPr>
            <a:normAutofit fontScale="92500" lnSpcReduction="10000"/>
          </a:bodyPr>
          <a:lstStyle/>
          <a:p>
            <a:pPr algn="just" fontAlgn="auto">
              <a:spcAft>
                <a:spcPts val="0"/>
              </a:spcAft>
              <a:buFont typeface="Arial" pitchFamily="34" charset="0"/>
              <a:buChar char="•"/>
              <a:defRPr/>
            </a:pPr>
            <a:r>
              <a:rPr lang="en-US" dirty="0" smtClean="0"/>
              <a:t>Escapism. </a:t>
            </a:r>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r>
              <a:rPr lang="en-US" dirty="0" smtClean="0"/>
              <a:t>Idea - medicines may address complications. </a:t>
            </a:r>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r>
              <a:rPr lang="en-US" dirty="0" smtClean="0"/>
              <a:t>Peer pressure. </a:t>
            </a:r>
          </a:p>
          <a:p>
            <a:pPr algn="just" fontAlgn="auto">
              <a:spcAft>
                <a:spcPts val="0"/>
              </a:spcAft>
              <a:buFont typeface="Arial" pitchFamily="34" charset="0"/>
              <a:buChar char="•"/>
              <a:defRPr/>
            </a:pPr>
            <a:endParaRPr lang="en-US" dirty="0" smtClean="0"/>
          </a:p>
          <a:p>
            <a:pPr algn="just" fontAlgn="auto">
              <a:spcAft>
                <a:spcPts val="0"/>
              </a:spcAft>
              <a:buFont typeface="Arial" pitchFamily="34" charset="0"/>
              <a:buChar char="•"/>
              <a:defRPr/>
            </a:pPr>
            <a:endParaRPr lang="en-US" dirty="0" smtClean="0"/>
          </a:p>
          <a:p>
            <a:pPr algn="just" fontAlgn="auto">
              <a:spcAft>
                <a:spcPts val="0"/>
              </a:spcAft>
              <a:buFont typeface="Arial" pitchFamily="34" charset="0"/>
              <a:buChar char="•"/>
              <a:defRPr/>
            </a:pPr>
            <a:endParaRPr lang="en-US" dirty="0" smtClean="0"/>
          </a:p>
          <a:p>
            <a:pPr algn="just" fontAlgn="auto">
              <a:spcAft>
                <a:spcPts val="0"/>
              </a:spcAft>
              <a:buFont typeface="Arial" pitchFamily="34" charset="0"/>
              <a:buChar char="•"/>
              <a:defRPr/>
            </a:pPr>
            <a:r>
              <a:rPr lang="en-US" dirty="0" smtClean="0"/>
              <a:t>Experiment, Pleasure of the effects. </a:t>
            </a:r>
          </a:p>
          <a:p>
            <a:endParaRPr lang="en-GB" dirty="0"/>
          </a:p>
        </p:txBody>
      </p:sp>
      <p:pic>
        <p:nvPicPr>
          <p:cNvPr id="4" name="Picture 2" descr="C:\Users\NCB\Downloads\escapism.jpg"/>
          <p:cNvPicPr>
            <a:picLocks noChangeAspect="1" noChangeArrowheads="1"/>
          </p:cNvPicPr>
          <p:nvPr/>
        </p:nvPicPr>
        <p:blipFill>
          <a:blip r:embed="rId2" cstate="print"/>
          <a:srcRect/>
          <a:stretch>
            <a:fillRect/>
          </a:stretch>
        </p:blipFill>
        <p:spPr bwMode="auto">
          <a:xfrm>
            <a:off x="6477000" y="1447800"/>
            <a:ext cx="1905000" cy="990600"/>
          </a:xfrm>
          <a:prstGeom prst="rect">
            <a:avLst/>
          </a:prstGeom>
          <a:noFill/>
          <a:ln w="9525">
            <a:noFill/>
            <a:miter lim="800000"/>
            <a:headEnd/>
            <a:tailEnd/>
          </a:ln>
        </p:spPr>
      </p:pic>
      <p:pic>
        <p:nvPicPr>
          <p:cNvPr id="5" name="Picture 4" descr="C:\Users\NCB\Downloads\peer pressure.jpg"/>
          <p:cNvPicPr>
            <a:picLocks noChangeAspect="1" noChangeArrowheads="1"/>
          </p:cNvPicPr>
          <p:nvPr/>
        </p:nvPicPr>
        <p:blipFill>
          <a:blip r:embed="rId3" cstate="print"/>
          <a:srcRect/>
          <a:stretch>
            <a:fillRect/>
          </a:stretch>
        </p:blipFill>
        <p:spPr bwMode="auto">
          <a:xfrm>
            <a:off x="6462712" y="3200400"/>
            <a:ext cx="1843088" cy="1143000"/>
          </a:xfrm>
          <a:prstGeom prst="rect">
            <a:avLst/>
          </a:prstGeom>
          <a:noFill/>
          <a:ln w="9525">
            <a:noFill/>
            <a:miter lim="800000"/>
            <a:headEnd/>
            <a:tailEnd/>
          </a:ln>
        </p:spPr>
      </p:pic>
      <p:pic>
        <p:nvPicPr>
          <p:cNvPr id="6" name="Picture 6" descr="C:\Users\NCB\Downloads\pleasure effects.jpg"/>
          <p:cNvPicPr>
            <a:picLocks noChangeAspect="1" noChangeArrowheads="1"/>
          </p:cNvPicPr>
          <p:nvPr/>
        </p:nvPicPr>
        <p:blipFill>
          <a:blip r:embed="rId4" cstate="print"/>
          <a:srcRect/>
          <a:stretch>
            <a:fillRect/>
          </a:stretch>
        </p:blipFill>
        <p:spPr bwMode="auto">
          <a:xfrm>
            <a:off x="6400800" y="4876800"/>
            <a:ext cx="1981200" cy="11371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REASONS</a:t>
            </a:r>
            <a:endParaRPr lang="en-GB" dirty="0"/>
          </a:p>
        </p:txBody>
      </p:sp>
      <p:sp>
        <p:nvSpPr>
          <p:cNvPr id="3" name="Content Placeholder 2"/>
          <p:cNvSpPr>
            <a:spLocks noGrp="1"/>
          </p:cNvSpPr>
          <p:nvPr>
            <p:ph sz="quarter" idx="1"/>
          </p:nvPr>
        </p:nvSpPr>
        <p:spPr/>
        <p:txBody>
          <a:bodyPr/>
          <a:lstStyle/>
          <a:p>
            <a:endParaRPr lang="en-US" dirty="0" smtClean="0"/>
          </a:p>
          <a:p>
            <a:endParaRPr lang="en-US" dirty="0" smtClean="0"/>
          </a:p>
          <a:p>
            <a:r>
              <a:rPr lang="en-US" dirty="0" smtClean="0"/>
              <a:t>Single Parents</a:t>
            </a:r>
          </a:p>
          <a:p>
            <a:endParaRPr lang="en-US" dirty="0" smtClean="0"/>
          </a:p>
          <a:p>
            <a:endParaRPr lang="en-US" dirty="0" smtClean="0"/>
          </a:p>
          <a:p>
            <a:endParaRPr lang="en-US" dirty="0" smtClean="0"/>
          </a:p>
          <a:p>
            <a:r>
              <a:rPr lang="en-US" dirty="0" smtClean="0"/>
              <a:t>Quarrelling Parents</a:t>
            </a:r>
          </a:p>
          <a:p>
            <a:endParaRPr lang="en-GB" dirty="0"/>
          </a:p>
        </p:txBody>
      </p:sp>
      <p:pic>
        <p:nvPicPr>
          <p:cNvPr id="4" name="Picture 2" descr="C:\Users\NCB\Downloads\single parent.jpg"/>
          <p:cNvPicPr>
            <a:picLocks noChangeAspect="1" noChangeArrowheads="1"/>
          </p:cNvPicPr>
          <p:nvPr/>
        </p:nvPicPr>
        <p:blipFill>
          <a:blip r:embed="rId2" cstate="print"/>
          <a:srcRect/>
          <a:stretch>
            <a:fillRect/>
          </a:stretch>
        </p:blipFill>
        <p:spPr bwMode="auto">
          <a:xfrm>
            <a:off x="5638800" y="1905000"/>
            <a:ext cx="2133600" cy="1600200"/>
          </a:xfrm>
          <a:prstGeom prst="rect">
            <a:avLst/>
          </a:prstGeom>
          <a:noFill/>
          <a:ln w="9525">
            <a:noFill/>
            <a:miter lim="800000"/>
            <a:headEnd/>
            <a:tailEnd/>
          </a:ln>
        </p:spPr>
      </p:pic>
      <p:pic>
        <p:nvPicPr>
          <p:cNvPr id="5" name="Picture 3" descr="C:\Users\NCB\Downloads\quarelling parents.jpg"/>
          <p:cNvPicPr>
            <a:picLocks noChangeAspect="1" noChangeArrowheads="1"/>
          </p:cNvPicPr>
          <p:nvPr/>
        </p:nvPicPr>
        <p:blipFill>
          <a:blip r:embed="rId3" cstate="print"/>
          <a:srcRect/>
          <a:stretch>
            <a:fillRect/>
          </a:stretch>
        </p:blipFill>
        <p:spPr bwMode="auto">
          <a:xfrm>
            <a:off x="5715000" y="4267200"/>
            <a:ext cx="2057400"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REASONS</a:t>
            </a:r>
            <a:endParaRPr lang="en-GB" dirty="0"/>
          </a:p>
        </p:txBody>
      </p:sp>
      <p:sp>
        <p:nvSpPr>
          <p:cNvPr id="3" name="Content Placeholder 2"/>
          <p:cNvSpPr>
            <a:spLocks noGrp="1"/>
          </p:cNvSpPr>
          <p:nvPr>
            <p:ph sz="quarter" idx="1"/>
          </p:nvPr>
        </p:nvSpPr>
        <p:spPr>
          <a:xfrm>
            <a:off x="301752" y="1527048"/>
            <a:ext cx="8503920" cy="4873752"/>
          </a:xfrm>
        </p:spPr>
        <p:txBody>
          <a:bodyPr>
            <a:normAutofit/>
          </a:bodyPr>
          <a:lstStyle/>
          <a:p>
            <a:pPr>
              <a:buClr>
                <a:srgbClr val="FF0000"/>
              </a:buClr>
              <a:buFont typeface="Wingdings" pitchFamily="2" charset="2"/>
              <a:buChar char="Ø"/>
            </a:pPr>
            <a:r>
              <a:rPr lang="en-US" dirty="0" smtClean="0"/>
              <a:t>Pressure of</a:t>
            </a:r>
          </a:p>
          <a:p>
            <a:pPr lvl="8">
              <a:buClr>
                <a:srgbClr val="FF0000"/>
              </a:buClr>
              <a:buFont typeface="Wingdings" pitchFamily="2" charset="2"/>
              <a:buChar char="Ø"/>
            </a:pPr>
            <a:r>
              <a:rPr lang="en-US" dirty="0" smtClean="0"/>
              <a:t> </a:t>
            </a:r>
            <a:r>
              <a:rPr lang="en-US" sz="2000" b="1" dirty="0" smtClean="0"/>
              <a:t>Study </a:t>
            </a:r>
          </a:p>
          <a:p>
            <a:pPr lvl="8">
              <a:buClr>
                <a:srgbClr val="FF0000"/>
              </a:buClr>
              <a:buFont typeface="Wingdings" pitchFamily="2" charset="2"/>
              <a:buChar char="Ø"/>
            </a:pPr>
            <a:endParaRPr lang="en-US" sz="2000" b="1" dirty="0" smtClean="0"/>
          </a:p>
          <a:p>
            <a:pPr lvl="8">
              <a:buClr>
                <a:srgbClr val="FF0000"/>
              </a:buClr>
              <a:buFont typeface="Wingdings" pitchFamily="2" charset="2"/>
              <a:buChar char="Ø"/>
            </a:pPr>
            <a:endParaRPr lang="en-US" sz="2000" b="1" dirty="0" smtClean="0"/>
          </a:p>
          <a:p>
            <a:pPr lvl="8">
              <a:buClr>
                <a:srgbClr val="FF0000"/>
              </a:buClr>
              <a:buFont typeface="Wingdings" pitchFamily="2" charset="2"/>
              <a:buChar char="Ø"/>
            </a:pPr>
            <a:r>
              <a:rPr lang="en-US" sz="2000" b="1" dirty="0" smtClean="0"/>
              <a:t>Job</a:t>
            </a:r>
          </a:p>
          <a:p>
            <a:pPr lvl="8">
              <a:buClr>
                <a:srgbClr val="FF0000"/>
              </a:buClr>
              <a:buFont typeface="Wingdings" pitchFamily="2" charset="2"/>
              <a:buChar char="Ø"/>
            </a:pPr>
            <a:endParaRPr lang="en-US" sz="2000" b="1" dirty="0" smtClean="0"/>
          </a:p>
          <a:p>
            <a:pPr lvl="8">
              <a:buClr>
                <a:srgbClr val="FF0000"/>
              </a:buClr>
              <a:buFont typeface="Wingdings" pitchFamily="2" charset="2"/>
              <a:buChar char="Ø"/>
            </a:pPr>
            <a:endParaRPr lang="en-US" sz="2000" b="1" dirty="0" smtClean="0"/>
          </a:p>
          <a:p>
            <a:pPr lvl="8">
              <a:buClr>
                <a:srgbClr val="FF0000"/>
              </a:buClr>
              <a:buFont typeface="Wingdings" pitchFamily="2" charset="2"/>
              <a:buChar char="Ø"/>
            </a:pPr>
            <a:r>
              <a:rPr lang="en-US" sz="2000" b="1" dirty="0" smtClean="0"/>
              <a:t>Business</a:t>
            </a:r>
          </a:p>
          <a:p>
            <a:pPr>
              <a:buClr>
                <a:srgbClr val="FF0000"/>
              </a:buClr>
              <a:buFont typeface="Wingdings" pitchFamily="2" charset="2"/>
              <a:buChar char="Ø"/>
            </a:pPr>
            <a:endParaRPr lang="en-US" dirty="0" smtClean="0"/>
          </a:p>
          <a:p>
            <a:pPr>
              <a:buClr>
                <a:srgbClr val="FF0000"/>
              </a:buClr>
              <a:buFont typeface="Wingdings" pitchFamily="2" charset="2"/>
              <a:buChar char="Ø"/>
            </a:pPr>
            <a:endParaRPr lang="en-US" dirty="0" smtClean="0"/>
          </a:p>
          <a:p>
            <a:pPr>
              <a:buClr>
                <a:srgbClr val="FF0000"/>
              </a:buClr>
              <a:buFont typeface="Wingdings" pitchFamily="2" charset="2"/>
              <a:buChar char="Ø"/>
            </a:pPr>
            <a:r>
              <a:rPr lang="en-US" dirty="0" smtClean="0"/>
              <a:t>Competitive mentality </a:t>
            </a:r>
            <a:endParaRPr lang="en-GB" dirty="0"/>
          </a:p>
        </p:txBody>
      </p:sp>
      <p:pic>
        <p:nvPicPr>
          <p:cNvPr id="4" name="Picture 2" descr="C:\Users\NCB\Downloads\pressure study.jpg"/>
          <p:cNvPicPr>
            <a:picLocks noChangeAspect="1" noChangeArrowheads="1"/>
          </p:cNvPicPr>
          <p:nvPr/>
        </p:nvPicPr>
        <p:blipFill>
          <a:blip r:embed="rId3" cstate="print"/>
          <a:srcRect/>
          <a:stretch>
            <a:fillRect/>
          </a:stretch>
        </p:blipFill>
        <p:spPr bwMode="auto">
          <a:xfrm>
            <a:off x="6315529" y="1524000"/>
            <a:ext cx="1761671" cy="1035385"/>
          </a:xfrm>
          <a:prstGeom prst="rect">
            <a:avLst/>
          </a:prstGeom>
          <a:noFill/>
          <a:ln w="9525">
            <a:noFill/>
            <a:miter lim="800000"/>
            <a:headEnd/>
            <a:tailEnd/>
          </a:ln>
        </p:spPr>
      </p:pic>
      <p:pic>
        <p:nvPicPr>
          <p:cNvPr id="5" name="Picture 3" descr="C:\Users\NCB\Downloads\security job.jpg"/>
          <p:cNvPicPr>
            <a:picLocks noChangeAspect="1" noChangeArrowheads="1"/>
          </p:cNvPicPr>
          <p:nvPr/>
        </p:nvPicPr>
        <p:blipFill>
          <a:blip r:embed="rId4" cstate="print"/>
          <a:srcRect/>
          <a:stretch>
            <a:fillRect/>
          </a:stretch>
        </p:blipFill>
        <p:spPr bwMode="auto">
          <a:xfrm>
            <a:off x="6293224" y="2667000"/>
            <a:ext cx="1783976" cy="1066800"/>
          </a:xfrm>
          <a:prstGeom prst="rect">
            <a:avLst/>
          </a:prstGeom>
          <a:noFill/>
          <a:ln w="9525">
            <a:noFill/>
            <a:miter lim="800000"/>
            <a:headEnd/>
            <a:tailEnd/>
          </a:ln>
        </p:spPr>
      </p:pic>
      <p:pic>
        <p:nvPicPr>
          <p:cNvPr id="6" name="Picture 4" descr="C:\Users\NCB\Downloads\business pressure.jpg"/>
          <p:cNvPicPr>
            <a:picLocks noChangeAspect="1" noChangeArrowheads="1"/>
          </p:cNvPicPr>
          <p:nvPr/>
        </p:nvPicPr>
        <p:blipFill>
          <a:blip r:embed="rId5" cstate="print"/>
          <a:srcRect/>
          <a:stretch>
            <a:fillRect/>
          </a:stretch>
        </p:blipFill>
        <p:spPr bwMode="auto">
          <a:xfrm>
            <a:off x="6324600" y="3886200"/>
            <a:ext cx="1752600" cy="1066800"/>
          </a:xfrm>
          <a:prstGeom prst="rect">
            <a:avLst/>
          </a:prstGeom>
          <a:noFill/>
          <a:ln w="9525">
            <a:noFill/>
            <a:miter lim="800000"/>
            <a:headEnd/>
            <a:tailEnd/>
          </a:ln>
        </p:spPr>
      </p:pic>
      <p:pic>
        <p:nvPicPr>
          <p:cNvPr id="7" name="Picture 5" descr="C:\Users\NCB\Downloads\competitive mentality.jpg"/>
          <p:cNvPicPr>
            <a:picLocks noChangeAspect="1" noChangeArrowheads="1"/>
          </p:cNvPicPr>
          <p:nvPr/>
        </p:nvPicPr>
        <p:blipFill>
          <a:blip r:embed="rId6" cstate="print"/>
          <a:srcRect/>
          <a:stretch>
            <a:fillRect/>
          </a:stretch>
        </p:blipFill>
        <p:spPr bwMode="auto">
          <a:xfrm>
            <a:off x="6282172" y="5105400"/>
            <a:ext cx="1795028" cy="11546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REASONS</a:t>
            </a:r>
            <a:endParaRPr lang="en-GB" dirty="0"/>
          </a:p>
        </p:txBody>
      </p:sp>
      <p:sp>
        <p:nvSpPr>
          <p:cNvPr id="3" name="Content Placeholder 2"/>
          <p:cNvSpPr>
            <a:spLocks noGrp="1"/>
          </p:cNvSpPr>
          <p:nvPr>
            <p:ph sz="quarter" idx="1"/>
          </p:nvPr>
        </p:nvSpPr>
        <p:spPr>
          <a:xfrm>
            <a:off x="301752" y="1527048"/>
            <a:ext cx="8503920" cy="4873752"/>
          </a:xfrm>
        </p:spPr>
        <p:txBody>
          <a:bodyPr/>
          <a:lstStyle/>
          <a:p>
            <a:endParaRPr lang="en-US" sz="1600" dirty="0" smtClean="0"/>
          </a:p>
          <a:p>
            <a:r>
              <a:rPr lang="en-US" dirty="0" smtClean="0"/>
              <a:t>Un-necessary comparisons between children</a:t>
            </a:r>
          </a:p>
          <a:p>
            <a:endParaRPr lang="en-US" dirty="0" smtClean="0"/>
          </a:p>
          <a:p>
            <a:r>
              <a:rPr lang="en-US" dirty="0" smtClean="0"/>
              <a:t>Anti-social elements in the family itself : involvement in drug trafficking or drug addiction</a:t>
            </a:r>
          </a:p>
          <a:p>
            <a:endParaRPr lang="en-US" dirty="0" smtClean="0"/>
          </a:p>
          <a:p>
            <a:endParaRPr lang="en-US" dirty="0" smtClean="0"/>
          </a:p>
          <a:p>
            <a:r>
              <a:rPr lang="en-US" dirty="0" smtClean="0"/>
              <a:t>Plenty of earning at young age &amp;</a:t>
            </a:r>
          </a:p>
          <a:p>
            <a:pPr>
              <a:buNone/>
            </a:pPr>
            <a:r>
              <a:rPr lang="en-US" dirty="0" smtClean="0"/>
              <a:t>    lack of wisdom to spend it</a:t>
            </a:r>
          </a:p>
          <a:p>
            <a:endParaRPr lang="en-GB" dirty="0"/>
          </a:p>
        </p:txBody>
      </p:sp>
      <p:pic>
        <p:nvPicPr>
          <p:cNvPr id="4" name="Picture 2" descr="C:\Users\NCB\Downloads\download (1).jpg"/>
          <p:cNvPicPr>
            <a:picLocks noChangeAspect="1" noChangeArrowheads="1"/>
          </p:cNvPicPr>
          <p:nvPr/>
        </p:nvPicPr>
        <p:blipFill>
          <a:blip r:embed="rId2" cstate="print"/>
          <a:srcRect/>
          <a:stretch>
            <a:fillRect/>
          </a:stretch>
        </p:blipFill>
        <p:spPr bwMode="auto">
          <a:xfrm>
            <a:off x="7543800" y="1752600"/>
            <a:ext cx="1371600" cy="1143000"/>
          </a:xfrm>
          <a:prstGeom prst="rect">
            <a:avLst/>
          </a:prstGeom>
          <a:noFill/>
        </p:spPr>
      </p:pic>
      <p:pic>
        <p:nvPicPr>
          <p:cNvPr id="5" name="Picture 3" descr="C:\Users\NCB\Downloads\download (2).jpg"/>
          <p:cNvPicPr>
            <a:picLocks noChangeAspect="1" noChangeArrowheads="1"/>
          </p:cNvPicPr>
          <p:nvPr/>
        </p:nvPicPr>
        <p:blipFill>
          <a:blip r:embed="rId3" cstate="print"/>
          <a:srcRect/>
          <a:stretch>
            <a:fillRect/>
          </a:stretch>
        </p:blipFill>
        <p:spPr bwMode="auto">
          <a:xfrm>
            <a:off x="7458075" y="3733800"/>
            <a:ext cx="1457325" cy="1152525"/>
          </a:xfrm>
          <a:prstGeom prst="rect">
            <a:avLst/>
          </a:prstGeom>
          <a:noFill/>
        </p:spPr>
      </p:pic>
      <p:pic>
        <p:nvPicPr>
          <p:cNvPr id="6" name="Picture 2" descr="C:\Users\NCB\Downloads\earing.jpg"/>
          <p:cNvPicPr>
            <a:picLocks noChangeAspect="1" noChangeArrowheads="1"/>
          </p:cNvPicPr>
          <p:nvPr/>
        </p:nvPicPr>
        <p:blipFill>
          <a:blip r:embed="rId4" cstate="print"/>
          <a:srcRect/>
          <a:stretch>
            <a:fillRect/>
          </a:stretch>
        </p:blipFill>
        <p:spPr bwMode="auto">
          <a:xfrm>
            <a:off x="7467600" y="5029200"/>
            <a:ext cx="1447800" cy="121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rPr>
              <a:t>TO SUM UP WE CAN SAY</a:t>
            </a:r>
            <a:endParaRPr lang="en-US" dirty="0">
              <a:solidFill>
                <a:srgbClr val="FF0000"/>
              </a:solidFill>
            </a:endParaRPr>
          </a:p>
        </p:txBody>
      </p:sp>
      <p:sp>
        <p:nvSpPr>
          <p:cNvPr id="3" name="Content Placeholder 2"/>
          <p:cNvSpPr>
            <a:spLocks noGrp="1"/>
          </p:cNvSpPr>
          <p:nvPr>
            <p:ph sz="quarter" idx="1"/>
          </p:nvPr>
        </p:nvSpPr>
        <p:spPr/>
        <p:txBody>
          <a:bodyPr>
            <a:normAutofit/>
          </a:bodyPr>
          <a:lstStyle/>
          <a:p>
            <a:pPr algn="just"/>
            <a:r>
              <a:rPr lang="en-US" dirty="0" smtClean="0"/>
              <a:t>The disintegration of the old joint family system</a:t>
            </a:r>
          </a:p>
          <a:p>
            <a:pPr algn="just"/>
            <a:r>
              <a:rPr lang="en-US" dirty="0" smtClean="0"/>
              <a:t> Absence of parental love and care in modern families where both parents are working</a:t>
            </a:r>
          </a:p>
          <a:p>
            <a:pPr algn="just"/>
            <a:r>
              <a:rPr lang="en-US" dirty="0" smtClean="0"/>
              <a:t> Decline of old religious and moral values</a:t>
            </a:r>
          </a:p>
          <a:p>
            <a:pPr algn="just"/>
            <a:r>
              <a:rPr lang="en-US" dirty="0" smtClean="0"/>
              <a:t>Drug use also depends upon the personality of the individual and the addict’s immediate environment. </a:t>
            </a:r>
          </a:p>
          <a:p>
            <a:pPr algn="just"/>
            <a:r>
              <a:rPr lang="en-US" dirty="0" smtClean="0"/>
              <a:t>The processes of industrialization, urbanization and migration have led to individual vulnerable to the stresses and strains of modern life.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PHSYCHOLOGICAL EFFECTS</a:t>
            </a:r>
            <a:endParaRPr lang="en-GB" dirty="0">
              <a:solidFill>
                <a:srgbClr val="FF0000"/>
              </a:solidFill>
            </a:endParaRPr>
          </a:p>
        </p:txBody>
      </p:sp>
      <p:sp>
        <p:nvSpPr>
          <p:cNvPr id="3" name="Content Placeholder 2"/>
          <p:cNvSpPr>
            <a:spLocks noGrp="1"/>
          </p:cNvSpPr>
          <p:nvPr>
            <p:ph sz="quarter" idx="1"/>
          </p:nvPr>
        </p:nvSpPr>
        <p:spPr>
          <a:xfrm>
            <a:off x="301752" y="1527048"/>
            <a:ext cx="8503920" cy="4797552"/>
          </a:xfrm>
        </p:spPr>
        <p:txBody>
          <a:bodyPr>
            <a:normAutofit lnSpcReduction="10000"/>
          </a:bodyPr>
          <a:lstStyle/>
          <a:p>
            <a:r>
              <a:rPr lang="en-US" dirty="0" smtClean="0"/>
              <a:t>Depression</a:t>
            </a:r>
          </a:p>
          <a:p>
            <a:r>
              <a:rPr lang="en-US" dirty="0" smtClean="0"/>
              <a:t>Mood swings</a:t>
            </a:r>
          </a:p>
          <a:p>
            <a:r>
              <a:rPr lang="en-US" dirty="0" smtClean="0"/>
              <a:t>Anxiety</a:t>
            </a:r>
          </a:p>
          <a:p>
            <a:r>
              <a:rPr lang="en-US" dirty="0" smtClean="0"/>
              <a:t>Paranoia</a:t>
            </a:r>
          </a:p>
          <a:p>
            <a:r>
              <a:rPr lang="en-US" dirty="0" smtClean="0"/>
              <a:t>Violence</a:t>
            </a:r>
          </a:p>
          <a:p>
            <a:r>
              <a:rPr lang="en-US" dirty="0" smtClean="0"/>
              <a:t>Decrease in pleasure in everyday life</a:t>
            </a:r>
          </a:p>
          <a:p>
            <a:r>
              <a:rPr lang="en-US" dirty="0" smtClean="0"/>
              <a:t>Hallucinations</a:t>
            </a:r>
          </a:p>
          <a:p>
            <a:r>
              <a:rPr lang="en-US" dirty="0" smtClean="0"/>
              <a:t>Confusion</a:t>
            </a:r>
          </a:p>
          <a:p>
            <a:r>
              <a:rPr lang="en-US" dirty="0" smtClean="0"/>
              <a:t>Desire to engage in risky behavior</a:t>
            </a:r>
          </a:p>
          <a:p>
            <a:r>
              <a:rPr lang="en-US" dirty="0" smtClean="0"/>
              <a:t>Increasing tolerance to drugs</a:t>
            </a:r>
          </a:p>
          <a:p>
            <a:endParaRPr lang="en-US" dirty="0" smtClean="0"/>
          </a:p>
          <a:p>
            <a:pPr>
              <a:buNone/>
            </a:pPr>
            <a:endParaRPr lang="en-GB" dirty="0"/>
          </a:p>
        </p:txBody>
      </p:sp>
      <p:pic>
        <p:nvPicPr>
          <p:cNvPr id="37890" name="Picture 2" descr="https://encrypted-tbn2.gstatic.com/images?q=tbn:ANd9GcRMLK6cXuvpAad40Jn-kJljrQtkDc-02UaS01DJtI0NFJH4jwnfalbSkP13"/>
          <p:cNvPicPr>
            <a:picLocks noChangeAspect="1" noChangeArrowheads="1"/>
          </p:cNvPicPr>
          <p:nvPr/>
        </p:nvPicPr>
        <p:blipFill>
          <a:blip r:embed="rId2" cstate="print"/>
          <a:srcRect/>
          <a:stretch>
            <a:fillRect/>
          </a:stretch>
        </p:blipFill>
        <p:spPr bwMode="auto">
          <a:xfrm>
            <a:off x="5943600" y="1552575"/>
            <a:ext cx="2667000" cy="1800225"/>
          </a:xfrm>
          <a:prstGeom prst="rect">
            <a:avLst/>
          </a:prstGeom>
          <a:noFill/>
        </p:spPr>
      </p:pic>
      <p:pic>
        <p:nvPicPr>
          <p:cNvPr id="37892" name="Picture 4" descr="Image result for narcotic drugs"/>
          <p:cNvPicPr>
            <a:picLocks noChangeAspect="1" noChangeArrowheads="1"/>
          </p:cNvPicPr>
          <p:nvPr/>
        </p:nvPicPr>
        <p:blipFill>
          <a:blip r:embed="rId3" cstate="print"/>
          <a:srcRect/>
          <a:stretch>
            <a:fillRect/>
          </a:stretch>
        </p:blipFill>
        <p:spPr bwMode="auto">
          <a:xfrm>
            <a:off x="5981700" y="4210049"/>
            <a:ext cx="2628900" cy="1733551"/>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PHYSICAL EFFECTS</a:t>
            </a:r>
            <a:endParaRPr lang="en-GB" dirty="0">
              <a:solidFill>
                <a:srgbClr val="FF0000"/>
              </a:solidFill>
            </a:endParaRPr>
          </a:p>
        </p:txBody>
      </p:sp>
      <p:sp>
        <p:nvSpPr>
          <p:cNvPr id="3" name="Content Placeholder 2"/>
          <p:cNvSpPr>
            <a:spLocks noGrp="1"/>
          </p:cNvSpPr>
          <p:nvPr>
            <p:ph sz="quarter" idx="1"/>
          </p:nvPr>
        </p:nvSpPr>
        <p:spPr/>
        <p:txBody>
          <a:bodyPr>
            <a:normAutofit/>
          </a:bodyPr>
          <a:lstStyle/>
          <a:p>
            <a:r>
              <a:rPr lang="en-US" dirty="0" smtClean="0"/>
              <a:t>Drug addiction changes the way the brain functions- drug repeatedly floods the brain with the chemicals such as dopamine and serotonin during drug use. </a:t>
            </a:r>
          </a:p>
          <a:p>
            <a:endParaRPr lang="en-US" dirty="0" smtClean="0"/>
          </a:p>
          <a:p>
            <a:r>
              <a:rPr lang="en-US" dirty="0" smtClean="0"/>
              <a:t>The brain adapts and comes to expect, and depend on, these drug-induces highs.</a:t>
            </a:r>
          </a:p>
          <a:p>
            <a:endParaRPr lang="en-US" dirty="0" smtClean="0"/>
          </a:p>
          <a:p>
            <a:r>
              <a:rPr lang="en-US" dirty="0" smtClean="0"/>
              <a:t>Children born to drug addicted mothers can be cognitively affected throughout life. </a:t>
            </a:r>
          </a:p>
          <a:p>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lnSpcReduction="10000"/>
          </a:bodyPr>
          <a:lstStyle/>
          <a:p>
            <a:r>
              <a:rPr lang="en-US" dirty="0" smtClean="0"/>
              <a:t>Contraction of HIV, hepatitis </a:t>
            </a:r>
          </a:p>
          <a:p>
            <a:endParaRPr lang="en-US" sz="800" dirty="0" smtClean="0"/>
          </a:p>
          <a:p>
            <a:endParaRPr lang="en-US" sz="300" dirty="0" smtClean="0"/>
          </a:p>
          <a:p>
            <a:r>
              <a:rPr lang="en-US" dirty="0" smtClean="0"/>
              <a:t>Heart rate irregularities such as heart attack</a:t>
            </a:r>
          </a:p>
          <a:p>
            <a:endParaRPr lang="en-US" sz="1000" dirty="0" smtClean="0"/>
          </a:p>
          <a:p>
            <a:endParaRPr lang="en-US" sz="300" dirty="0" smtClean="0"/>
          </a:p>
          <a:p>
            <a:r>
              <a:rPr lang="en-US" dirty="0" smtClean="0"/>
              <a:t>Respiratory problems such as lung cancer</a:t>
            </a:r>
          </a:p>
          <a:p>
            <a:endParaRPr lang="en-US" sz="800" dirty="0" smtClean="0"/>
          </a:p>
          <a:p>
            <a:endParaRPr lang="en-US" sz="400" dirty="0" smtClean="0"/>
          </a:p>
          <a:p>
            <a:r>
              <a:rPr lang="en-US" dirty="0" smtClean="0"/>
              <a:t>Abdominal pain, vomiting, constipation, diarrhea</a:t>
            </a:r>
          </a:p>
          <a:p>
            <a:endParaRPr lang="en-US" sz="1000" dirty="0" smtClean="0"/>
          </a:p>
          <a:p>
            <a:endParaRPr lang="en-US" sz="300" dirty="0" smtClean="0"/>
          </a:p>
          <a:p>
            <a:r>
              <a:rPr lang="en-US" dirty="0" smtClean="0"/>
              <a:t>Kidney and liver damage</a:t>
            </a:r>
          </a:p>
          <a:p>
            <a:endParaRPr lang="en-US" sz="800" dirty="0" smtClean="0"/>
          </a:p>
          <a:p>
            <a:endParaRPr lang="en-US" sz="500" dirty="0" smtClean="0"/>
          </a:p>
          <a:p>
            <a:r>
              <a:rPr lang="en-US" dirty="0" smtClean="0"/>
              <a:t>Seizures, stroke, </a:t>
            </a:r>
            <a:r>
              <a:rPr lang="en-US" smtClean="0"/>
              <a:t>brain damage</a:t>
            </a:r>
          </a:p>
          <a:p>
            <a:endParaRPr lang="en-US" sz="1000" dirty="0" smtClean="0"/>
          </a:p>
          <a:p>
            <a:endParaRPr lang="en-US" sz="300" dirty="0" smtClean="0"/>
          </a:p>
          <a:p>
            <a:r>
              <a:rPr lang="en-US" dirty="0" smtClean="0"/>
              <a:t>Changes in appetite, body temperature </a:t>
            </a:r>
          </a:p>
          <a:p>
            <a:endParaRPr lang="en-GB" dirty="0"/>
          </a:p>
        </p:txBody>
      </p:sp>
      <p:sp>
        <p:nvSpPr>
          <p:cNvPr id="4" name="Title 1"/>
          <p:cNvSpPr>
            <a:spLocks noGrp="1"/>
          </p:cNvSpPr>
          <p:nvPr>
            <p:ph type="title"/>
          </p:nvPr>
        </p:nvSpPr>
        <p:spPr/>
        <p:txBody>
          <a:bodyPr/>
          <a:lstStyle/>
          <a:p>
            <a:r>
              <a:rPr lang="en-GB" dirty="0" smtClean="0">
                <a:solidFill>
                  <a:srgbClr val="FF0000"/>
                </a:solidFill>
              </a:rPr>
              <a:t>PHYSICAL EFFECTS</a:t>
            </a:r>
            <a:endParaRPr lang="en-GB" dirty="0">
              <a:solidFill>
                <a:srgbClr val="FF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BEHAVIOURAL EFFECTS</a:t>
            </a:r>
            <a:endParaRPr lang="en-GB" dirty="0">
              <a:solidFill>
                <a:srgbClr val="FF0000"/>
              </a:solidFill>
            </a:endParaRPr>
          </a:p>
        </p:txBody>
      </p:sp>
      <p:sp>
        <p:nvSpPr>
          <p:cNvPr id="3" name="Content Placeholder 2"/>
          <p:cNvSpPr>
            <a:spLocks noGrp="1"/>
          </p:cNvSpPr>
          <p:nvPr>
            <p:ph sz="quarter" idx="1"/>
          </p:nvPr>
        </p:nvSpPr>
        <p:spPr/>
        <p:txBody>
          <a:bodyPr/>
          <a:lstStyle/>
          <a:p>
            <a:r>
              <a:rPr lang="en-US" dirty="0" smtClean="0"/>
              <a:t>Easily getting annoyed or nervous</a:t>
            </a:r>
          </a:p>
          <a:p>
            <a:r>
              <a:rPr lang="en-US" dirty="0" smtClean="0"/>
              <a:t>Often appearing angry</a:t>
            </a:r>
          </a:p>
          <a:p>
            <a:r>
              <a:rPr lang="en-US" dirty="0" smtClean="0"/>
              <a:t>Putting blame on others</a:t>
            </a:r>
          </a:p>
          <a:p>
            <a:r>
              <a:rPr lang="en-US" dirty="0" smtClean="0"/>
              <a:t>Refusing to follow rules or questioning authority</a:t>
            </a:r>
          </a:p>
          <a:p>
            <a:r>
              <a:rPr lang="en-US" dirty="0" smtClean="0"/>
              <a:t>Arguing and throwing temper tantrums</a:t>
            </a:r>
          </a:p>
          <a:p>
            <a:r>
              <a:rPr lang="en-US" dirty="0" smtClean="0"/>
              <a:t>Having difficulty in handling frustration </a:t>
            </a:r>
          </a:p>
          <a:p>
            <a:r>
              <a:rPr lang="en-US" dirty="0" smtClean="0"/>
              <a:t>Getting jealous or giving self importance</a:t>
            </a:r>
          </a:p>
          <a:p>
            <a:r>
              <a:rPr lang="en-US" dirty="0" smtClean="0"/>
              <a:t>Action on instincts</a:t>
            </a:r>
          </a:p>
          <a:p>
            <a:endParaRPr lang="en-US" dirty="0" smtClean="0"/>
          </a:p>
          <a:p>
            <a:endParaRPr lang="en-US" dirty="0" smtClean="0"/>
          </a:p>
          <a:p>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63490" name="Picture 2" descr="C:\Users\Intel\Desktop\93380.jpg"/>
          <p:cNvPicPr>
            <a:picLocks noGrp="1" noChangeAspect="1" noChangeArrowheads="1"/>
          </p:cNvPicPr>
          <p:nvPr>
            <p:ph sz="quarter" idx="1"/>
          </p:nvPr>
        </p:nvPicPr>
        <p:blipFill>
          <a:blip r:embed="rId2" cstate="print"/>
          <a:srcRect/>
          <a:stretch>
            <a:fillRect/>
          </a:stretch>
        </p:blipFill>
        <p:spPr bwMode="auto">
          <a:xfrm>
            <a:off x="152400" y="228600"/>
            <a:ext cx="4419600" cy="6172200"/>
          </a:xfrm>
          <a:prstGeom prst="rect">
            <a:avLst/>
          </a:prstGeom>
          <a:noFill/>
        </p:spPr>
      </p:pic>
      <p:pic>
        <p:nvPicPr>
          <p:cNvPr id="63491" name="Picture 3" descr="C:\Users\Intel\Desktop\images.jpg"/>
          <p:cNvPicPr>
            <a:picLocks noChangeAspect="1" noChangeArrowheads="1"/>
          </p:cNvPicPr>
          <p:nvPr/>
        </p:nvPicPr>
        <p:blipFill>
          <a:blip r:embed="rId3" cstate="print"/>
          <a:srcRect/>
          <a:stretch>
            <a:fillRect/>
          </a:stretch>
        </p:blipFill>
        <p:spPr bwMode="auto">
          <a:xfrm>
            <a:off x="4572000" y="228600"/>
            <a:ext cx="4343399" cy="61722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rPr>
              <a:t>SOCIAL EFFECTS</a:t>
            </a:r>
            <a:endParaRPr lang="en-US" dirty="0">
              <a:solidFill>
                <a:srgbClr val="FF0000"/>
              </a:solidFill>
            </a:endParaRPr>
          </a:p>
        </p:txBody>
      </p:sp>
      <p:sp>
        <p:nvSpPr>
          <p:cNvPr id="3" name="Content Placeholder 2"/>
          <p:cNvSpPr>
            <a:spLocks noGrp="1"/>
          </p:cNvSpPr>
          <p:nvPr>
            <p:ph sz="quarter" idx="1"/>
          </p:nvPr>
        </p:nvSpPr>
        <p:spPr/>
        <p:txBody>
          <a:bodyPr>
            <a:normAutofit/>
          </a:bodyPr>
          <a:lstStyle/>
          <a:p>
            <a:pPr algn="just"/>
            <a:r>
              <a:rPr lang="en-US" dirty="0" smtClean="0"/>
              <a:t>Detrimental impact on the society. </a:t>
            </a:r>
          </a:p>
          <a:p>
            <a:pPr algn="just"/>
            <a:r>
              <a:rPr lang="en-US" dirty="0" smtClean="0"/>
              <a:t>Increase in the crime rate. </a:t>
            </a:r>
          </a:p>
          <a:p>
            <a:pPr algn="just"/>
            <a:r>
              <a:rPr lang="en-US" dirty="0" smtClean="0"/>
              <a:t>Remove inhibition and impair judgment egging one on to commit offences. </a:t>
            </a:r>
          </a:p>
          <a:p>
            <a:pPr algn="just"/>
            <a:r>
              <a:rPr lang="en-US" dirty="0" smtClean="0"/>
              <a:t>Untold emotional pain for every member of the family. </a:t>
            </a:r>
          </a:p>
          <a:p>
            <a:pPr algn="just"/>
            <a:r>
              <a:rPr lang="en-US" dirty="0" smtClean="0"/>
              <a:t>Loss in terms of human potential is incalculable. </a:t>
            </a:r>
          </a:p>
          <a:p>
            <a:pPr algn="just"/>
            <a:r>
              <a:rPr lang="en-US" dirty="0" smtClean="0"/>
              <a:t>Damage to the physical, psychological, moral and intellectual growth of the youth.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OTHER EFFECTS OF DRUG ABUSE</a:t>
            </a:r>
            <a:endParaRPr lang="en-GB" dirty="0"/>
          </a:p>
        </p:txBody>
      </p:sp>
      <p:sp>
        <p:nvSpPr>
          <p:cNvPr id="3" name="Content Placeholder 2"/>
          <p:cNvSpPr>
            <a:spLocks noGrp="1"/>
          </p:cNvSpPr>
          <p:nvPr>
            <p:ph sz="quarter" idx="1"/>
          </p:nvPr>
        </p:nvSpPr>
        <p:spPr>
          <a:xfrm>
            <a:off x="301752" y="1527048"/>
            <a:ext cx="8503920" cy="4873752"/>
          </a:xfrm>
        </p:spPr>
        <p:txBody>
          <a:bodyPr>
            <a:normAutofit fontScale="92500" lnSpcReduction="20000"/>
          </a:bodyPr>
          <a:lstStyle/>
          <a:p>
            <a:r>
              <a:rPr lang="en-GB" dirty="0" smtClean="0">
                <a:solidFill>
                  <a:srgbClr val="C00000"/>
                </a:solidFill>
              </a:rPr>
              <a:t>Individual</a:t>
            </a:r>
            <a:r>
              <a:rPr lang="en-GB" dirty="0" smtClean="0"/>
              <a:t> - A</a:t>
            </a:r>
            <a:r>
              <a:rPr lang="en-US" dirty="0" err="1" smtClean="0"/>
              <a:t>ddict</a:t>
            </a:r>
            <a:r>
              <a:rPr lang="en-US" dirty="0" smtClean="0"/>
              <a:t> cannot sustain his life without drugs</a:t>
            </a:r>
          </a:p>
          <a:p>
            <a:endParaRPr lang="en-US" sz="800" dirty="0" smtClean="0"/>
          </a:p>
          <a:p>
            <a:r>
              <a:rPr lang="en-US" dirty="0" smtClean="0">
                <a:solidFill>
                  <a:srgbClr val="C00000"/>
                </a:solidFill>
              </a:rPr>
              <a:t>Family</a:t>
            </a:r>
            <a:r>
              <a:rPr lang="en-US" dirty="0" smtClean="0"/>
              <a:t>	- Creates all sorts of problems, which in turns effects the whole family members</a:t>
            </a:r>
          </a:p>
          <a:p>
            <a:endParaRPr lang="en-US" sz="1100" dirty="0" smtClean="0"/>
          </a:p>
          <a:p>
            <a:r>
              <a:rPr lang="en-US" dirty="0" smtClean="0">
                <a:solidFill>
                  <a:srgbClr val="C00000"/>
                </a:solidFill>
              </a:rPr>
              <a:t>Friends</a:t>
            </a:r>
            <a:r>
              <a:rPr lang="en-US" dirty="0" smtClean="0"/>
              <a:t>	- An addict is cut off from his real friends but he becomes more close to persons who were influential in developing this addiction</a:t>
            </a:r>
          </a:p>
          <a:p>
            <a:endParaRPr lang="en-US" sz="1200" dirty="0" smtClean="0"/>
          </a:p>
          <a:p>
            <a:r>
              <a:rPr lang="en-US" dirty="0" smtClean="0">
                <a:solidFill>
                  <a:srgbClr val="C00000"/>
                </a:solidFill>
              </a:rPr>
              <a:t>Society</a:t>
            </a:r>
            <a:r>
              <a:rPr lang="en-US" dirty="0" smtClean="0"/>
              <a:t>	- An addict invites negative response from the society, whereby he and his family members get discarded from the society</a:t>
            </a:r>
          </a:p>
          <a:p>
            <a:endParaRPr lang="en-US" sz="1300" dirty="0" smtClean="0"/>
          </a:p>
          <a:p>
            <a:pPr algn="just"/>
            <a:r>
              <a:rPr lang="en-US" dirty="0" smtClean="0">
                <a:solidFill>
                  <a:srgbClr val="C00000"/>
                </a:solidFill>
              </a:rPr>
              <a:t>Economy</a:t>
            </a:r>
            <a:r>
              <a:rPr lang="en-US" dirty="0" smtClean="0"/>
              <a:t>	- The money generated through drug sales is again pumped into legal channels, which disturbs the whole economy.</a:t>
            </a:r>
          </a:p>
          <a:p>
            <a:endParaRPr lang="en-US" dirty="0" smtClean="0"/>
          </a:p>
          <a:p>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SIGNS OF DRUG ABUSE</a:t>
            </a:r>
            <a:endParaRPr lang="en-GB" dirty="0">
              <a:solidFill>
                <a:srgbClr val="FF0000"/>
              </a:solidFill>
            </a:endParaRPr>
          </a:p>
        </p:txBody>
      </p:sp>
      <p:sp>
        <p:nvSpPr>
          <p:cNvPr id="3" name="Content Placeholder 2"/>
          <p:cNvSpPr>
            <a:spLocks noGrp="1"/>
          </p:cNvSpPr>
          <p:nvPr>
            <p:ph sz="quarter" idx="1"/>
          </p:nvPr>
        </p:nvSpPr>
        <p:spPr/>
        <p:txBody>
          <a:bodyPr/>
          <a:lstStyle/>
          <a:p>
            <a:pPr>
              <a:buNone/>
            </a:pPr>
            <a:endParaRPr lang="en-US" dirty="0" smtClean="0"/>
          </a:p>
          <a:p>
            <a:r>
              <a:rPr lang="en-US" dirty="0" smtClean="0"/>
              <a:t>Depression</a:t>
            </a:r>
          </a:p>
          <a:p>
            <a:endParaRPr lang="en-US" dirty="0" smtClean="0"/>
          </a:p>
          <a:p>
            <a:endParaRPr lang="en-US" dirty="0" smtClean="0"/>
          </a:p>
          <a:p>
            <a:endParaRPr lang="en-US" dirty="0" smtClean="0"/>
          </a:p>
          <a:p>
            <a:r>
              <a:rPr lang="en-US" dirty="0" smtClean="0"/>
              <a:t>Change in </a:t>
            </a:r>
          </a:p>
          <a:p>
            <a:pPr>
              <a:buNone/>
            </a:pPr>
            <a:r>
              <a:rPr lang="en-US" dirty="0" smtClean="0"/>
              <a:t>    appearance</a:t>
            </a:r>
          </a:p>
          <a:p>
            <a:endParaRPr lang="en-GB" dirty="0"/>
          </a:p>
        </p:txBody>
      </p:sp>
      <p:pic>
        <p:nvPicPr>
          <p:cNvPr id="4" name="Picture 4" descr="C:\Users\NCB\Desktop\Depression.jpg"/>
          <p:cNvPicPr>
            <a:picLocks noChangeAspect="1" noChangeArrowheads="1"/>
          </p:cNvPicPr>
          <p:nvPr/>
        </p:nvPicPr>
        <p:blipFill>
          <a:blip r:embed="rId2" cstate="print"/>
          <a:srcRect/>
          <a:stretch>
            <a:fillRect/>
          </a:stretch>
        </p:blipFill>
        <p:spPr bwMode="auto">
          <a:xfrm>
            <a:off x="4495800" y="1828800"/>
            <a:ext cx="2800350" cy="1371600"/>
          </a:xfrm>
          <a:prstGeom prst="rect">
            <a:avLst/>
          </a:prstGeom>
          <a:noFill/>
        </p:spPr>
      </p:pic>
      <p:pic>
        <p:nvPicPr>
          <p:cNvPr id="1026" name="Picture 2" descr="C:\Users\NCB\Desktop\192271_630x354.jpg"/>
          <p:cNvPicPr>
            <a:picLocks noChangeAspect="1" noChangeArrowheads="1"/>
          </p:cNvPicPr>
          <p:nvPr/>
        </p:nvPicPr>
        <p:blipFill>
          <a:blip r:embed="rId3" cstate="print"/>
          <a:srcRect/>
          <a:stretch>
            <a:fillRect/>
          </a:stretch>
        </p:blipFill>
        <p:spPr bwMode="auto">
          <a:xfrm>
            <a:off x="3962400" y="3505200"/>
            <a:ext cx="4191000" cy="268605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SIGNS OF DRUG ABUSE</a:t>
            </a:r>
            <a:endParaRPr lang="en-GB" dirty="0"/>
          </a:p>
        </p:txBody>
      </p:sp>
      <p:sp>
        <p:nvSpPr>
          <p:cNvPr id="3" name="Content Placeholder 2"/>
          <p:cNvSpPr>
            <a:spLocks noGrp="1"/>
          </p:cNvSpPr>
          <p:nvPr>
            <p:ph sz="quarter" idx="1"/>
          </p:nvPr>
        </p:nvSpPr>
        <p:spPr/>
        <p:txBody>
          <a:bodyPr/>
          <a:lstStyle/>
          <a:p>
            <a:endParaRPr lang="en-US" dirty="0" smtClean="0"/>
          </a:p>
          <a:p>
            <a:r>
              <a:rPr lang="en-US" dirty="0" smtClean="0"/>
              <a:t>Shabby dressing sense</a:t>
            </a:r>
          </a:p>
          <a:p>
            <a:endParaRPr lang="en-US" dirty="0" smtClean="0"/>
          </a:p>
          <a:p>
            <a:endParaRPr lang="en-US" dirty="0" smtClean="0"/>
          </a:p>
          <a:p>
            <a:endParaRPr lang="en-US" dirty="0" smtClean="0"/>
          </a:p>
          <a:p>
            <a:endParaRPr lang="en-US" dirty="0" smtClean="0"/>
          </a:p>
          <a:p>
            <a:r>
              <a:rPr lang="en-US" dirty="0" smtClean="0"/>
              <a:t>Lack of Communication</a:t>
            </a:r>
          </a:p>
          <a:p>
            <a:endParaRPr lang="en-GB" dirty="0"/>
          </a:p>
        </p:txBody>
      </p:sp>
      <p:pic>
        <p:nvPicPr>
          <p:cNvPr id="4" name="Picture 2" descr="C:\Users\NCB\Downloads\images (1).jpg"/>
          <p:cNvPicPr>
            <a:picLocks noChangeAspect="1" noChangeArrowheads="1"/>
          </p:cNvPicPr>
          <p:nvPr/>
        </p:nvPicPr>
        <p:blipFill>
          <a:blip r:embed="rId2" cstate="print"/>
          <a:srcRect/>
          <a:stretch>
            <a:fillRect/>
          </a:stretch>
        </p:blipFill>
        <p:spPr bwMode="auto">
          <a:xfrm>
            <a:off x="5638800" y="1524000"/>
            <a:ext cx="2514600" cy="2057400"/>
          </a:xfrm>
          <a:prstGeom prst="rect">
            <a:avLst/>
          </a:prstGeom>
          <a:noFill/>
        </p:spPr>
      </p:pic>
      <p:pic>
        <p:nvPicPr>
          <p:cNvPr id="5" name="Picture 4" descr="C:\Users\NCB\Desktop\Lack of communication.jpg"/>
          <p:cNvPicPr>
            <a:picLocks noChangeAspect="1" noChangeArrowheads="1"/>
          </p:cNvPicPr>
          <p:nvPr/>
        </p:nvPicPr>
        <p:blipFill>
          <a:blip r:embed="rId3" cstate="print"/>
          <a:srcRect/>
          <a:stretch>
            <a:fillRect/>
          </a:stretch>
        </p:blipFill>
        <p:spPr bwMode="auto">
          <a:xfrm>
            <a:off x="5610225" y="4038600"/>
            <a:ext cx="2619375" cy="1743075"/>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SIGNS OF DRUG ABUSE</a:t>
            </a:r>
            <a:endParaRPr lang="en-GB" dirty="0"/>
          </a:p>
        </p:txBody>
      </p:sp>
      <p:sp>
        <p:nvSpPr>
          <p:cNvPr id="3" name="Content Placeholder 2"/>
          <p:cNvSpPr>
            <a:spLocks noGrp="1"/>
          </p:cNvSpPr>
          <p:nvPr>
            <p:ph sz="quarter" idx="1"/>
          </p:nvPr>
        </p:nvSpPr>
        <p:spPr/>
        <p:txBody>
          <a:bodyPr/>
          <a:lstStyle/>
          <a:p>
            <a:endParaRPr lang="en-US" dirty="0" smtClean="0"/>
          </a:p>
          <a:p>
            <a:endParaRPr lang="en-US" dirty="0" smtClean="0"/>
          </a:p>
          <a:p>
            <a:r>
              <a:rPr lang="en-US" dirty="0" smtClean="0"/>
              <a:t>Priority for Privacy</a:t>
            </a:r>
          </a:p>
          <a:p>
            <a:endParaRPr lang="en-US" dirty="0" smtClean="0"/>
          </a:p>
          <a:p>
            <a:endParaRPr lang="en-US" dirty="0" smtClean="0"/>
          </a:p>
          <a:p>
            <a:endParaRPr lang="en-US" dirty="0" smtClean="0"/>
          </a:p>
          <a:p>
            <a:r>
              <a:rPr lang="en-US" dirty="0" smtClean="0"/>
              <a:t>Lack of Appetite</a:t>
            </a:r>
          </a:p>
          <a:p>
            <a:endParaRPr lang="en-GB" dirty="0"/>
          </a:p>
        </p:txBody>
      </p:sp>
      <p:pic>
        <p:nvPicPr>
          <p:cNvPr id="4" name="Picture 3" descr="C:\Users\NCB\Desktop\Privacy.jpg"/>
          <p:cNvPicPr>
            <a:picLocks noChangeAspect="1" noChangeArrowheads="1"/>
          </p:cNvPicPr>
          <p:nvPr/>
        </p:nvPicPr>
        <p:blipFill>
          <a:blip r:embed="rId2" cstate="print"/>
          <a:srcRect/>
          <a:stretch>
            <a:fillRect/>
          </a:stretch>
        </p:blipFill>
        <p:spPr bwMode="auto">
          <a:xfrm>
            <a:off x="5791200" y="2209800"/>
            <a:ext cx="2438400" cy="1371600"/>
          </a:xfrm>
          <a:prstGeom prst="rect">
            <a:avLst/>
          </a:prstGeom>
          <a:noFill/>
        </p:spPr>
      </p:pic>
      <p:pic>
        <p:nvPicPr>
          <p:cNvPr id="5" name="Picture 15" descr="C:\Users\NCB\Desktop\Lack of apetite.jpg"/>
          <p:cNvPicPr>
            <a:picLocks noChangeAspect="1" noChangeArrowheads="1"/>
          </p:cNvPicPr>
          <p:nvPr/>
        </p:nvPicPr>
        <p:blipFill>
          <a:blip r:embed="rId3" cstate="print"/>
          <a:srcRect/>
          <a:stretch>
            <a:fillRect/>
          </a:stretch>
        </p:blipFill>
        <p:spPr bwMode="auto">
          <a:xfrm>
            <a:off x="5791200" y="4114800"/>
            <a:ext cx="2438400" cy="15240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SIGNS OF DRUG ABUSE</a:t>
            </a:r>
            <a:endParaRPr lang="en-GB" dirty="0"/>
          </a:p>
        </p:txBody>
      </p:sp>
      <p:sp>
        <p:nvSpPr>
          <p:cNvPr id="3" name="Content Placeholder 2"/>
          <p:cNvSpPr>
            <a:spLocks noGrp="1"/>
          </p:cNvSpPr>
          <p:nvPr>
            <p:ph sz="quarter" idx="1"/>
          </p:nvPr>
        </p:nvSpPr>
        <p:spPr/>
        <p:txBody>
          <a:bodyPr/>
          <a:lstStyle/>
          <a:p>
            <a:endParaRPr lang="en-US" dirty="0" smtClean="0"/>
          </a:p>
          <a:p>
            <a:endParaRPr lang="en-US" dirty="0" smtClean="0"/>
          </a:p>
          <a:p>
            <a:r>
              <a:rPr lang="en-US" dirty="0" smtClean="0"/>
              <a:t>Usage of toilets</a:t>
            </a:r>
          </a:p>
          <a:p>
            <a:endParaRPr lang="en-US" dirty="0" smtClean="0"/>
          </a:p>
          <a:p>
            <a:endParaRPr lang="en-US" dirty="0" smtClean="0"/>
          </a:p>
          <a:p>
            <a:endParaRPr lang="en-US" dirty="0" smtClean="0"/>
          </a:p>
          <a:p>
            <a:r>
              <a:rPr lang="en-US" dirty="0" smtClean="0"/>
              <a:t>Poor Hygiene/</a:t>
            </a:r>
          </a:p>
          <a:p>
            <a:pPr>
              <a:buNone/>
            </a:pPr>
            <a:r>
              <a:rPr lang="en-US" dirty="0" smtClean="0"/>
              <a:t>    Drug paraphernalia</a:t>
            </a:r>
          </a:p>
          <a:p>
            <a:endParaRPr lang="en-US" dirty="0" smtClean="0"/>
          </a:p>
          <a:p>
            <a:endParaRPr lang="en-GB" dirty="0"/>
          </a:p>
        </p:txBody>
      </p:sp>
      <p:pic>
        <p:nvPicPr>
          <p:cNvPr id="4" name="Picture 3" descr="C:\Users\NCB\Desktop\Usage of toilets.jpg"/>
          <p:cNvPicPr>
            <a:picLocks noChangeAspect="1" noChangeArrowheads="1"/>
          </p:cNvPicPr>
          <p:nvPr/>
        </p:nvPicPr>
        <p:blipFill>
          <a:blip r:embed="rId2" cstate="print"/>
          <a:srcRect/>
          <a:stretch>
            <a:fillRect/>
          </a:stretch>
        </p:blipFill>
        <p:spPr bwMode="auto">
          <a:xfrm>
            <a:off x="5476875" y="1752600"/>
            <a:ext cx="2524125" cy="1809750"/>
          </a:xfrm>
          <a:prstGeom prst="rect">
            <a:avLst/>
          </a:prstGeom>
          <a:noFill/>
        </p:spPr>
      </p:pic>
      <p:pic>
        <p:nvPicPr>
          <p:cNvPr id="6" name="Picture 15" descr="C:\Users\NCB\Desktop\Lack of hygeine.jpg"/>
          <p:cNvPicPr>
            <a:picLocks noChangeAspect="1" noChangeArrowheads="1"/>
          </p:cNvPicPr>
          <p:nvPr/>
        </p:nvPicPr>
        <p:blipFill>
          <a:blip r:embed="rId3" cstate="print"/>
          <a:srcRect/>
          <a:stretch>
            <a:fillRect/>
          </a:stretch>
        </p:blipFill>
        <p:spPr bwMode="auto">
          <a:xfrm>
            <a:off x="3733800" y="4095750"/>
            <a:ext cx="2133600" cy="1771650"/>
          </a:xfrm>
          <a:prstGeom prst="rect">
            <a:avLst/>
          </a:prstGeom>
          <a:noFill/>
        </p:spPr>
      </p:pic>
      <p:pic>
        <p:nvPicPr>
          <p:cNvPr id="7" name="Picture 3" descr="C:\Users\NCB\Desktop\Drug paraphernalia.jpg"/>
          <p:cNvPicPr>
            <a:picLocks noChangeAspect="1" noChangeArrowheads="1"/>
          </p:cNvPicPr>
          <p:nvPr/>
        </p:nvPicPr>
        <p:blipFill>
          <a:blip r:embed="rId4" cstate="print"/>
          <a:srcRect/>
          <a:stretch>
            <a:fillRect/>
          </a:stretch>
        </p:blipFill>
        <p:spPr bwMode="auto">
          <a:xfrm>
            <a:off x="7772400" y="4114799"/>
            <a:ext cx="1295400" cy="1752601"/>
          </a:xfrm>
          <a:prstGeom prst="rect">
            <a:avLst/>
          </a:prstGeom>
          <a:noFill/>
        </p:spPr>
      </p:pic>
      <p:pic>
        <p:nvPicPr>
          <p:cNvPr id="30722" name="Picture 2" descr="https://encrypted-tbn1.gstatic.com/images?q=tbn:ANd9GcRLOQFMdpxpZXrNAfXSJgLR0V2piBxmbg3Nv4BsNybs9vX9pAV0"/>
          <p:cNvPicPr>
            <a:picLocks noChangeAspect="1" noChangeArrowheads="1"/>
          </p:cNvPicPr>
          <p:nvPr/>
        </p:nvPicPr>
        <p:blipFill>
          <a:blip r:embed="rId5" cstate="print"/>
          <a:srcRect/>
          <a:stretch>
            <a:fillRect/>
          </a:stretch>
        </p:blipFill>
        <p:spPr bwMode="auto">
          <a:xfrm>
            <a:off x="5762625" y="4114800"/>
            <a:ext cx="2162175" cy="17526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SIGNS OF DRUG ABUSE</a:t>
            </a:r>
            <a:endParaRPr lang="en-GB" dirty="0"/>
          </a:p>
        </p:txBody>
      </p:sp>
      <p:sp>
        <p:nvSpPr>
          <p:cNvPr id="3" name="Content Placeholder 2"/>
          <p:cNvSpPr>
            <a:spLocks noGrp="1"/>
          </p:cNvSpPr>
          <p:nvPr>
            <p:ph sz="quarter" idx="1"/>
          </p:nvPr>
        </p:nvSpPr>
        <p:spPr/>
        <p:txBody>
          <a:bodyPr/>
          <a:lstStyle/>
          <a:p>
            <a:pPr fontAlgn="auto">
              <a:spcAft>
                <a:spcPts val="0"/>
              </a:spcAft>
              <a:buFont typeface="Arial" pitchFamily="34" charset="0"/>
              <a:buChar char="•"/>
              <a:defRPr/>
            </a:pPr>
            <a:endParaRPr lang="en-US" sz="2400" dirty="0" smtClean="0"/>
          </a:p>
          <a:p>
            <a:pPr fontAlgn="auto">
              <a:spcAft>
                <a:spcPts val="0"/>
              </a:spcAft>
              <a:buFont typeface="Arial" pitchFamily="34" charset="0"/>
              <a:buChar char="•"/>
              <a:defRPr/>
            </a:pPr>
            <a:r>
              <a:rPr lang="en-US" sz="2400" dirty="0" smtClean="0"/>
              <a:t>Missing Money/Increase in demand for money</a:t>
            </a:r>
          </a:p>
          <a:p>
            <a:pPr fontAlgn="auto">
              <a:spcAft>
                <a:spcPts val="0"/>
              </a:spcAft>
              <a:buFont typeface="Arial" pitchFamily="34" charset="0"/>
              <a:buChar char="•"/>
              <a:defRPr/>
            </a:pPr>
            <a:endParaRPr lang="en-US" sz="2400" dirty="0" smtClean="0"/>
          </a:p>
          <a:p>
            <a:pPr fontAlgn="auto">
              <a:spcAft>
                <a:spcPts val="0"/>
              </a:spcAft>
              <a:buFont typeface="Arial" pitchFamily="34" charset="0"/>
              <a:buChar char="•"/>
              <a:defRPr/>
            </a:pPr>
            <a:endParaRPr lang="en-US" sz="2400" dirty="0" smtClean="0"/>
          </a:p>
          <a:p>
            <a:pPr fontAlgn="auto">
              <a:spcAft>
                <a:spcPts val="0"/>
              </a:spcAft>
              <a:buFont typeface="Arial" pitchFamily="34" charset="0"/>
              <a:buChar char="•"/>
              <a:defRPr/>
            </a:pPr>
            <a:endParaRPr lang="en-US" sz="2400" dirty="0" smtClean="0"/>
          </a:p>
          <a:p>
            <a:pPr fontAlgn="auto">
              <a:spcAft>
                <a:spcPts val="0"/>
              </a:spcAft>
              <a:buFont typeface="Arial" pitchFamily="34" charset="0"/>
              <a:buChar char="•"/>
              <a:defRPr/>
            </a:pPr>
            <a:endParaRPr lang="en-US" sz="2400" dirty="0" smtClean="0"/>
          </a:p>
          <a:p>
            <a:pPr fontAlgn="auto">
              <a:spcAft>
                <a:spcPts val="0"/>
              </a:spcAft>
              <a:buFont typeface="Arial" pitchFamily="34" charset="0"/>
              <a:buChar char="•"/>
              <a:defRPr/>
            </a:pPr>
            <a:endParaRPr lang="en-US" sz="2400" dirty="0" smtClean="0"/>
          </a:p>
          <a:p>
            <a:r>
              <a:rPr lang="en-US" sz="2400" dirty="0" smtClean="0"/>
              <a:t>Indulgence in unlawful activities/</a:t>
            </a:r>
          </a:p>
          <a:p>
            <a:pPr>
              <a:buNone/>
            </a:pPr>
            <a:r>
              <a:rPr lang="en-US" sz="2400" dirty="0" smtClean="0"/>
              <a:t>    Violent </a:t>
            </a:r>
            <a:r>
              <a:rPr lang="en-US" sz="2400" dirty="0" err="1" smtClean="0"/>
              <a:t>behaviour</a:t>
            </a:r>
            <a:endParaRPr lang="en-US" sz="2400" dirty="0" smtClean="0"/>
          </a:p>
          <a:p>
            <a:pPr fontAlgn="auto">
              <a:spcAft>
                <a:spcPts val="0"/>
              </a:spcAft>
              <a:buFont typeface="Arial" pitchFamily="34" charset="0"/>
              <a:buChar char="•"/>
              <a:defRPr/>
            </a:pPr>
            <a:endParaRPr lang="en-US" sz="2400" dirty="0" smtClean="0"/>
          </a:p>
          <a:p>
            <a:endParaRPr lang="en-GB" dirty="0"/>
          </a:p>
        </p:txBody>
      </p:sp>
      <p:pic>
        <p:nvPicPr>
          <p:cNvPr id="4" name="Picture 17" descr="C:\Users\NCB\Desktop\Missing Money.jpg"/>
          <p:cNvPicPr>
            <a:picLocks noChangeAspect="1" noChangeArrowheads="1"/>
          </p:cNvPicPr>
          <p:nvPr/>
        </p:nvPicPr>
        <p:blipFill>
          <a:blip r:embed="rId2" cstate="print"/>
          <a:srcRect/>
          <a:stretch>
            <a:fillRect/>
          </a:stretch>
        </p:blipFill>
        <p:spPr bwMode="auto">
          <a:xfrm>
            <a:off x="5924550" y="2590800"/>
            <a:ext cx="2609850" cy="1752600"/>
          </a:xfrm>
          <a:prstGeom prst="rect">
            <a:avLst/>
          </a:prstGeom>
          <a:noFill/>
        </p:spPr>
      </p:pic>
      <p:pic>
        <p:nvPicPr>
          <p:cNvPr id="6" name="Picture 3" descr="C:\Users\NCB\Desktop\Street fights.jpg"/>
          <p:cNvPicPr>
            <a:picLocks noChangeAspect="1" noChangeArrowheads="1"/>
          </p:cNvPicPr>
          <p:nvPr/>
        </p:nvPicPr>
        <p:blipFill>
          <a:blip r:embed="rId3" cstate="print"/>
          <a:srcRect/>
          <a:stretch>
            <a:fillRect/>
          </a:stretch>
        </p:blipFill>
        <p:spPr bwMode="auto">
          <a:xfrm>
            <a:off x="5943600" y="4533900"/>
            <a:ext cx="2590800" cy="17145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SIGNS OF DRUG ABUSE</a:t>
            </a:r>
            <a:endParaRPr lang="en-GB" dirty="0"/>
          </a:p>
        </p:txBody>
      </p:sp>
      <p:sp>
        <p:nvSpPr>
          <p:cNvPr id="3" name="Content Placeholder 2"/>
          <p:cNvSpPr>
            <a:spLocks noGrp="1"/>
          </p:cNvSpPr>
          <p:nvPr>
            <p:ph sz="quarter" idx="1"/>
          </p:nvPr>
        </p:nvSpPr>
        <p:spPr/>
        <p:txBody>
          <a:bodyPr/>
          <a:lstStyle/>
          <a:p>
            <a:endParaRPr lang="en-US" dirty="0" smtClean="0"/>
          </a:p>
          <a:p>
            <a:r>
              <a:rPr lang="en-US" dirty="0" smtClean="0"/>
              <a:t>Rash driving</a:t>
            </a:r>
          </a:p>
          <a:p>
            <a:endParaRPr lang="en-US" dirty="0" smtClean="0"/>
          </a:p>
          <a:p>
            <a:endParaRPr lang="en-US" dirty="0" smtClean="0"/>
          </a:p>
          <a:p>
            <a:endParaRPr lang="en-US" dirty="0" smtClean="0"/>
          </a:p>
          <a:p>
            <a:endParaRPr lang="en-US" dirty="0" smtClean="0"/>
          </a:p>
          <a:p>
            <a:endParaRPr lang="en-US" dirty="0" smtClean="0"/>
          </a:p>
          <a:p>
            <a:r>
              <a:rPr lang="en-US" dirty="0" smtClean="0"/>
              <a:t>Mood swings</a:t>
            </a:r>
            <a:endParaRPr lang="en-GB" dirty="0"/>
          </a:p>
        </p:txBody>
      </p:sp>
      <p:pic>
        <p:nvPicPr>
          <p:cNvPr id="4" name="Picture 5" descr="C:\Users\NCB\Desktop\rash driving.jpg"/>
          <p:cNvPicPr>
            <a:picLocks noChangeAspect="1" noChangeArrowheads="1"/>
          </p:cNvPicPr>
          <p:nvPr/>
        </p:nvPicPr>
        <p:blipFill>
          <a:blip r:embed="rId2" cstate="print"/>
          <a:srcRect/>
          <a:stretch>
            <a:fillRect/>
          </a:stretch>
        </p:blipFill>
        <p:spPr bwMode="auto">
          <a:xfrm>
            <a:off x="5867400" y="1447800"/>
            <a:ext cx="2590800" cy="1876425"/>
          </a:xfrm>
          <a:prstGeom prst="rect">
            <a:avLst/>
          </a:prstGeom>
          <a:noFill/>
        </p:spPr>
      </p:pic>
      <p:pic>
        <p:nvPicPr>
          <p:cNvPr id="6" name="Picture 4" descr="C:\Users\NCB\Desktop\Mood swing.jpg"/>
          <p:cNvPicPr>
            <a:picLocks noChangeAspect="1" noChangeArrowheads="1"/>
          </p:cNvPicPr>
          <p:nvPr/>
        </p:nvPicPr>
        <p:blipFill>
          <a:blip r:embed="rId3" cstate="print"/>
          <a:srcRect/>
          <a:stretch>
            <a:fillRect/>
          </a:stretch>
        </p:blipFill>
        <p:spPr bwMode="auto">
          <a:xfrm>
            <a:off x="5791200" y="4114800"/>
            <a:ext cx="2743200" cy="19050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OTHER SIGNS</a:t>
            </a:r>
            <a:endParaRPr lang="en-GB" dirty="0"/>
          </a:p>
        </p:txBody>
      </p:sp>
      <p:sp>
        <p:nvSpPr>
          <p:cNvPr id="3" name="Content Placeholder 2"/>
          <p:cNvSpPr>
            <a:spLocks noGrp="1"/>
          </p:cNvSpPr>
          <p:nvPr>
            <p:ph sz="quarter" idx="1"/>
          </p:nvPr>
        </p:nvSpPr>
        <p:spPr/>
        <p:txBody>
          <a:bodyPr>
            <a:normAutofit/>
          </a:bodyPr>
          <a:lstStyle/>
          <a:p>
            <a:r>
              <a:rPr lang="en-US" dirty="0" smtClean="0"/>
              <a:t>Tendency to tell lie</a:t>
            </a:r>
          </a:p>
          <a:p>
            <a:r>
              <a:rPr lang="en-US" dirty="0" smtClean="0"/>
              <a:t>Odd hour phone calls</a:t>
            </a:r>
          </a:p>
          <a:p>
            <a:r>
              <a:rPr lang="en-US" dirty="0" smtClean="0"/>
              <a:t>Absence in schools/colleges/work places</a:t>
            </a:r>
          </a:p>
          <a:p>
            <a:r>
              <a:rPr lang="en-US" dirty="0" smtClean="0"/>
              <a:t>Desire to complete the work hastily </a:t>
            </a:r>
          </a:p>
          <a:p>
            <a:r>
              <a:rPr lang="en-US" dirty="0" smtClean="0"/>
              <a:t>Loss of interest in </a:t>
            </a:r>
            <a:r>
              <a:rPr lang="en-US" dirty="0" err="1" smtClean="0"/>
              <a:t>favourite</a:t>
            </a:r>
            <a:r>
              <a:rPr lang="en-US" dirty="0" smtClean="0"/>
              <a:t> activities</a:t>
            </a:r>
          </a:p>
          <a:p>
            <a:r>
              <a:rPr lang="en-US" dirty="0" smtClean="0"/>
              <a:t>In schools/colleges, the persons addicted will mostly be found near the exit gates</a:t>
            </a:r>
          </a:p>
          <a:p>
            <a:r>
              <a:rPr lang="en-US" dirty="0" smtClean="0"/>
              <a:t>May be seen at odd hours at odd places</a:t>
            </a:r>
          </a:p>
          <a:p>
            <a:endParaRPr lang="en-GB"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RESULT:- DEATH FOLLOWS</a:t>
            </a:r>
            <a:endParaRPr lang="en-GB" dirty="0">
              <a:solidFill>
                <a:srgbClr val="FF0000"/>
              </a:solidFill>
            </a:endParaRPr>
          </a:p>
        </p:txBody>
      </p:sp>
      <p:pic>
        <p:nvPicPr>
          <p:cNvPr id="4" name="Content Placeholder 3" descr="drug_addiction.gif"/>
          <p:cNvPicPr>
            <a:picLocks noGrp="1" noChangeAspect="1"/>
          </p:cNvPicPr>
          <p:nvPr>
            <p:ph sz="quarter" idx="1"/>
          </p:nvPr>
        </p:nvPicPr>
        <p:blipFill>
          <a:blip r:embed="rId2" cstate="print"/>
          <a:srcRect/>
          <a:stretch>
            <a:fillRect/>
          </a:stretch>
        </p:blipFill>
        <p:spPr>
          <a:xfrm>
            <a:off x="152400" y="1371600"/>
            <a:ext cx="8839200" cy="53340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NARCOTICS CONTROL BUREAU</a:t>
            </a:r>
            <a:endParaRPr lang="en-GB" dirty="0">
              <a:solidFill>
                <a:srgbClr val="FF0000"/>
              </a:solidFill>
            </a:endParaRPr>
          </a:p>
        </p:txBody>
      </p:sp>
      <p:sp>
        <p:nvSpPr>
          <p:cNvPr id="3" name="Content Placeholder 2"/>
          <p:cNvSpPr>
            <a:spLocks noGrp="1"/>
          </p:cNvSpPr>
          <p:nvPr>
            <p:ph sz="quarter" idx="1"/>
          </p:nvPr>
        </p:nvSpPr>
        <p:spPr>
          <a:xfrm>
            <a:off x="301752" y="1527048"/>
            <a:ext cx="8613648" cy="4572000"/>
          </a:xfrm>
        </p:spPr>
        <p:txBody>
          <a:bodyPr>
            <a:normAutofit/>
          </a:bodyPr>
          <a:lstStyle/>
          <a:p>
            <a:pPr algn="just"/>
            <a:endParaRPr lang="en-GB" dirty="0" smtClean="0"/>
          </a:p>
          <a:p>
            <a:pPr algn="just"/>
            <a:r>
              <a:rPr lang="en-GB" dirty="0" smtClean="0"/>
              <a:t>Drug Law Enforcement Organisation</a:t>
            </a:r>
          </a:p>
          <a:p>
            <a:pPr algn="just"/>
            <a:r>
              <a:rPr lang="en-GB" dirty="0" smtClean="0"/>
              <a:t>Formed according to  UN mandate</a:t>
            </a:r>
          </a:p>
          <a:p>
            <a:pPr algn="just"/>
            <a:r>
              <a:rPr lang="en-GB" dirty="0" smtClean="0"/>
              <a:t>Apex body of Central Government for Preventing Drug Abuse </a:t>
            </a:r>
          </a:p>
          <a:p>
            <a:pPr algn="just"/>
            <a:r>
              <a:rPr lang="en-GB" dirty="0" err="1" smtClean="0"/>
              <a:t>Nodel</a:t>
            </a:r>
            <a:r>
              <a:rPr lang="en-GB" dirty="0" smtClean="0"/>
              <a:t> agency for Preventing Illegal Trafficking of Preventive Drugs and Enforcement of NDPS Act 1985</a:t>
            </a:r>
          </a:p>
          <a:p>
            <a:pPr algn="just"/>
            <a:r>
              <a:rPr lang="en-GB" dirty="0" smtClean="0"/>
              <a:t>Duties –	</a:t>
            </a:r>
            <a:r>
              <a:rPr lang="en-GB" dirty="0" err="1" smtClean="0"/>
              <a:t>Suppy</a:t>
            </a:r>
            <a:r>
              <a:rPr lang="en-GB" dirty="0" smtClean="0"/>
              <a:t> Control &amp; Demand Reduction</a:t>
            </a:r>
            <a:endParaRPr lang="en-GB"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CHANGE IN APPEARENCE </a:t>
            </a:r>
            <a:endParaRPr lang="en-GB" dirty="0">
              <a:solidFill>
                <a:srgbClr val="FF0000"/>
              </a:solidFill>
            </a:endParaRPr>
          </a:p>
        </p:txBody>
      </p:sp>
      <p:pic>
        <p:nvPicPr>
          <p:cNvPr id="4" name="Content Placeholder 3" descr="BEFORE-AFTER2.gif"/>
          <p:cNvPicPr>
            <a:picLocks noGrp="1" noChangeAspect="1"/>
          </p:cNvPicPr>
          <p:nvPr>
            <p:ph sz="quarter" idx="1"/>
          </p:nvPr>
        </p:nvPicPr>
        <p:blipFill>
          <a:blip r:embed="rId2" cstate="print"/>
          <a:srcRect/>
          <a:stretch>
            <a:fillRect/>
          </a:stretch>
        </p:blipFill>
        <p:spPr>
          <a:xfrm>
            <a:off x="152401" y="1371600"/>
            <a:ext cx="8839200" cy="5333999"/>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lstStyle/>
          <a:p>
            <a:endParaRPr lang="en-GB" dirty="0"/>
          </a:p>
        </p:txBody>
      </p:sp>
      <p:pic>
        <p:nvPicPr>
          <p:cNvPr id="4" name="Picture 4" descr="C:\Users\NCB\Downloads\drug-abuse1[2].jpg"/>
          <p:cNvPicPr>
            <a:picLocks noChangeAspect="1" noChangeArrowheads="1"/>
          </p:cNvPicPr>
          <p:nvPr/>
        </p:nvPicPr>
        <p:blipFill>
          <a:blip r:embed="rId2" cstate="print"/>
          <a:srcRect/>
          <a:stretch>
            <a:fillRect/>
          </a:stretch>
        </p:blipFill>
        <p:spPr>
          <a:xfrm>
            <a:off x="0" y="0"/>
            <a:ext cx="4572000" cy="3505200"/>
          </a:xfrm>
          <a:prstGeom prst="rect">
            <a:avLst/>
          </a:prstGeom>
        </p:spPr>
      </p:pic>
      <p:pic>
        <p:nvPicPr>
          <p:cNvPr id="5" name="Picture 2" descr="C:\Users\NCB\Downloads\drug-abuse2[2].jpg"/>
          <p:cNvPicPr>
            <a:picLocks noChangeAspect="1" noChangeArrowheads="1"/>
          </p:cNvPicPr>
          <p:nvPr/>
        </p:nvPicPr>
        <p:blipFill>
          <a:blip r:embed="rId3" cstate="print"/>
          <a:srcRect/>
          <a:stretch>
            <a:fillRect/>
          </a:stretch>
        </p:blipFill>
        <p:spPr bwMode="auto">
          <a:xfrm>
            <a:off x="4495800" y="0"/>
            <a:ext cx="4648200" cy="3505200"/>
          </a:xfrm>
          <a:prstGeom prst="rect">
            <a:avLst/>
          </a:prstGeom>
          <a:noFill/>
          <a:ln w="9525">
            <a:noFill/>
            <a:miter lim="800000"/>
            <a:headEnd/>
            <a:tailEnd/>
          </a:ln>
        </p:spPr>
      </p:pic>
      <p:pic>
        <p:nvPicPr>
          <p:cNvPr id="6" name="Picture 3" descr="C:\Users\NCB\Downloads\drug-abuse4[2].jpg"/>
          <p:cNvPicPr>
            <a:picLocks noChangeAspect="1" noChangeArrowheads="1"/>
          </p:cNvPicPr>
          <p:nvPr/>
        </p:nvPicPr>
        <p:blipFill>
          <a:blip r:embed="rId4" cstate="print"/>
          <a:srcRect/>
          <a:stretch>
            <a:fillRect/>
          </a:stretch>
        </p:blipFill>
        <p:spPr bwMode="auto">
          <a:xfrm>
            <a:off x="0" y="3505200"/>
            <a:ext cx="4495800" cy="3352800"/>
          </a:xfrm>
          <a:prstGeom prst="rect">
            <a:avLst/>
          </a:prstGeom>
          <a:noFill/>
          <a:ln w="9525">
            <a:noFill/>
            <a:miter lim="800000"/>
            <a:headEnd/>
            <a:tailEnd/>
          </a:ln>
        </p:spPr>
      </p:pic>
      <p:pic>
        <p:nvPicPr>
          <p:cNvPr id="7" name="Picture 2" descr="C:\Users\NCB\Downloads\drug-abuse3[2].jpg"/>
          <p:cNvPicPr>
            <a:picLocks noChangeAspect="1" noChangeArrowheads="1"/>
          </p:cNvPicPr>
          <p:nvPr/>
        </p:nvPicPr>
        <p:blipFill>
          <a:blip r:embed="rId5" cstate="print"/>
          <a:srcRect/>
          <a:stretch>
            <a:fillRect/>
          </a:stretch>
        </p:blipFill>
        <p:spPr bwMode="auto">
          <a:xfrm>
            <a:off x="4495800" y="3505200"/>
            <a:ext cx="4648200"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lstStyle/>
          <a:p>
            <a:endParaRPr lang="en-GB" dirty="0"/>
          </a:p>
        </p:txBody>
      </p:sp>
      <p:pic>
        <p:nvPicPr>
          <p:cNvPr id="4" name="Picture 2" descr="C:\Users\NCB\Desktop\Drug abuse pictures\abuse.jpg"/>
          <p:cNvPicPr>
            <a:picLocks noChangeAspect="1" noChangeArrowheads="1"/>
          </p:cNvPicPr>
          <p:nvPr/>
        </p:nvPicPr>
        <p:blipFill>
          <a:blip r:embed="rId2" cstate="print"/>
          <a:srcRect/>
          <a:stretch>
            <a:fillRect/>
          </a:stretch>
        </p:blipFill>
        <p:spPr>
          <a:xfrm>
            <a:off x="228600" y="228600"/>
            <a:ext cx="4256690" cy="3429000"/>
          </a:xfrm>
          <a:prstGeom prst="rect">
            <a:avLst/>
          </a:prstGeom>
        </p:spPr>
      </p:pic>
      <p:pic>
        <p:nvPicPr>
          <p:cNvPr id="5" name="Picture 4" descr="C:\Users\NCB\Desktop\Drug abuse pictures\drug-abuse10[2].jpg"/>
          <p:cNvPicPr>
            <a:picLocks noChangeAspect="1" noChangeArrowheads="1"/>
          </p:cNvPicPr>
          <p:nvPr/>
        </p:nvPicPr>
        <p:blipFill>
          <a:blip r:embed="rId3" cstate="print"/>
          <a:srcRect/>
          <a:stretch>
            <a:fillRect/>
          </a:stretch>
        </p:blipFill>
        <p:spPr bwMode="auto">
          <a:xfrm>
            <a:off x="228600" y="3657600"/>
            <a:ext cx="4256690" cy="2971800"/>
          </a:xfrm>
          <a:prstGeom prst="rect">
            <a:avLst/>
          </a:prstGeom>
          <a:noFill/>
          <a:ln w="9525">
            <a:noFill/>
            <a:miter lim="800000"/>
            <a:headEnd/>
            <a:tailEnd/>
          </a:ln>
        </p:spPr>
      </p:pic>
      <p:pic>
        <p:nvPicPr>
          <p:cNvPr id="6" name="Picture 6" descr="C:\Users\NCB\Desktop\Drug abuse pictures\drug-abuse11[2].jpg"/>
          <p:cNvPicPr>
            <a:picLocks noChangeAspect="1" noChangeArrowheads="1"/>
          </p:cNvPicPr>
          <p:nvPr/>
        </p:nvPicPr>
        <p:blipFill>
          <a:blip r:embed="rId4" cstate="print"/>
          <a:srcRect/>
          <a:stretch>
            <a:fillRect/>
          </a:stretch>
        </p:blipFill>
        <p:spPr bwMode="auto">
          <a:xfrm>
            <a:off x="4933334" y="228600"/>
            <a:ext cx="3982065" cy="3429000"/>
          </a:xfrm>
          <a:prstGeom prst="rect">
            <a:avLst/>
          </a:prstGeom>
          <a:noFill/>
          <a:ln w="9525">
            <a:noFill/>
            <a:miter lim="800000"/>
            <a:headEnd/>
            <a:tailEnd/>
          </a:ln>
        </p:spPr>
      </p:pic>
      <p:pic>
        <p:nvPicPr>
          <p:cNvPr id="7" name="Picture 7" descr="C:\Users\NCB\Desktop\Drug abuse pictures\drug-abuse12[2] (1).jpg"/>
          <p:cNvPicPr>
            <a:picLocks noChangeAspect="1" noChangeArrowheads="1"/>
          </p:cNvPicPr>
          <p:nvPr/>
        </p:nvPicPr>
        <p:blipFill>
          <a:blip r:embed="rId5" cstate="print"/>
          <a:srcRect/>
          <a:stretch>
            <a:fillRect/>
          </a:stretch>
        </p:blipFill>
        <p:spPr bwMode="auto">
          <a:xfrm>
            <a:off x="4933334" y="3657600"/>
            <a:ext cx="3982065"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lstStyle/>
          <a:p>
            <a:endParaRPr lang="en-GB" dirty="0"/>
          </a:p>
        </p:txBody>
      </p:sp>
      <p:pic>
        <p:nvPicPr>
          <p:cNvPr id="4" name="Picture 2" descr="C:\Users\NCB\Desktop\Drug abuse pictures\drug-abuse13[2].jpg"/>
          <p:cNvPicPr>
            <a:picLocks noChangeAspect="1" noChangeArrowheads="1"/>
          </p:cNvPicPr>
          <p:nvPr/>
        </p:nvPicPr>
        <p:blipFill>
          <a:blip r:embed="rId2" cstate="print"/>
          <a:srcRect/>
          <a:stretch>
            <a:fillRect/>
          </a:stretch>
        </p:blipFill>
        <p:spPr>
          <a:xfrm>
            <a:off x="167640" y="228600"/>
            <a:ext cx="4480560" cy="3429000"/>
          </a:xfrm>
          <a:prstGeom prst="rect">
            <a:avLst/>
          </a:prstGeom>
        </p:spPr>
      </p:pic>
      <p:pic>
        <p:nvPicPr>
          <p:cNvPr id="5" name="Picture 3" descr="C:\Users\NCB\Desktop\Drug abuse pictures\drug-abuse19[2].jpg"/>
          <p:cNvPicPr>
            <a:picLocks noChangeAspect="1" noChangeArrowheads="1"/>
          </p:cNvPicPr>
          <p:nvPr/>
        </p:nvPicPr>
        <p:blipFill>
          <a:blip r:embed="rId3" cstate="print"/>
          <a:srcRect/>
          <a:stretch>
            <a:fillRect/>
          </a:stretch>
        </p:blipFill>
        <p:spPr bwMode="auto">
          <a:xfrm>
            <a:off x="4648200" y="228600"/>
            <a:ext cx="4343400" cy="3429000"/>
          </a:xfrm>
          <a:prstGeom prst="rect">
            <a:avLst/>
          </a:prstGeom>
          <a:noFill/>
          <a:ln w="9525">
            <a:noFill/>
            <a:miter lim="800000"/>
            <a:headEnd/>
            <a:tailEnd/>
          </a:ln>
        </p:spPr>
      </p:pic>
      <p:pic>
        <p:nvPicPr>
          <p:cNvPr id="6" name="Picture 4" descr="C:\Users\NCB\Desktop\Drug abuse pictures\drug-abuse20[2].jpg"/>
          <p:cNvPicPr>
            <a:picLocks noChangeAspect="1" noChangeArrowheads="1"/>
          </p:cNvPicPr>
          <p:nvPr/>
        </p:nvPicPr>
        <p:blipFill>
          <a:blip r:embed="rId4" cstate="print"/>
          <a:srcRect/>
          <a:stretch>
            <a:fillRect/>
          </a:stretch>
        </p:blipFill>
        <p:spPr bwMode="auto">
          <a:xfrm>
            <a:off x="152400" y="3657600"/>
            <a:ext cx="4267200" cy="3124200"/>
          </a:xfrm>
          <a:prstGeom prst="rect">
            <a:avLst/>
          </a:prstGeom>
          <a:noFill/>
          <a:ln w="9525">
            <a:noFill/>
            <a:miter lim="800000"/>
            <a:headEnd/>
            <a:tailEnd/>
          </a:ln>
        </p:spPr>
      </p:pic>
      <p:pic>
        <p:nvPicPr>
          <p:cNvPr id="7" name="Picture 5" descr="C:\Users\NCB\Desktop\Drug abuse pictures\drug-abuse21[2].jpg"/>
          <p:cNvPicPr>
            <a:picLocks noChangeAspect="1" noChangeArrowheads="1"/>
          </p:cNvPicPr>
          <p:nvPr/>
        </p:nvPicPr>
        <p:blipFill>
          <a:blip r:embed="rId5" cstate="print"/>
          <a:srcRect/>
          <a:stretch>
            <a:fillRect/>
          </a:stretch>
        </p:blipFill>
        <p:spPr bwMode="auto">
          <a:xfrm>
            <a:off x="4419600" y="3733800"/>
            <a:ext cx="4724400"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graphicFrame>
        <p:nvGraphicFramePr>
          <p:cNvPr id="51202" name="Object 2"/>
          <p:cNvGraphicFramePr>
            <a:graphicFrameLocks noChangeAspect="1"/>
          </p:cNvGraphicFramePr>
          <p:nvPr>
            <p:extLst>
              <p:ext uri="{D42A27DB-BD31-4B8C-83A1-F6EECF244321}">
                <p14:modId xmlns:p14="http://schemas.microsoft.com/office/powerpoint/2010/main" val="3448149205"/>
              </p:ext>
            </p:extLst>
          </p:nvPr>
        </p:nvGraphicFramePr>
        <p:xfrm>
          <a:off x="2851150" y="3086100"/>
          <a:ext cx="3440113" cy="685800"/>
        </p:xfrm>
        <a:graphic>
          <a:graphicData uri="http://schemas.openxmlformats.org/presentationml/2006/ole">
            <mc:AlternateContent xmlns:mc="http://schemas.openxmlformats.org/markup-compatibility/2006">
              <mc:Choice xmlns:v="urn:schemas-microsoft-com:vml" Requires="v">
                <p:oleObj spid="_x0000_s51203" name="Packager Shell Object" showAsIcon="1" r:id="rId3" imgW="3439440" imgH="685800" progId="Package">
                  <p:embed/>
                </p:oleObj>
              </mc:Choice>
              <mc:Fallback>
                <p:oleObj name="Packager Shell Object" showAsIcon="1" r:id="rId3" imgW="3439440" imgH="685800" progId="Package">
                  <p:embed/>
                  <p:pic>
                    <p:nvPicPr>
                      <p:cNvPr id="0" name="Picture 2"/>
                      <p:cNvPicPr>
                        <a:picLocks noChangeAspect="1" noChangeArrowheads="1"/>
                      </p:cNvPicPr>
                      <p:nvPr/>
                    </p:nvPicPr>
                    <p:blipFill>
                      <a:blip r:embed="rId4"/>
                      <a:srcRect/>
                      <a:stretch>
                        <a:fillRect/>
                      </a:stretch>
                    </p:blipFill>
                    <p:spPr bwMode="auto">
                      <a:xfrm>
                        <a:off x="2851150" y="3086100"/>
                        <a:ext cx="3440113"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lstStyle/>
          <a:p>
            <a:endParaRPr lang="en-GB" dirty="0"/>
          </a:p>
        </p:txBody>
      </p:sp>
      <p:pic>
        <p:nvPicPr>
          <p:cNvPr id="4" name="Content Placeholder 3" descr="girlsarmsReducedFileSize.gif"/>
          <p:cNvPicPr>
            <a:picLocks noChangeAspect="1"/>
          </p:cNvPicPr>
          <p:nvPr/>
        </p:nvPicPr>
        <p:blipFill>
          <a:blip r:embed="rId2" cstate="print"/>
          <a:srcRect/>
          <a:stretch>
            <a:fillRect/>
          </a:stretch>
        </p:blipFill>
        <p:spPr>
          <a:xfrm>
            <a:off x="0" y="0"/>
            <a:ext cx="4572000" cy="3200400"/>
          </a:xfrm>
          <a:prstGeom prst="rect">
            <a:avLst/>
          </a:prstGeom>
        </p:spPr>
      </p:pic>
      <p:pic>
        <p:nvPicPr>
          <p:cNvPr id="5" name="Content Placeholder 3" descr="hand3.jpg"/>
          <p:cNvPicPr>
            <a:picLocks noChangeAspect="1"/>
          </p:cNvPicPr>
          <p:nvPr/>
        </p:nvPicPr>
        <p:blipFill>
          <a:blip r:embed="rId3" cstate="print"/>
          <a:srcRect/>
          <a:stretch>
            <a:fillRect/>
          </a:stretch>
        </p:blipFill>
        <p:spPr bwMode="auto">
          <a:xfrm>
            <a:off x="4572000" y="0"/>
            <a:ext cx="4572000" cy="3200400"/>
          </a:xfrm>
          <a:prstGeom prst="rect">
            <a:avLst/>
          </a:prstGeom>
          <a:noFill/>
          <a:ln w="9525">
            <a:noFill/>
            <a:miter lim="800000"/>
            <a:headEnd/>
            <a:tailEnd/>
          </a:ln>
        </p:spPr>
      </p:pic>
      <p:pic>
        <p:nvPicPr>
          <p:cNvPr id="6" name="Content Placeholder 3" descr="pic5.jpg"/>
          <p:cNvPicPr>
            <a:picLocks noChangeAspect="1"/>
          </p:cNvPicPr>
          <p:nvPr/>
        </p:nvPicPr>
        <p:blipFill>
          <a:blip r:embed="rId4" cstate="print"/>
          <a:srcRect/>
          <a:stretch>
            <a:fillRect/>
          </a:stretch>
        </p:blipFill>
        <p:spPr bwMode="auto">
          <a:xfrm>
            <a:off x="0" y="3200400"/>
            <a:ext cx="4572000" cy="3657600"/>
          </a:xfrm>
          <a:prstGeom prst="rect">
            <a:avLst/>
          </a:prstGeom>
          <a:noFill/>
          <a:ln w="9525">
            <a:noFill/>
            <a:miter lim="800000"/>
            <a:headEnd/>
            <a:tailEnd/>
          </a:ln>
        </p:spPr>
      </p:pic>
      <p:pic>
        <p:nvPicPr>
          <p:cNvPr id="7" name="Content Placeholder 3" descr="pic12.jpg"/>
          <p:cNvPicPr>
            <a:picLocks noChangeAspect="1"/>
          </p:cNvPicPr>
          <p:nvPr/>
        </p:nvPicPr>
        <p:blipFill>
          <a:blip r:embed="rId5" cstate="print"/>
          <a:srcRect/>
          <a:stretch>
            <a:fillRect/>
          </a:stretch>
        </p:blipFill>
        <p:spPr bwMode="auto">
          <a:xfrm>
            <a:off x="4572000" y="3200400"/>
            <a:ext cx="45720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D:\New folder\Changing face with Meth.jpg"/>
          <p:cNvPicPr>
            <a:picLocks noGrp="1" noChangeAspect="1" noChangeArrowheads="1"/>
          </p:cNvPicPr>
          <p:nvPr>
            <p:ph sz="quarter" idx="1"/>
          </p:nvPr>
        </p:nvPicPr>
        <p:blipFill>
          <a:blip r:embed="rId2" cstate="print"/>
          <a:srcRect/>
          <a:stretch>
            <a:fillRect/>
          </a:stretch>
        </p:blipFill>
        <p:spPr bwMode="auto">
          <a:xfrm>
            <a:off x="152400" y="152400"/>
            <a:ext cx="8839200" cy="6705599"/>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04800"/>
            <a:ext cx="8534400" cy="758952"/>
          </a:xfrm>
        </p:spPr>
        <p:txBody>
          <a:bodyPr>
            <a:normAutofit fontScale="90000"/>
          </a:bodyPr>
          <a:lstStyle/>
          <a:p>
            <a:r>
              <a:rPr lang="en-GB" dirty="0" smtClean="0">
                <a:solidFill>
                  <a:srgbClr val="FF0000"/>
                </a:solidFill>
              </a:rPr>
              <a:t>KROKODIL</a:t>
            </a:r>
            <a:br>
              <a:rPr lang="en-GB" dirty="0" smtClean="0">
                <a:solidFill>
                  <a:srgbClr val="FF0000"/>
                </a:solidFill>
              </a:rPr>
            </a:br>
            <a:r>
              <a:rPr lang="en-GB" dirty="0" smtClean="0">
                <a:solidFill>
                  <a:srgbClr val="FF0000"/>
                </a:solidFill>
              </a:rPr>
              <a:t>Emergence of new Drug</a:t>
            </a:r>
            <a:endParaRPr lang="en-GB" dirty="0">
              <a:solidFill>
                <a:srgbClr val="FF0000"/>
              </a:solidFill>
            </a:endParaRPr>
          </a:p>
        </p:txBody>
      </p:sp>
      <p:pic>
        <p:nvPicPr>
          <p:cNvPr id="4" name="Picture 2" descr="D:\New folder\Krokodil.jpg"/>
          <p:cNvPicPr>
            <a:picLocks noGrp="1" noChangeAspect="1" noChangeArrowheads="1"/>
          </p:cNvPicPr>
          <p:nvPr>
            <p:ph sz="quarter" idx="1"/>
          </p:nvPr>
        </p:nvPicPr>
        <p:blipFill>
          <a:blip r:embed="rId2" cstate="print"/>
          <a:srcRect/>
          <a:stretch>
            <a:fillRect/>
          </a:stretch>
        </p:blipFill>
        <p:spPr bwMode="auto">
          <a:xfrm>
            <a:off x="1066998" y="1527175"/>
            <a:ext cx="6973492" cy="3578225"/>
          </a:xfrm>
          <a:prstGeom prst="rect">
            <a:avLst/>
          </a:prstGeom>
          <a:noFill/>
        </p:spPr>
      </p:pic>
      <p:sp>
        <p:nvSpPr>
          <p:cNvPr id="5" name="TextBox 4"/>
          <p:cNvSpPr txBox="1"/>
          <p:nvPr/>
        </p:nvSpPr>
        <p:spPr>
          <a:xfrm>
            <a:off x="152400" y="5105400"/>
            <a:ext cx="8839200" cy="1477328"/>
          </a:xfrm>
          <a:prstGeom prst="rect">
            <a:avLst/>
          </a:prstGeom>
          <a:noFill/>
        </p:spPr>
        <p:txBody>
          <a:bodyPr wrap="square" rtlCol="0">
            <a:spAutoFit/>
          </a:bodyPr>
          <a:lstStyle/>
          <a:p>
            <a:r>
              <a:rPr lang="en-GB" dirty="0" smtClean="0"/>
              <a:t>"In the last three to five years Russia, Ukraine and other countries are no longer using poppies or raw opium as their starting material, but turning over to medications that contain codeine .The drug is called Russian Magic, more common, to its street name, </a:t>
            </a:r>
            <a:r>
              <a:rPr lang="en-GB" dirty="0" err="1" smtClean="0"/>
              <a:t>krokodil</a:t>
            </a:r>
            <a:r>
              <a:rPr lang="en-GB" dirty="0" smtClean="0"/>
              <a:t>. Excessive harms reported, such as the scale-like and </a:t>
            </a:r>
            <a:r>
              <a:rPr lang="en-GB" dirty="0" err="1" smtClean="0"/>
              <a:t>discolored</a:t>
            </a:r>
            <a:r>
              <a:rPr lang="en-GB" dirty="0" smtClean="0"/>
              <a:t> (green, black) skin of its users, resulting from large area skin infections and ulcers. </a:t>
            </a:r>
            <a:endParaRPr lang="en-GB"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CHOOSE YOUR SIDE</a:t>
            </a:r>
            <a:endParaRPr lang="en-GB" dirty="0">
              <a:solidFill>
                <a:srgbClr val="FF0000"/>
              </a:solidFill>
            </a:endParaRPr>
          </a:p>
        </p:txBody>
      </p:sp>
      <p:pic>
        <p:nvPicPr>
          <p:cNvPr id="4" name="Picture 2" descr="C:\Users\NCB\Downloads\images.jpg"/>
          <p:cNvPicPr>
            <a:picLocks noGrp="1" noChangeAspect="1" noChangeArrowheads="1"/>
          </p:cNvPicPr>
          <p:nvPr>
            <p:ph sz="quarter" idx="1"/>
          </p:nvPr>
        </p:nvPicPr>
        <p:blipFill>
          <a:blip r:embed="rId2" cstate="print"/>
          <a:srcRect/>
          <a:stretch>
            <a:fillRect/>
          </a:stretch>
        </p:blipFill>
        <p:spPr bwMode="auto">
          <a:xfrm>
            <a:off x="990600" y="1981199"/>
            <a:ext cx="7162800" cy="4724401"/>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PICTURES OF DRUGS</a:t>
            </a:r>
            <a:endParaRPr lang="en-GB" dirty="0">
              <a:solidFill>
                <a:srgbClr val="FF0000"/>
              </a:solidFill>
            </a:endParaRPr>
          </a:p>
        </p:txBody>
      </p:sp>
      <p:sp>
        <p:nvSpPr>
          <p:cNvPr id="3" name="Content Placeholder 2"/>
          <p:cNvSpPr>
            <a:spLocks noGrp="1"/>
          </p:cNvSpPr>
          <p:nvPr>
            <p:ph sz="quarter" idx="1"/>
          </p:nvPr>
        </p:nvSpPr>
        <p:spPr/>
        <p:txBody>
          <a:bodyPr/>
          <a:lstStyle/>
          <a:p>
            <a:endParaRPr lang="en-GB" dirty="0"/>
          </a:p>
        </p:txBody>
      </p:sp>
      <p:pic>
        <p:nvPicPr>
          <p:cNvPr id="5" name="Picture 3" descr="C:\Users\NCB\Desktop\Ganja.jpg"/>
          <p:cNvPicPr>
            <a:picLocks noChangeAspect="1" noChangeArrowheads="1"/>
          </p:cNvPicPr>
          <p:nvPr/>
        </p:nvPicPr>
        <p:blipFill>
          <a:blip r:embed="rId2" cstate="print"/>
          <a:srcRect/>
          <a:stretch>
            <a:fillRect/>
          </a:stretch>
        </p:blipFill>
        <p:spPr bwMode="auto">
          <a:xfrm>
            <a:off x="5943600" y="1600200"/>
            <a:ext cx="2971800" cy="3276600"/>
          </a:xfrm>
          <a:prstGeom prst="rect">
            <a:avLst/>
          </a:prstGeom>
          <a:noFill/>
        </p:spPr>
      </p:pic>
      <p:pic>
        <p:nvPicPr>
          <p:cNvPr id="6" name="Picture 2" descr="C:\Users\NCB\Downloads\ganja.jpg"/>
          <p:cNvPicPr>
            <a:picLocks noChangeAspect="1" noChangeArrowheads="1"/>
          </p:cNvPicPr>
          <p:nvPr/>
        </p:nvPicPr>
        <p:blipFill>
          <a:blip r:embed="rId3" cstate="print"/>
          <a:srcRect/>
          <a:stretch>
            <a:fillRect/>
          </a:stretch>
        </p:blipFill>
        <p:spPr bwMode="auto">
          <a:xfrm>
            <a:off x="3111574" y="1676400"/>
            <a:ext cx="2755826" cy="3200400"/>
          </a:xfrm>
          <a:prstGeom prst="rect">
            <a:avLst/>
          </a:prstGeom>
          <a:noFill/>
        </p:spPr>
      </p:pic>
      <p:pic>
        <p:nvPicPr>
          <p:cNvPr id="7" name="Picture 3" descr="C:\Users\NCB\Downloads\ganja3.jpg"/>
          <p:cNvPicPr>
            <a:picLocks noChangeAspect="1" noChangeArrowheads="1"/>
          </p:cNvPicPr>
          <p:nvPr/>
        </p:nvPicPr>
        <p:blipFill>
          <a:blip r:embed="rId4" cstate="print"/>
          <a:srcRect/>
          <a:stretch>
            <a:fillRect/>
          </a:stretch>
        </p:blipFill>
        <p:spPr bwMode="auto">
          <a:xfrm>
            <a:off x="281762" y="1676400"/>
            <a:ext cx="2747187" cy="3200400"/>
          </a:xfrm>
          <a:prstGeom prst="rect">
            <a:avLst/>
          </a:prstGeom>
          <a:noFill/>
        </p:spPr>
      </p:pic>
      <p:sp>
        <p:nvSpPr>
          <p:cNvPr id="8" name="TextBox 7"/>
          <p:cNvSpPr txBox="1"/>
          <p:nvPr/>
        </p:nvSpPr>
        <p:spPr>
          <a:xfrm>
            <a:off x="2286000" y="5181600"/>
            <a:ext cx="4724400" cy="369332"/>
          </a:xfrm>
          <a:prstGeom prst="rect">
            <a:avLst/>
          </a:prstGeom>
          <a:noFill/>
        </p:spPr>
        <p:txBody>
          <a:bodyPr wrap="square" rtlCol="0">
            <a:spAutoFit/>
          </a:bodyPr>
          <a:lstStyle/>
          <a:p>
            <a:pPr algn="ctr"/>
            <a:r>
              <a:rPr lang="en-GB" dirty="0" smtClean="0"/>
              <a:t>CANABIS/GANJA @ MARIJUANA</a:t>
            </a:r>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42248" cy="758952"/>
          </a:xfrm>
        </p:spPr>
        <p:txBody>
          <a:bodyPr>
            <a:normAutofit fontScale="90000"/>
          </a:bodyPr>
          <a:lstStyle/>
          <a:p>
            <a:r>
              <a:rPr lang="en-GB" dirty="0" smtClean="0">
                <a:solidFill>
                  <a:srgbClr val="FF0000"/>
                </a:solidFill>
              </a:rPr>
              <a:t>TYPE OF SUBSTANCES THAT CAN BE ABUSED</a:t>
            </a:r>
            <a:endParaRPr lang="en-GB" dirty="0">
              <a:solidFill>
                <a:srgbClr val="FF0000"/>
              </a:solidFill>
            </a:endParaRPr>
          </a:p>
        </p:txBody>
      </p:sp>
      <p:sp>
        <p:nvSpPr>
          <p:cNvPr id="3" name="Content Placeholder 2"/>
          <p:cNvSpPr>
            <a:spLocks noGrp="1"/>
          </p:cNvSpPr>
          <p:nvPr>
            <p:ph sz="quarter" idx="1"/>
          </p:nvPr>
        </p:nvSpPr>
        <p:spPr/>
        <p:txBody>
          <a:bodyPr>
            <a:normAutofit lnSpcReduction="10000"/>
          </a:bodyPr>
          <a:lstStyle/>
          <a:p>
            <a:r>
              <a:rPr lang="en-GB" dirty="0" smtClean="0"/>
              <a:t>NARCOTIC DRUGS</a:t>
            </a:r>
          </a:p>
          <a:p>
            <a:endParaRPr lang="en-GB" dirty="0" smtClean="0"/>
          </a:p>
          <a:p>
            <a:r>
              <a:rPr lang="en-GB" dirty="0" smtClean="0"/>
              <a:t>PHSYCHOTROPIC SUBSTANCES</a:t>
            </a:r>
          </a:p>
          <a:p>
            <a:endParaRPr lang="en-GB" dirty="0" smtClean="0"/>
          </a:p>
          <a:p>
            <a:r>
              <a:rPr lang="en-GB" dirty="0" smtClean="0"/>
              <a:t>CONTROLLED SUBSTANCES</a:t>
            </a:r>
          </a:p>
          <a:p>
            <a:endParaRPr lang="en-GB" dirty="0" smtClean="0"/>
          </a:p>
          <a:p>
            <a:r>
              <a:rPr lang="en-GB" dirty="0" smtClean="0"/>
              <a:t>OTHER SUBSTANCES</a:t>
            </a:r>
          </a:p>
          <a:p>
            <a:pPr>
              <a:buNone/>
            </a:pPr>
            <a:r>
              <a:rPr lang="en-GB" dirty="0" smtClean="0"/>
              <a:t>Drugs are smoked, snorted, consumed </a:t>
            </a:r>
          </a:p>
          <a:p>
            <a:pPr>
              <a:buNone/>
            </a:pPr>
            <a:r>
              <a:rPr lang="en-GB" dirty="0" smtClean="0"/>
              <a:t>orally or injected depending on the </a:t>
            </a:r>
          </a:p>
          <a:p>
            <a:pPr>
              <a:buNone/>
            </a:pPr>
            <a:r>
              <a:rPr lang="en-GB" dirty="0" smtClean="0"/>
              <a:t>nature of drug. </a:t>
            </a:r>
            <a:endParaRPr lang="en-GB" dirty="0"/>
          </a:p>
        </p:txBody>
      </p:sp>
      <p:pic>
        <p:nvPicPr>
          <p:cNvPr id="46082" name="Picture 2" descr="Image result for narcotic drugs"/>
          <p:cNvPicPr>
            <a:picLocks noChangeAspect="1" noChangeArrowheads="1"/>
          </p:cNvPicPr>
          <p:nvPr/>
        </p:nvPicPr>
        <p:blipFill>
          <a:blip r:embed="rId2" cstate="print"/>
          <a:srcRect/>
          <a:stretch>
            <a:fillRect/>
          </a:stretch>
        </p:blipFill>
        <p:spPr bwMode="auto">
          <a:xfrm>
            <a:off x="6781800" y="1447800"/>
            <a:ext cx="1524000" cy="2419351"/>
          </a:xfrm>
          <a:prstGeom prst="rect">
            <a:avLst/>
          </a:prstGeom>
          <a:noFill/>
        </p:spPr>
      </p:pic>
      <p:sp>
        <p:nvSpPr>
          <p:cNvPr id="46084" name="AutoShape 4" descr="Image result for narcotic drug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46086" name="Picture 6" descr="Image result for narcotic drugs"/>
          <p:cNvPicPr>
            <a:picLocks noChangeAspect="1" noChangeArrowheads="1"/>
          </p:cNvPicPr>
          <p:nvPr/>
        </p:nvPicPr>
        <p:blipFill>
          <a:blip r:embed="rId3" cstate="print"/>
          <a:srcRect/>
          <a:stretch>
            <a:fillRect/>
          </a:stretch>
        </p:blipFill>
        <p:spPr bwMode="auto">
          <a:xfrm>
            <a:off x="6248400" y="4171949"/>
            <a:ext cx="2581275" cy="1771651"/>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PICTURES OF DRUGS</a:t>
            </a:r>
            <a:endParaRPr lang="en-GB" dirty="0"/>
          </a:p>
        </p:txBody>
      </p:sp>
      <p:sp>
        <p:nvSpPr>
          <p:cNvPr id="3" name="Content Placeholder 2"/>
          <p:cNvSpPr>
            <a:spLocks noGrp="1"/>
          </p:cNvSpPr>
          <p:nvPr>
            <p:ph sz="quarter" idx="1"/>
          </p:nvPr>
        </p:nvSpPr>
        <p:spPr/>
        <p:txBody>
          <a:bodyPr/>
          <a:lstStyle/>
          <a:p>
            <a:endParaRPr lang="en-GB" dirty="0"/>
          </a:p>
        </p:txBody>
      </p:sp>
      <p:pic>
        <p:nvPicPr>
          <p:cNvPr id="4" name="Picture 4" descr="C:\Users\NCB\Desktop\Hashish.jpg"/>
          <p:cNvPicPr>
            <a:picLocks noChangeAspect="1" noChangeArrowheads="1"/>
          </p:cNvPicPr>
          <p:nvPr/>
        </p:nvPicPr>
        <p:blipFill>
          <a:blip r:embed="rId2" cstate="print"/>
          <a:srcRect/>
          <a:stretch>
            <a:fillRect/>
          </a:stretch>
        </p:blipFill>
        <p:spPr bwMode="auto">
          <a:xfrm>
            <a:off x="381000" y="1447800"/>
            <a:ext cx="4314092" cy="3505200"/>
          </a:xfrm>
          <a:prstGeom prst="rect">
            <a:avLst/>
          </a:prstGeom>
          <a:noFill/>
        </p:spPr>
      </p:pic>
      <p:sp>
        <p:nvSpPr>
          <p:cNvPr id="5" name="TextBox 4"/>
          <p:cNvSpPr txBox="1"/>
          <p:nvPr/>
        </p:nvSpPr>
        <p:spPr>
          <a:xfrm>
            <a:off x="3048000" y="5269468"/>
            <a:ext cx="3810000" cy="369332"/>
          </a:xfrm>
          <a:prstGeom prst="rect">
            <a:avLst/>
          </a:prstGeom>
          <a:noFill/>
        </p:spPr>
        <p:txBody>
          <a:bodyPr wrap="square" rtlCol="0">
            <a:spAutoFit/>
          </a:bodyPr>
          <a:lstStyle/>
          <a:p>
            <a:pPr algn="ctr"/>
            <a:r>
              <a:rPr lang="en-US" dirty="0" smtClean="0"/>
              <a:t>CHARAS/ HASHIS</a:t>
            </a:r>
            <a:endParaRPr lang="en-US" dirty="0"/>
          </a:p>
        </p:txBody>
      </p:sp>
      <p:pic>
        <p:nvPicPr>
          <p:cNvPr id="6" name="Picture 2" descr="C:\Users\NCB\Downloads\hashis.jpg"/>
          <p:cNvPicPr>
            <a:picLocks noChangeAspect="1" noChangeArrowheads="1"/>
          </p:cNvPicPr>
          <p:nvPr/>
        </p:nvPicPr>
        <p:blipFill>
          <a:blip r:embed="rId3" cstate="print"/>
          <a:srcRect/>
          <a:stretch>
            <a:fillRect/>
          </a:stretch>
        </p:blipFill>
        <p:spPr bwMode="auto">
          <a:xfrm>
            <a:off x="4777318" y="1600200"/>
            <a:ext cx="3899958" cy="335280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FF0000"/>
                </a:solidFill>
              </a:rPr>
              <a:t>PICTURES OF DRUGS</a:t>
            </a:r>
            <a:br>
              <a:rPr lang="en-GB" dirty="0" smtClean="0">
                <a:solidFill>
                  <a:srgbClr val="FF0000"/>
                </a:solidFill>
              </a:rPr>
            </a:br>
            <a:r>
              <a:rPr lang="en-GB" dirty="0" smtClean="0">
                <a:solidFill>
                  <a:srgbClr val="FF0000"/>
                </a:solidFill>
              </a:rPr>
              <a:t>Semi </a:t>
            </a:r>
            <a:r>
              <a:rPr lang="en-GB" dirty="0" err="1" smtClean="0">
                <a:solidFill>
                  <a:srgbClr val="FF0000"/>
                </a:solidFill>
              </a:rPr>
              <a:t>sythetic</a:t>
            </a:r>
            <a:endParaRPr lang="en-GB" dirty="0"/>
          </a:p>
        </p:txBody>
      </p:sp>
      <p:pic>
        <p:nvPicPr>
          <p:cNvPr id="4" name="Picture 8" descr="C:\Users\NCB\Desktop\Pictures of Drugs\Heroin brown powder1.jpg"/>
          <p:cNvPicPr>
            <a:picLocks noChangeAspect="1" noChangeArrowheads="1"/>
          </p:cNvPicPr>
          <p:nvPr/>
        </p:nvPicPr>
        <p:blipFill>
          <a:blip r:embed="rId2" cstate="print"/>
          <a:srcRect/>
          <a:stretch>
            <a:fillRect/>
          </a:stretch>
        </p:blipFill>
        <p:spPr bwMode="auto">
          <a:xfrm>
            <a:off x="128752" y="1447800"/>
            <a:ext cx="2934536" cy="2743200"/>
          </a:xfrm>
          <a:prstGeom prst="rect">
            <a:avLst/>
          </a:prstGeom>
          <a:noFill/>
          <a:ln w="9525">
            <a:noFill/>
            <a:miter lim="800000"/>
            <a:headEnd/>
            <a:tailEnd/>
          </a:ln>
        </p:spPr>
      </p:pic>
      <p:pic>
        <p:nvPicPr>
          <p:cNvPr id="5" name="Picture 2" descr="C:\Users\NCB\Desktop\Pictures of Drugs\Heroin brown powder.jpg"/>
          <p:cNvPicPr>
            <a:picLocks noChangeAspect="1" noChangeArrowheads="1"/>
          </p:cNvPicPr>
          <p:nvPr/>
        </p:nvPicPr>
        <p:blipFill>
          <a:blip r:embed="rId3" cstate="print"/>
          <a:srcRect/>
          <a:stretch>
            <a:fillRect/>
          </a:stretch>
        </p:blipFill>
        <p:spPr>
          <a:xfrm>
            <a:off x="5943600" y="1462548"/>
            <a:ext cx="2895600" cy="2728452"/>
          </a:xfrm>
          <a:prstGeom prst="rect">
            <a:avLst/>
          </a:prstGeom>
        </p:spPr>
      </p:pic>
      <p:pic>
        <p:nvPicPr>
          <p:cNvPr id="6" name="Picture 4" descr="C:\Users\NCB\Desktop\Pictures of Drugs\Cocaine.jpg"/>
          <p:cNvPicPr>
            <a:picLocks noChangeAspect="1" noChangeArrowheads="1"/>
          </p:cNvPicPr>
          <p:nvPr/>
        </p:nvPicPr>
        <p:blipFill>
          <a:blip r:embed="rId4" cstate="print"/>
          <a:srcRect/>
          <a:stretch>
            <a:fillRect/>
          </a:stretch>
        </p:blipFill>
        <p:spPr bwMode="auto">
          <a:xfrm>
            <a:off x="3124200" y="1447800"/>
            <a:ext cx="2743200" cy="2743200"/>
          </a:xfrm>
          <a:prstGeom prst="rect">
            <a:avLst/>
          </a:prstGeom>
          <a:noFill/>
          <a:ln w="9525">
            <a:noFill/>
            <a:miter lim="800000"/>
            <a:headEnd/>
            <a:tailEnd/>
          </a:ln>
        </p:spPr>
      </p:pic>
      <p:sp>
        <p:nvSpPr>
          <p:cNvPr id="7" name="TextBox 6"/>
          <p:cNvSpPr txBox="1"/>
          <p:nvPr/>
        </p:nvSpPr>
        <p:spPr>
          <a:xfrm>
            <a:off x="228600" y="4736068"/>
            <a:ext cx="2667000" cy="507831"/>
          </a:xfrm>
          <a:prstGeom prst="rect">
            <a:avLst/>
          </a:prstGeom>
          <a:noFill/>
        </p:spPr>
        <p:txBody>
          <a:bodyPr wrap="square" rtlCol="0">
            <a:spAutoFit/>
          </a:bodyPr>
          <a:lstStyle/>
          <a:p>
            <a:pPr marL="274320" indent="-274320" algn="ctr">
              <a:spcBef>
                <a:spcPct val="20000"/>
              </a:spcBef>
              <a:buClr>
                <a:schemeClr val="accent1"/>
              </a:buClr>
              <a:buSzPct val="85000"/>
              <a:buFont typeface="Wingdings 2"/>
              <a:buChar char=""/>
            </a:pPr>
            <a:r>
              <a:rPr lang="en-US" sz="2700" dirty="0" smtClean="0"/>
              <a:t>Brown Heroin</a:t>
            </a:r>
            <a:endParaRPr lang="en-US" sz="2700" dirty="0"/>
          </a:p>
        </p:txBody>
      </p:sp>
      <p:sp>
        <p:nvSpPr>
          <p:cNvPr id="8" name="TextBox 7"/>
          <p:cNvSpPr txBox="1"/>
          <p:nvPr/>
        </p:nvSpPr>
        <p:spPr>
          <a:xfrm>
            <a:off x="6858000" y="3886200"/>
            <a:ext cx="1828800" cy="369332"/>
          </a:xfrm>
          <a:prstGeom prst="rect">
            <a:avLst/>
          </a:prstGeom>
          <a:noFill/>
        </p:spPr>
        <p:txBody>
          <a:bodyPr wrap="square" rtlCol="0">
            <a:spAutoFit/>
          </a:bodyPr>
          <a:lstStyle/>
          <a:p>
            <a:r>
              <a:rPr lang="en-US" dirty="0" smtClean="0"/>
              <a:t>White Heroin</a:t>
            </a:r>
            <a:endParaRPr lang="en-US" dirty="0"/>
          </a:p>
        </p:txBody>
      </p:sp>
      <p:sp>
        <p:nvSpPr>
          <p:cNvPr id="9" name="TextBox 8"/>
          <p:cNvSpPr txBox="1"/>
          <p:nvPr/>
        </p:nvSpPr>
        <p:spPr>
          <a:xfrm>
            <a:off x="3200400" y="4749969"/>
            <a:ext cx="2667000" cy="507831"/>
          </a:xfrm>
          <a:prstGeom prst="rect">
            <a:avLst/>
          </a:prstGeom>
          <a:noFill/>
        </p:spPr>
        <p:txBody>
          <a:bodyPr wrap="square" rtlCol="0">
            <a:spAutoFit/>
          </a:bodyPr>
          <a:lstStyle/>
          <a:p>
            <a:pPr marL="274320" indent="-274320" algn="ctr">
              <a:spcBef>
                <a:spcPct val="20000"/>
              </a:spcBef>
              <a:buClr>
                <a:schemeClr val="accent1"/>
              </a:buClr>
              <a:buSzPct val="85000"/>
            </a:pPr>
            <a:r>
              <a:rPr lang="en-US" sz="2700" dirty="0" smtClean="0"/>
              <a:t>Cocaine</a:t>
            </a:r>
            <a:endParaRPr lang="en-US" sz="2700" dirty="0"/>
          </a:p>
        </p:txBody>
      </p:sp>
      <p:sp>
        <p:nvSpPr>
          <p:cNvPr id="10" name="Content Placeholder 9"/>
          <p:cNvSpPr txBox="1">
            <a:spLocks noGrp="1"/>
          </p:cNvSpPr>
          <p:nvPr>
            <p:ph sz="quarter" idx="1"/>
          </p:nvPr>
        </p:nvSpPr>
        <p:spPr>
          <a:xfrm>
            <a:off x="6019800" y="4749969"/>
            <a:ext cx="2743200" cy="507831"/>
          </a:xfrm>
          <a:prstGeom prst="rect">
            <a:avLst/>
          </a:prstGeom>
          <a:noFill/>
        </p:spPr>
        <p:txBody>
          <a:bodyPr wrap="square" rtlCol="0">
            <a:spAutoFit/>
          </a:bodyPr>
          <a:lstStyle/>
          <a:p>
            <a:pPr algn="ctr">
              <a:buNone/>
            </a:pPr>
            <a:r>
              <a:rPr lang="en-US" dirty="0" smtClean="0"/>
              <a:t>White Heroin</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FF0000"/>
                </a:solidFill>
              </a:rPr>
              <a:t>PICTURES OF DRUGS</a:t>
            </a:r>
            <a:br>
              <a:rPr lang="en-GB" dirty="0" smtClean="0">
                <a:solidFill>
                  <a:srgbClr val="FF0000"/>
                </a:solidFill>
              </a:rPr>
            </a:br>
            <a:r>
              <a:rPr lang="en-GB" dirty="0" smtClean="0">
                <a:solidFill>
                  <a:srgbClr val="FF0000"/>
                </a:solidFill>
              </a:rPr>
              <a:t>Synthetic</a:t>
            </a:r>
            <a:endParaRPr lang="en-GB" dirty="0"/>
          </a:p>
        </p:txBody>
      </p:sp>
      <p:sp>
        <p:nvSpPr>
          <p:cNvPr id="3" name="Content Placeholder 2"/>
          <p:cNvSpPr>
            <a:spLocks noGrp="1"/>
          </p:cNvSpPr>
          <p:nvPr>
            <p:ph sz="quarter" idx="1"/>
          </p:nvPr>
        </p:nvSpPr>
        <p:spPr/>
        <p:txBody>
          <a:bodyPr/>
          <a:lstStyle/>
          <a:p>
            <a:endParaRPr lang="en-GB" dirty="0"/>
          </a:p>
        </p:txBody>
      </p:sp>
      <p:pic>
        <p:nvPicPr>
          <p:cNvPr id="4" name="Picture 9" descr="C:\Users\NCB\Desktop\Pictures of Drugs\Ketalar.jpg"/>
          <p:cNvPicPr>
            <a:picLocks noChangeAspect="1" noChangeArrowheads="1"/>
          </p:cNvPicPr>
          <p:nvPr/>
        </p:nvPicPr>
        <p:blipFill>
          <a:blip r:embed="rId2" cstate="print"/>
          <a:srcRect/>
          <a:stretch>
            <a:fillRect/>
          </a:stretch>
        </p:blipFill>
        <p:spPr bwMode="auto">
          <a:xfrm>
            <a:off x="4572000" y="1371601"/>
            <a:ext cx="4343400" cy="2514600"/>
          </a:xfrm>
          <a:prstGeom prst="rect">
            <a:avLst/>
          </a:prstGeom>
          <a:noFill/>
          <a:ln w="9525">
            <a:noFill/>
            <a:miter lim="800000"/>
            <a:headEnd/>
            <a:tailEnd/>
          </a:ln>
        </p:spPr>
      </p:pic>
      <p:pic>
        <p:nvPicPr>
          <p:cNvPr id="5" name="Picture 10" descr="C:\Users\NCB\Desktop\Pictures of Drugs\Ketamine tablets.jpg"/>
          <p:cNvPicPr>
            <a:picLocks noChangeAspect="1" noChangeArrowheads="1"/>
          </p:cNvPicPr>
          <p:nvPr/>
        </p:nvPicPr>
        <p:blipFill>
          <a:blip r:embed="rId3" cstate="print"/>
          <a:srcRect/>
          <a:stretch>
            <a:fillRect/>
          </a:stretch>
        </p:blipFill>
        <p:spPr bwMode="auto">
          <a:xfrm>
            <a:off x="228600" y="1447800"/>
            <a:ext cx="4191000" cy="2514600"/>
          </a:xfrm>
          <a:prstGeom prst="rect">
            <a:avLst/>
          </a:prstGeom>
          <a:noFill/>
          <a:ln w="9525">
            <a:noFill/>
            <a:miter lim="800000"/>
            <a:headEnd/>
            <a:tailEnd/>
          </a:ln>
        </p:spPr>
      </p:pic>
      <p:pic>
        <p:nvPicPr>
          <p:cNvPr id="6" name="Picture 2" descr="C:\Users\NCB\Desktop\Pictures of Drugs\LSD Tranquiliser.jpg"/>
          <p:cNvPicPr>
            <a:picLocks noChangeAspect="1" noChangeArrowheads="1"/>
          </p:cNvPicPr>
          <p:nvPr/>
        </p:nvPicPr>
        <p:blipFill>
          <a:blip r:embed="rId4" cstate="print"/>
          <a:srcRect/>
          <a:stretch>
            <a:fillRect/>
          </a:stretch>
        </p:blipFill>
        <p:spPr>
          <a:xfrm>
            <a:off x="4572000" y="4234962"/>
            <a:ext cx="4343400" cy="2089638"/>
          </a:xfrm>
          <a:prstGeom prst="rect">
            <a:avLst/>
          </a:prstGeom>
        </p:spPr>
      </p:pic>
      <p:pic>
        <p:nvPicPr>
          <p:cNvPr id="7" name="Picture 3" descr="C:\Users\NCB\Desktop\Pictures of Drugs\PCP. traniquiliser.jpg"/>
          <p:cNvPicPr>
            <a:picLocks noChangeAspect="1" noChangeArrowheads="1"/>
          </p:cNvPicPr>
          <p:nvPr/>
        </p:nvPicPr>
        <p:blipFill>
          <a:blip r:embed="rId5" cstate="print"/>
          <a:srcRect/>
          <a:stretch>
            <a:fillRect/>
          </a:stretch>
        </p:blipFill>
        <p:spPr bwMode="auto">
          <a:xfrm>
            <a:off x="228600" y="4267200"/>
            <a:ext cx="4191000" cy="2057400"/>
          </a:xfrm>
          <a:prstGeom prst="rect">
            <a:avLst/>
          </a:prstGeom>
          <a:noFill/>
          <a:ln w="9525">
            <a:noFill/>
            <a:miter lim="800000"/>
            <a:headEnd/>
            <a:tailEnd/>
          </a:ln>
        </p:spPr>
      </p:pic>
      <p:sp>
        <p:nvSpPr>
          <p:cNvPr id="8" name="TextBox 7"/>
          <p:cNvSpPr txBox="1"/>
          <p:nvPr/>
        </p:nvSpPr>
        <p:spPr>
          <a:xfrm>
            <a:off x="609600" y="3897868"/>
            <a:ext cx="2057400" cy="369332"/>
          </a:xfrm>
          <a:prstGeom prst="rect">
            <a:avLst/>
          </a:prstGeom>
          <a:noFill/>
        </p:spPr>
        <p:txBody>
          <a:bodyPr wrap="square" rtlCol="0">
            <a:spAutoFit/>
          </a:bodyPr>
          <a:lstStyle/>
          <a:p>
            <a:r>
              <a:rPr lang="en-US" dirty="0" err="1" smtClean="0"/>
              <a:t>Ketamine</a:t>
            </a:r>
            <a:r>
              <a:rPr lang="en-US" dirty="0" smtClean="0"/>
              <a:t> Tablets</a:t>
            </a:r>
            <a:endParaRPr lang="en-US" dirty="0"/>
          </a:p>
        </p:txBody>
      </p:sp>
      <p:sp>
        <p:nvSpPr>
          <p:cNvPr id="9" name="TextBox 8"/>
          <p:cNvSpPr txBox="1"/>
          <p:nvPr/>
        </p:nvSpPr>
        <p:spPr>
          <a:xfrm>
            <a:off x="6629400" y="3886200"/>
            <a:ext cx="1981200" cy="923330"/>
          </a:xfrm>
          <a:prstGeom prst="rect">
            <a:avLst/>
          </a:prstGeom>
          <a:noFill/>
        </p:spPr>
        <p:txBody>
          <a:bodyPr wrap="square" rtlCol="0">
            <a:spAutoFit/>
          </a:bodyPr>
          <a:lstStyle/>
          <a:p>
            <a:pPr algn="ctr"/>
            <a:r>
              <a:rPr lang="en-US" dirty="0" err="1" smtClean="0"/>
              <a:t>Ketalar</a:t>
            </a:r>
            <a:endParaRPr lang="en-US" dirty="0" smtClean="0"/>
          </a:p>
          <a:p>
            <a:pPr algn="ctr"/>
            <a:endParaRPr lang="en-US" dirty="0"/>
          </a:p>
          <a:p>
            <a:pPr algn="ctr"/>
            <a:endParaRPr lang="en-US" dirty="0"/>
          </a:p>
        </p:txBody>
      </p:sp>
      <p:sp>
        <p:nvSpPr>
          <p:cNvPr id="10" name="TextBox 9"/>
          <p:cNvSpPr txBox="1"/>
          <p:nvPr/>
        </p:nvSpPr>
        <p:spPr>
          <a:xfrm>
            <a:off x="304800" y="6336268"/>
            <a:ext cx="4038600" cy="369332"/>
          </a:xfrm>
          <a:prstGeom prst="rect">
            <a:avLst/>
          </a:prstGeom>
          <a:noFill/>
        </p:spPr>
        <p:txBody>
          <a:bodyPr wrap="square" rtlCol="0">
            <a:spAutoFit/>
          </a:bodyPr>
          <a:lstStyle/>
          <a:p>
            <a:pPr algn="ctr"/>
            <a:r>
              <a:rPr lang="en-US" dirty="0" smtClean="0"/>
              <a:t>PCP</a:t>
            </a:r>
            <a:endParaRPr lang="en-US" dirty="0"/>
          </a:p>
        </p:txBody>
      </p:sp>
      <p:sp>
        <p:nvSpPr>
          <p:cNvPr id="11" name="TextBox 10"/>
          <p:cNvSpPr txBox="1"/>
          <p:nvPr/>
        </p:nvSpPr>
        <p:spPr>
          <a:xfrm>
            <a:off x="4800600" y="6336268"/>
            <a:ext cx="3962400" cy="369332"/>
          </a:xfrm>
          <a:prstGeom prst="rect">
            <a:avLst/>
          </a:prstGeom>
          <a:noFill/>
        </p:spPr>
        <p:txBody>
          <a:bodyPr wrap="square" rtlCol="0">
            <a:spAutoFit/>
          </a:bodyPr>
          <a:lstStyle/>
          <a:p>
            <a:r>
              <a:rPr lang="en-US" dirty="0" smtClean="0"/>
              <a:t>                               LSD</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FF0000"/>
                </a:solidFill>
              </a:rPr>
              <a:t>PICTURES OF DRUGS</a:t>
            </a:r>
            <a:br>
              <a:rPr lang="en-GB" dirty="0" smtClean="0">
                <a:solidFill>
                  <a:srgbClr val="FF0000"/>
                </a:solidFill>
              </a:rPr>
            </a:br>
            <a:r>
              <a:rPr lang="en-GB" dirty="0" smtClean="0">
                <a:solidFill>
                  <a:srgbClr val="FF0000"/>
                </a:solidFill>
              </a:rPr>
              <a:t>Synthetic</a:t>
            </a:r>
            <a:endParaRPr lang="en-GB" dirty="0"/>
          </a:p>
        </p:txBody>
      </p:sp>
      <p:sp>
        <p:nvSpPr>
          <p:cNvPr id="3" name="Content Placeholder 2"/>
          <p:cNvSpPr>
            <a:spLocks noGrp="1"/>
          </p:cNvSpPr>
          <p:nvPr>
            <p:ph sz="quarter" idx="1"/>
          </p:nvPr>
        </p:nvSpPr>
        <p:spPr/>
        <p:txBody>
          <a:bodyPr>
            <a:normAutofit/>
          </a:bodyPr>
          <a:lstStyle/>
          <a:p>
            <a:pPr>
              <a:buNone/>
            </a:pPr>
            <a:endParaRPr lang="en-GB" sz="1800" dirty="0" smtClean="0"/>
          </a:p>
        </p:txBody>
      </p:sp>
      <p:pic>
        <p:nvPicPr>
          <p:cNvPr id="4" name="Picture 6" descr="C:\Users\NCB\Desktop\Pictures of Drugs\Amphetamine type stimulants.jpg"/>
          <p:cNvPicPr>
            <a:picLocks noChangeAspect="1" noChangeArrowheads="1"/>
          </p:cNvPicPr>
          <p:nvPr/>
        </p:nvPicPr>
        <p:blipFill>
          <a:blip r:embed="rId2" cstate="print"/>
          <a:srcRect/>
          <a:stretch>
            <a:fillRect/>
          </a:stretch>
        </p:blipFill>
        <p:spPr bwMode="auto">
          <a:xfrm>
            <a:off x="457200" y="1676400"/>
            <a:ext cx="2581275" cy="2971800"/>
          </a:xfrm>
          <a:prstGeom prst="rect">
            <a:avLst/>
          </a:prstGeom>
          <a:noFill/>
          <a:ln w="9525">
            <a:noFill/>
            <a:miter lim="800000"/>
            <a:headEnd/>
            <a:tailEnd/>
          </a:ln>
        </p:spPr>
      </p:pic>
      <p:pic>
        <p:nvPicPr>
          <p:cNvPr id="5" name="Picture 7" descr="C:\Users\NCB\Desktop\Pictures of Drugs\Ritalin.jpg"/>
          <p:cNvPicPr>
            <a:picLocks noChangeAspect="1" noChangeArrowheads="1"/>
          </p:cNvPicPr>
          <p:nvPr/>
        </p:nvPicPr>
        <p:blipFill>
          <a:blip r:embed="rId3" cstate="print"/>
          <a:srcRect/>
          <a:stretch>
            <a:fillRect/>
          </a:stretch>
        </p:blipFill>
        <p:spPr bwMode="auto">
          <a:xfrm>
            <a:off x="3200400" y="1676400"/>
            <a:ext cx="2590800" cy="2971800"/>
          </a:xfrm>
          <a:prstGeom prst="rect">
            <a:avLst/>
          </a:prstGeom>
          <a:noFill/>
          <a:ln w="9525">
            <a:noFill/>
            <a:miter lim="800000"/>
            <a:headEnd/>
            <a:tailEnd/>
          </a:ln>
        </p:spPr>
      </p:pic>
      <p:pic>
        <p:nvPicPr>
          <p:cNvPr id="6" name="Picture 5" descr="C:\Users\NCB\Desktop\Pictures of Drugs\Methamphetamine.jpg"/>
          <p:cNvPicPr>
            <a:picLocks noChangeAspect="1" noChangeArrowheads="1"/>
          </p:cNvPicPr>
          <p:nvPr/>
        </p:nvPicPr>
        <p:blipFill>
          <a:blip r:embed="rId4" cstate="print"/>
          <a:srcRect/>
          <a:stretch>
            <a:fillRect/>
          </a:stretch>
        </p:blipFill>
        <p:spPr bwMode="auto">
          <a:xfrm>
            <a:off x="5943600" y="1676400"/>
            <a:ext cx="2819400" cy="2971800"/>
          </a:xfrm>
          <a:prstGeom prst="rect">
            <a:avLst/>
          </a:prstGeom>
          <a:noFill/>
          <a:ln w="9525">
            <a:noFill/>
            <a:miter lim="800000"/>
            <a:headEnd/>
            <a:tailEnd/>
          </a:ln>
        </p:spPr>
      </p:pic>
      <p:sp>
        <p:nvSpPr>
          <p:cNvPr id="7" name="TextBox 6"/>
          <p:cNvSpPr txBox="1"/>
          <p:nvPr/>
        </p:nvSpPr>
        <p:spPr>
          <a:xfrm>
            <a:off x="457200" y="4953000"/>
            <a:ext cx="2743200" cy="646331"/>
          </a:xfrm>
          <a:prstGeom prst="rect">
            <a:avLst/>
          </a:prstGeom>
          <a:noFill/>
        </p:spPr>
        <p:txBody>
          <a:bodyPr wrap="square" rtlCol="0">
            <a:spAutoFit/>
          </a:bodyPr>
          <a:lstStyle/>
          <a:p>
            <a:r>
              <a:rPr lang="en-US" dirty="0" smtClean="0"/>
              <a:t>Amphetamine Type Stimulants (ATS)</a:t>
            </a:r>
            <a:endParaRPr lang="en-US" dirty="0"/>
          </a:p>
        </p:txBody>
      </p:sp>
      <p:sp>
        <p:nvSpPr>
          <p:cNvPr id="8" name="Rectangle 7"/>
          <p:cNvSpPr/>
          <p:nvPr/>
        </p:nvSpPr>
        <p:spPr>
          <a:xfrm>
            <a:off x="3352800" y="5029200"/>
            <a:ext cx="2438400" cy="369332"/>
          </a:xfrm>
          <a:prstGeom prst="rect">
            <a:avLst/>
          </a:prstGeom>
        </p:spPr>
        <p:txBody>
          <a:bodyPr wrap="square">
            <a:spAutoFit/>
          </a:bodyPr>
          <a:lstStyle/>
          <a:p>
            <a:pPr algn="ctr"/>
            <a:r>
              <a:rPr lang="en-US" dirty="0" smtClean="0">
                <a:latin typeface="Calibri" pitchFamily="34" charset="0"/>
              </a:rPr>
              <a:t>Ritalin</a:t>
            </a:r>
            <a:endParaRPr lang="en-US" dirty="0">
              <a:latin typeface="Calibri" pitchFamily="34" charset="0"/>
            </a:endParaRPr>
          </a:p>
        </p:txBody>
      </p:sp>
      <p:sp>
        <p:nvSpPr>
          <p:cNvPr id="9" name="Rectangle 8"/>
          <p:cNvSpPr/>
          <p:nvPr/>
        </p:nvSpPr>
        <p:spPr>
          <a:xfrm>
            <a:off x="6096000" y="5040868"/>
            <a:ext cx="2438400" cy="369332"/>
          </a:xfrm>
          <a:prstGeom prst="rect">
            <a:avLst/>
          </a:prstGeom>
        </p:spPr>
        <p:txBody>
          <a:bodyPr wrap="square">
            <a:spAutoFit/>
          </a:bodyPr>
          <a:lstStyle/>
          <a:p>
            <a:pPr algn="ctr"/>
            <a:r>
              <a:rPr lang="en-US" dirty="0" err="1" smtClean="0">
                <a:latin typeface="Calibri" pitchFamily="34" charset="0"/>
              </a:rPr>
              <a:t>Metha</a:t>
            </a:r>
            <a:r>
              <a:rPr lang="en-US" dirty="0" smtClean="0">
                <a:latin typeface="Calibri" pitchFamily="34" charset="0"/>
              </a:rPr>
              <a:t> Ice</a:t>
            </a:r>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07848"/>
            <a:ext cx="8534400" cy="758952"/>
          </a:xfrm>
        </p:spPr>
        <p:txBody>
          <a:bodyPr>
            <a:normAutofit fontScale="90000"/>
          </a:bodyPr>
          <a:lstStyle/>
          <a:p>
            <a:r>
              <a:rPr lang="en-GB" dirty="0" smtClean="0">
                <a:solidFill>
                  <a:srgbClr val="FF0000"/>
                </a:solidFill>
              </a:rPr>
              <a:t>PICTURES OF DRUGS</a:t>
            </a:r>
            <a:br>
              <a:rPr lang="en-GB" dirty="0" smtClean="0">
                <a:solidFill>
                  <a:srgbClr val="FF0000"/>
                </a:solidFill>
              </a:rPr>
            </a:br>
            <a:r>
              <a:rPr lang="en-GB" dirty="0" smtClean="0">
                <a:solidFill>
                  <a:srgbClr val="FF0000"/>
                </a:solidFill>
              </a:rPr>
              <a:t> Synthetic</a:t>
            </a:r>
            <a:endParaRPr lang="en-GB" dirty="0"/>
          </a:p>
        </p:txBody>
      </p:sp>
      <p:sp>
        <p:nvSpPr>
          <p:cNvPr id="3" name="Content Placeholder 2"/>
          <p:cNvSpPr>
            <a:spLocks noGrp="1"/>
          </p:cNvSpPr>
          <p:nvPr>
            <p:ph sz="quarter" idx="1"/>
          </p:nvPr>
        </p:nvSpPr>
        <p:spPr/>
        <p:txBody>
          <a:bodyPr/>
          <a:lstStyle/>
          <a:p>
            <a:endParaRPr lang="en-GB" dirty="0"/>
          </a:p>
        </p:txBody>
      </p:sp>
      <p:pic>
        <p:nvPicPr>
          <p:cNvPr id="4" name="Picture 6" descr="C:\Users\NCB\Desktop\Pictures of Drugs\Methamphetamine1.jpg"/>
          <p:cNvPicPr>
            <a:picLocks noChangeAspect="1" noChangeArrowheads="1"/>
          </p:cNvPicPr>
          <p:nvPr/>
        </p:nvPicPr>
        <p:blipFill>
          <a:blip r:embed="rId2" cstate="print"/>
          <a:srcRect/>
          <a:stretch>
            <a:fillRect/>
          </a:stretch>
        </p:blipFill>
        <p:spPr bwMode="auto">
          <a:xfrm>
            <a:off x="3048000" y="1524000"/>
            <a:ext cx="2819400" cy="2743200"/>
          </a:xfrm>
          <a:prstGeom prst="rect">
            <a:avLst/>
          </a:prstGeom>
          <a:noFill/>
          <a:ln w="9525">
            <a:noFill/>
            <a:miter lim="800000"/>
            <a:headEnd/>
            <a:tailEnd/>
          </a:ln>
        </p:spPr>
      </p:pic>
      <p:pic>
        <p:nvPicPr>
          <p:cNvPr id="5" name="Picture 7" descr="C:\Users\NCB\Desktop\Pictures of Drugs\Methamphetamine2.jpg"/>
          <p:cNvPicPr>
            <a:picLocks noChangeAspect="1" noChangeArrowheads="1"/>
          </p:cNvPicPr>
          <p:nvPr/>
        </p:nvPicPr>
        <p:blipFill>
          <a:blip r:embed="rId3" cstate="print"/>
          <a:srcRect/>
          <a:stretch>
            <a:fillRect/>
          </a:stretch>
        </p:blipFill>
        <p:spPr bwMode="auto">
          <a:xfrm>
            <a:off x="5943600" y="1524000"/>
            <a:ext cx="2971800" cy="2743200"/>
          </a:xfrm>
          <a:prstGeom prst="rect">
            <a:avLst/>
          </a:prstGeom>
          <a:noFill/>
          <a:ln w="9525">
            <a:noFill/>
            <a:miter lim="800000"/>
            <a:headEnd/>
            <a:tailEnd/>
          </a:ln>
        </p:spPr>
      </p:pic>
      <p:pic>
        <p:nvPicPr>
          <p:cNvPr id="6" name="Picture 8" descr="C:\Users\NCB\Desktop\Pictures of Drugs\Ketamine powder.jpg"/>
          <p:cNvPicPr>
            <a:picLocks noChangeAspect="1" noChangeArrowheads="1"/>
          </p:cNvPicPr>
          <p:nvPr/>
        </p:nvPicPr>
        <p:blipFill>
          <a:blip r:embed="rId4" cstate="print"/>
          <a:srcRect/>
          <a:stretch>
            <a:fillRect/>
          </a:stretch>
        </p:blipFill>
        <p:spPr bwMode="auto">
          <a:xfrm>
            <a:off x="228600" y="1524000"/>
            <a:ext cx="2714625" cy="2743200"/>
          </a:xfrm>
          <a:prstGeom prst="rect">
            <a:avLst/>
          </a:prstGeom>
          <a:noFill/>
          <a:ln w="9525">
            <a:noFill/>
            <a:miter lim="800000"/>
            <a:headEnd/>
            <a:tailEnd/>
          </a:ln>
        </p:spPr>
      </p:pic>
      <p:sp>
        <p:nvSpPr>
          <p:cNvPr id="7" name="TextBox 6"/>
          <p:cNvSpPr txBox="1"/>
          <p:nvPr/>
        </p:nvSpPr>
        <p:spPr>
          <a:xfrm>
            <a:off x="533400" y="4888468"/>
            <a:ext cx="2057400" cy="369332"/>
          </a:xfrm>
          <a:prstGeom prst="rect">
            <a:avLst/>
          </a:prstGeom>
          <a:noFill/>
        </p:spPr>
        <p:txBody>
          <a:bodyPr wrap="square" rtlCol="0">
            <a:spAutoFit/>
          </a:bodyPr>
          <a:lstStyle/>
          <a:p>
            <a:r>
              <a:rPr lang="en-US" dirty="0" err="1" smtClean="0"/>
              <a:t>Ketamine</a:t>
            </a:r>
            <a:r>
              <a:rPr lang="en-US" dirty="0" smtClean="0"/>
              <a:t> Powder</a:t>
            </a:r>
            <a:endParaRPr lang="en-US" dirty="0"/>
          </a:p>
        </p:txBody>
      </p:sp>
      <p:sp>
        <p:nvSpPr>
          <p:cNvPr id="8" name="TextBox 7"/>
          <p:cNvSpPr txBox="1"/>
          <p:nvPr/>
        </p:nvSpPr>
        <p:spPr>
          <a:xfrm>
            <a:off x="2819400" y="4876800"/>
            <a:ext cx="3200400" cy="646331"/>
          </a:xfrm>
          <a:prstGeom prst="rect">
            <a:avLst/>
          </a:prstGeom>
          <a:noFill/>
        </p:spPr>
        <p:txBody>
          <a:bodyPr wrap="square" rtlCol="0">
            <a:spAutoFit/>
          </a:bodyPr>
          <a:lstStyle/>
          <a:p>
            <a:pPr algn="ctr"/>
            <a:r>
              <a:rPr lang="en-US" dirty="0" err="1" smtClean="0"/>
              <a:t>Metha</a:t>
            </a:r>
            <a:r>
              <a:rPr lang="en-US" dirty="0" smtClean="0"/>
              <a:t> Powder</a:t>
            </a:r>
          </a:p>
          <a:p>
            <a:pPr algn="ctr"/>
            <a:endParaRPr lang="en-US" dirty="0"/>
          </a:p>
        </p:txBody>
      </p:sp>
      <p:sp>
        <p:nvSpPr>
          <p:cNvPr id="9" name="TextBox 8"/>
          <p:cNvSpPr txBox="1"/>
          <p:nvPr/>
        </p:nvSpPr>
        <p:spPr>
          <a:xfrm>
            <a:off x="6400800" y="4888468"/>
            <a:ext cx="2362200" cy="369332"/>
          </a:xfrm>
          <a:prstGeom prst="rect">
            <a:avLst/>
          </a:prstGeom>
          <a:noFill/>
        </p:spPr>
        <p:txBody>
          <a:bodyPr wrap="square" rtlCol="0">
            <a:spAutoFit/>
          </a:bodyPr>
          <a:lstStyle/>
          <a:p>
            <a:pPr algn="ctr"/>
            <a:r>
              <a:rPr lang="en-US" dirty="0" err="1" smtClean="0"/>
              <a:t>Metha</a:t>
            </a:r>
            <a:r>
              <a:rPr lang="en-US" dirty="0" smtClean="0"/>
              <a:t> Crystals</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PICTURES OF DRUGS</a:t>
            </a:r>
            <a:endParaRPr lang="en-GB" dirty="0"/>
          </a:p>
        </p:txBody>
      </p:sp>
      <p:sp>
        <p:nvSpPr>
          <p:cNvPr id="3" name="Content Placeholder 2"/>
          <p:cNvSpPr>
            <a:spLocks noGrp="1"/>
          </p:cNvSpPr>
          <p:nvPr>
            <p:ph sz="quarter" idx="1"/>
          </p:nvPr>
        </p:nvSpPr>
        <p:spPr/>
        <p:txBody>
          <a:bodyPr/>
          <a:lstStyle/>
          <a:p>
            <a:pPr>
              <a:buNone/>
            </a:pPr>
            <a:r>
              <a:rPr lang="en-GB" dirty="0" smtClean="0"/>
              <a:t>                               MDMA / ECSTASY</a:t>
            </a:r>
            <a:endParaRPr lang="en-GB" dirty="0"/>
          </a:p>
        </p:txBody>
      </p:sp>
      <p:pic>
        <p:nvPicPr>
          <p:cNvPr id="4" name="Picture 2" descr="C:\Users\NCB\Downloads\download (5).jpg"/>
          <p:cNvPicPr>
            <a:picLocks noChangeAspect="1" noChangeArrowheads="1"/>
          </p:cNvPicPr>
          <p:nvPr/>
        </p:nvPicPr>
        <p:blipFill>
          <a:blip r:embed="rId2" cstate="print"/>
          <a:srcRect/>
          <a:stretch>
            <a:fillRect/>
          </a:stretch>
        </p:blipFill>
        <p:spPr bwMode="auto">
          <a:xfrm>
            <a:off x="304800" y="2286000"/>
            <a:ext cx="2819400" cy="1762125"/>
          </a:xfrm>
          <a:prstGeom prst="rect">
            <a:avLst/>
          </a:prstGeom>
          <a:noFill/>
        </p:spPr>
      </p:pic>
      <p:pic>
        <p:nvPicPr>
          <p:cNvPr id="5" name="Picture 4" descr="C:\Users\NCB\Downloads\download (7).jpg"/>
          <p:cNvPicPr>
            <a:picLocks noChangeAspect="1" noChangeArrowheads="1"/>
          </p:cNvPicPr>
          <p:nvPr/>
        </p:nvPicPr>
        <p:blipFill>
          <a:blip r:embed="rId3" cstate="print"/>
          <a:srcRect/>
          <a:stretch>
            <a:fillRect/>
          </a:stretch>
        </p:blipFill>
        <p:spPr bwMode="auto">
          <a:xfrm>
            <a:off x="3200400" y="2286000"/>
            <a:ext cx="2971800" cy="1785937"/>
          </a:xfrm>
          <a:prstGeom prst="rect">
            <a:avLst/>
          </a:prstGeom>
          <a:noFill/>
        </p:spPr>
      </p:pic>
      <p:pic>
        <p:nvPicPr>
          <p:cNvPr id="6" name="Picture 5" descr="C:\Users\NCB\Downloads\download (8).jpg"/>
          <p:cNvPicPr>
            <a:picLocks noChangeAspect="1" noChangeArrowheads="1"/>
          </p:cNvPicPr>
          <p:nvPr/>
        </p:nvPicPr>
        <p:blipFill>
          <a:blip r:embed="rId4" cstate="print"/>
          <a:srcRect/>
          <a:stretch>
            <a:fillRect/>
          </a:stretch>
        </p:blipFill>
        <p:spPr bwMode="auto">
          <a:xfrm>
            <a:off x="6248400" y="2286000"/>
            <a:ext cx="2590800" cy="1828800"/>
          </a:xfrm>
          <a:prstGeom prst="rect">
            <a:avLst/>
          </a:prstGeom>
          <a:noFill/>
        </p:spPr>
      </p:pic>
      <p:sp>
        <p:nvSpPr>
          <p:cNvPr id="8" name="TextBox 7"/>
          <p:cNvSpPr txBox="1"/>
          <p:nvPr/>
        </p:nvSpPr>
        <p:spPr>
          <a:xfrm>
            <a:off x="533400" y="4876800"/>
            <a:ext cx="7696200" cy="646331"/>
          </a:xfrm>
          <a:prstGeom prst="rect">
            <a:avLst/>
          </a:prstGeom>
          <a:noFill/>
        </p:spPr>
        <p:txBody>
          <a:bodyPr wrap="square" rtlCol="0">
            <a:spAutoFit/>
          </a:bodyPr>
          <a:lstStyle/>
          <a:p>
            <a:r>
              <a:rPr lang="en-GB" dirty="0" smtClean="0"/>
              <a:t>The psychoactive drug MDMA or Ecstasy, an amphetamine that produce </a:t>
            </a:r>
            <a:r>
              <a:rPr lang="en-GB" dirty="0" err="1" smtClean="0"/>
              <a:t>entactogenic</a:t>
            </a:r>
            <a:r>
              <a:rPr lang="en-GB" dirty="0" smtClean="0"/>
              <a:t> and stimulant effects</a:t>
            </a:r>
            <a:endParaRPr lang="en-GB"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FF0000"/>
                </a:solidFill>
              </a:rPr>
              <a:t>PICTURES OF DRUGS-PRESCRIPTION DRUGS</a:t>
            </a:r>
            <a:endParaRPr lang="en-GB" dirty="0"/>
          </a:p>
        </p:txBody>
      </p:sp>
      <p:sp>
        <p:nvSpPr>
          <p:cNvPr id="3" name="Content Placeholder 2"/>
          <p:cNvSpPr>
            <a:spLocks noGrp="1"/>
          </p:cNvSpPr>
          <p:nvPr>
            <p:ph sz="quarter" idx="1"/>
          </p:nvPr>
        </p:nvSpPr>
        <p:spPr>
          <a:xfrm>
            <a:off x="301752" y="1295400"/>
            <a:ext cx="8503920" cy="4264152"/>
          </a:xfrm>
        </p:spPr>
        <p:txBody>
          <a:bodyPr/>
          <a:lstStyle/>
          <a:p>
            <a:endParaRPr lang="en-GB" dirty="0"/>
          </a:p>
        </p:txBody>
      </p:sp>
      <p:pic>
        <p:nvPicPr>
          <p:cNvPr id="4" name="Picture 2" descr="C:\Users\NCB\Downloads\download (2).jpg"/>
          <p:cNvPicPr>
            <a:picLocks noChangeAspect="1" noChangeArrowheads="1"/>
          </p:cNvPicPr>
          <p:nvPr/>
        </p:nvPicPr>
        <p:blipFill>
          <a:blip r:embed="rId2" cstate="print"/>
          <a:srcRect/>
          <a:stretch>
            <a:fillRect/>
          </a:stretch>
        </p:blipFill>
        <p:spPr bwMode="auto">
          <a:xfrm>
            <a:off x="457200" y="1524000"/>
            <a:ext cx="2667000" cy="1828800"/>
          </a:xfrm>
          <a:prstGeom prst="rect">
            <a:avLst/>
          </a:prstGeom>
          <a:noFill/>
        </p:spPr>
      </p:pic>
      <p:pic>
        <p:nvPicPr>
          <p:cNvPr id="5" name="Picture 3" descr="C:\Users\NCB\Downloads\download (3).jpg"/>
          <p:cNvPicPr>
            <a:picLocks noChangeAspect="1" noChangeArrowheads="1"/>
          </p:cNvPicPr>
          <p:nvPr/>
        </p:nvPicPr>
        <p:blipFill>
          <a:blip r:embed="rId3" cstate="print"/>
          <a:srcRect/>
          <a:stretch>
            <a:fillRect/>
          </a:stretch>
        </p:blipFill>
        <p:spPr bwMode="auto">
          <a:xfrm>
            <a:off x="3429000" y="1524000"/>
            <a:ext cx="2286000" cy="1828800"/>
          </a:xfrm>
          <a:prstGeom prst="rect">
            <a:avLst/>
          </a:prstGeom>
          <a:noFill/>
        </p:spPr>
      </p:pic>
      <p:pic>
        <p:nvPicPr>
          <p:cNvPr id="6" name="Picture 4" descr="C:\Users\NCB\Downloads\download (4).jpg"/>
          <p:cNvPicPr>
            <a:picLocks noChangeAspect="1" noChangeArrowheads="1"/>
          </p:cNvPicPr>
          <p:nvPr/>
        </p:nvPicPr>
        <p:blipFill>
          <a:blip r:embed="rId4" cstate="print"/>
          <a:srcRect/>
          <a:stretch>
            <a:fillRect/>
          </a:stretch>
        </p:blipFill>
        <p:spPr bwMode="auto">
          <a:xfrm>
            <a:off x="6096000" y="1600200"/>
            <a:ext cx="2514600" cy="1752600"/>
          </a:xfrm>
          <a:prstGeom prst="rect">
            <a:avLst/>
          </a:prstGeom>
          <a:noFill/>
        </p:spPr>
      </p:pic>
      <p:pic>
        <p:nvPicPr>
          <p:cNvPr id="7" name="Picture 5" descr="C:\Users\NCB\Downloads\download (6).jpg"/>
          <p:cNvPicPr>
            <a:picLocks noChangeAspect="1" noChangeArrowheads="1"/>
          </p:cNvPicPr>
          <p:nvPr/>
        </p:nvPicPr>
        <p:blipFill>
          <a:blip r:embed="rId5" cstate="print"/>
          <a:srcRect/>
          <a:stretch>
            <a:fillRect/>
          </a:stretch>
        </p:blipFill>
        <p:spPr bwMode="auto">
          <a:xfrm>
            <a:off x="457200" y="3867694"/>
            <a:ext cx="1905000" cy="1628231"/>
          </a:xfrm>
          <a:prstGeom prst="rect">
            <a:avLst/>
          </a:prstGeom>
          <a:noFill/>
        </p:spPr>
      </p:pic>
      <p:pic>
        <p:nvPicPr>
          <p:cNvPr id="8" name="Picture 6" descr="C:\Users\NCB\Downloads\download (7).jpg"/>
          <p:cNvPicPr>
            <a:picLocks noChangeAspect="1" noChangeArrowheads="1"/>
          </p:cNvPicPr>
          <p:nvPr/>
        </p:nvPicPr>
        <p:blipFill>
          <a:blip r:embed="rId6" cstate="print"/>
          <a:srcRect/>
          <a:stretch>
            <a:fillRect/>
          </a:stretch>
        </p:blipFill>
        <p:spPr bwMode="auto">
          <a:xfrm>
            <a:off x="2590800" y="3886200"/>
            <a:ext cx="1752600" cy="1600199"/>
          </a:xfrm>
          <a:prstGeom prst="rect">
            <a:avLst/>
          </a:prstGeom>
          <a:noFill/>
        </p:spPr>
      </p:pic>
      <p:pic>
        <p:nvPicPr>
          <p:cNvPr id="9" name="Picture 7" descr="C:\Users\NCB\Downloads\clonazepam.jpg"/>
          <p:cNvPicPr>
            <a:picLocks noChangeAspect="1" noChangeArrowheads="1"/>
          </p:cNvPicPr>
          <p:nvPr/>
        </p:nvPicPr>
        <p:blipFill>
          <a:blip r:embed="rId7" cstate="print"/>
          <a:srcRect/>
          <a:stretch>
            <a:fillRect/>
          </a:stretch>
        </p:blipFill>
        <p:spPr bwMode="auto">
          <a:xfrm>
            <a:off x="4953000" y="3886200"/>
            <a:ext cx="1524000" cy="1600200"/>
          </a:xfrm>
          <a:prstGeom prst="rect">
            <a:avLst/>
          </a:prstGeom>
          <a:noFill/>
        </p:spPr>
      </p:pic>
      <p:pic>
        <p:nvPicPr>
          <p:cNvPr id="10" name="Picture 8" descr="C:\Users\NCB\Downloads\Clonazepam 1 mg-MYL.jpg"/>
          <p:cNvPicPr>
            <a:picLocks noChangeAspect="1" noChangeArrowheads="1"/>
          </p:cNvPicPr>
          <p:nvPr/>
        </p:nvPicPr>
        <p:blipFill>
          <a:blip r:embed="rId8" cstate="print"/>
          <a:srcRect/>
          <a:stretch>
            <a:fillRect/>
          </a:stretch>
        </p:blipFill>
        <p:spPr bwMode="auto">
          <a:xfrm>
            <a:off x="6781800" y="3886200"/>
            <a:ext cx="1447800" cy="1600200"/>
          </a:xfrm>
          <a:prstGeom prst="rect">
            <a:avLst/>
          </a:prstGeom>
          <a:noFill/>
        </p:spPr>
      </p:pic>
      <p:sp>
        <p:nvSpPr>
          <p:cNvPr id="11" name="TextBox 10"/>
          <p:cNvSpPr txBox="1"/>
          <p:nvPr/>
        </p:nvSpPr>
        <p:spPr>
          <a:xfrm>
            <a:off x="1371600" y="5715000"/>
            <a:ext cx="2438400" cy="369332"/>
          </a:xfrm>
          <a:prstGeom prst="rect">
            <a:avLst/>
          </a:prstGeom>
          <a:noFill/>
        </p:spPr>
        <p:txBody>
          <a:bodyPr wrap="square" rtlCol="0">
            <a:spAutoFit/>
          </a:bodyPr>
          <a:lstStyle/>
          <a:p>
            <a:pPr algn="ctr"/>
            <a:r>
              <a:rPr lang="en-US" b="1" dirty="0" smtClean="0"/>
              <a:t>NITRAZEPAM</a:t>
            </a:r>
            <a:endParaRPr lang="en-US" b="1" dirty="0"/>
          </a:p>
        </p:txBody>
      </p:sp>
      <p:sp>
        <p:nvSpPr>
          <p:cNvPr id="12" name="TextBox 11"/>
          <p:cNvSpPr txBox="1"/>
          <p:nvPr/>
        </p:nvSpPr>
        <p:spPr>
          <a:xfrm>
            <a:off x="2819400" y="3352800"/>
            <a:ext cx="3276600" cy="369332"/>
          </a:xfrm>
          <a:prstGeom prst="rect">
            <a:avLst/>
          </a:prstGeom>
          <a:noFill/>
        </p:spPr>
        <p:txBody>
          <a:bodyPr wrap="square" rtlCol="0">
            <a:spAutoFit/>
          </a:bodyPr>
          <a:lstStyle/>
          <a:p>
            <a:pPr algn="ctr"/>
            <a:r>
              <a:rPr lang="en-US" b="1" dirty="0" smtClean="0"/>
              <a:t>DIAZEPAM</a:t>
            </a:r>
            <a:endParaRPr lang="en-US" b="1" dirty="0"/>
          </a:p>
        </p:txBody>
      </p:sp>
      <p:sp>
        <p:nvSpPr>
          <p:cNvPr id="13" name="TextBox 12"/>
          <p:cNvSpPr txBox="1"/>
          <p:nvPr/>
        </p:nvSpPr>
        <p:spPr>
          <a:xfrm>
            <a:off x="5334000" y="5715000"/>
            <a:ext cx="2667000" cy="646331"/>
          </a:xfrm>
          <a:prstGeom prst="rect">
            <a:avLst/>
          </a:prstGeom>
          <a:noFill/>
        </p:spPr>
        <p:txBody>
          <a:bodyPr wrap="square" rtlCol="0">
            <a:spAutoFit/>
          </a:bodyPr>
          <a:lstStyle/>
          <a:p>
            <a:pPr algn="ctr"/>
            <a:r>
              <a:rPr lang="en-US" b="1" dirty="0" smtClean="0"/>
              <a:t>CLOROZAPAM</a:t>
            </a:r>
          </a:p>
          <a:p>
            <a:pPr algn="ctr"/>
            <a:endParaRPr lang="en-US" b="1" dirty="0"/>
          </a:p>
        </p:txBody>
      </p:sp>
      <p:sp>
        <p:nvSpPr>
          <p:cNvPr id="14" name="TextBox 13"/>
          <p:cNvSpPr txBox="1"/>
          <p:nvPr/>
        </p:nvSpPr>
        <p:spPr>
          <a:xfrm>
            <a:off x="457200" y="6019800"/>
            <a:ext cx="8229600" cy="646331"/>
          </a:xfrm>
          <a:prstGeom prst="rect">
            <a:avLst/>
          </a:prstGeom>
          <a:noFill/>
        </p:spPr>
        <p:txBody>
          <a:bodyPr wrap="square" rtlCol="0">
            <a:spAutoFit/>
          </a:bodyPr>
          <a:lstStyle/>
          <a:p>
            <a:r>
              <a:rPr lang="en-GB" dirty="0" smtClean="0"/>
              <a:t>A minor tranquillizer, with sedative effects taken to reduce anxiety. Used in mental patients for treatments</a:t>
            </a:r>
            <a:endParaRPr lang="en-GB"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PICTURES OF DRUGS</a:t>
            </a:r>
            <a:endParaRPr lang="en-GB" dirty="0"/>
          </a:p>
        </p:txBody>
      </p:sp>
      <p:sp>
        <p:nvSpPr>
          <p:cNvPr id="3" name="Content Placeholder 2"/>
          <p:cNvSpPr>
            <a:spLocks noGrp="1"/>
          </p:cNvSpPr>
          <p:nvPr>
            <p:ph sz="quarter" idx="1"/>
          </p:nvPr>
        </p:nvSpPr>
        <p:spPr/>
        <p:txBody>
          <a:bodyPr/>
          <a:lstStyle/>
          <a:p>
            <a:pPr lvl="0">
              <a:buNone/>
            </a:pPr>
            <a:r>
              <a:rPr lang="en-US" sz="2800" dirty="0" smtClean="0"/>
              <a:t>                         </a:t>
            </a:r>
          </a:p>
          <a:p>
            <a:pPr lvl="0">
              <a:buNone/>
            </a:pPr>
            <a:r>
              <a:rPr lang="en-US" sz="2800" dirty="0" smtClean="0"/>
              <a:t>                         PCP - PHENCYCLIDINE</a:t>
            </a:r>
          </a:p>
          <a:p>
            <a:endParaRPr lang="en-GB" dirty="0"/>
          </a:p>
        </p:txBody>
      </p:sp>
      <p:sp>
        <p:nvSpPr>
          <p:cNvPr id="4" name="Title 1"/>
          <p:cNvSpPr txBox="1">
            <a:spLocks/>
          </p:cNvSpPr>
          <p:nvPr/>
        </p:nvSpPr>
        <p:spPr>
          <a:xfrm>
            <a:off x="1143000" y="447820"/>
            <a:ext cx="7543800" cy="969818"/>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300" b="0" i="0" u="none" strike="noStrike" kern="1200" cap="none" spc="0" normalizeH="0" baseline="0" noProof="0" dirty="0">
              <a:ln>
                <a:noFill/>
              </a:ln>
              <a:solidFill>
                <a:schemeClr val="accent3">
                  <a:shade val="75000"/>
                </a:schemeClr>
              </a:solidFill>
              <a:effectLst/>
              <a:uLnTx/>
              <a:uFillTx/>
              <a:latin typeface="+mj-lt"/>
              <a:ea typeface="+mj-ea"/>
              <a:cs typeface="+mj-cs"/>
            </a:endParaRPr>
          </a:p>
        </p:txBody>
      </p:sp>
      <p:pic>
        <p:nvPicPr>
          <p:cNvPr id="5" name="Picture 2" descr="C:\Users\NCB\Downloads\images.jpg"/>
          <p:cNvPicPr>
            <a:picLocks noChangeAspect="1" noChangeArrowheads="1"/>
          </p:cNvPicPr>
          <p:nvPr/>
        </p:nvPicPr>
        <p:blipFill>
          <a:blip r:embed="rId2" cstate="print"/>
          <a:srcRect/>
          <a:stretch>
            <a:fillRect/>
          </a:stretch>
        </p:blipFill>
        <p:spPr bwMode="auto">
          <a:xfrm>
            <a:off x="228600" y="2590800"/>
            <a:ext cx="2401094" cy="2590800"/>
          </a:xfrm>
          <a:prstGeom prst="rect">
            <a:avLst/>
          </a:prstGeom>
          <a:noFill/>
        </p:spPr>
      </p:pic>
      <p:pic>
        <p:nvPicPr>
          <p:cNvPr id="6" name="Picture 3" descr="C:\Users\NCB\Downloads\download (1).jpg"/>
          <p:cNvPicPr>
            <a:picLocks noChangeAspect="1" noChangeArrowheads="1"/>
          </p:cNvPicPr>
          <p:nvPr/>
        </p:nvPicPr>
        <p:blipFill>
          <a:blip r:embed="rId3" cstate="print"/>
          <a:srcRect/>
          <a:stretch>
            <a:fillRect/>
          </a:stretch>
        </p:blipFill>
        <p:spPr bwMode="auto">
          <a:xfrm>
            <a:off x="6324600" y="2590800"/>
            <a:ext cx="2590800" cy="2590800"/>
          </a:xfrm>
          <a:prstGeom prst="rect">
            <a:avLst/>
          </a:prstGeom>
          <a:noFill/>
        </p:spPr>
      </p:pic>
      <p:pic>
        <p:nvPicPr>
          <p:cNvPr id="7" name="Picture 4" descr="C:\Users\NCB\Downloads\pcp1.jpg"/>
          <p:cNvPicPr>
            <a:picLocks noChangeAspect="1" noChangeArrowheads="1"/>
          </p:cNvPicPr>
          <p:nvPr/>
        </p:nvPicPr>
        <p:blipFill>
          <a:blip r:embed="rId4" cstate="print"/>
          <a:srcRect/>
          <a:stretch>
            <a:fillRect/>
          </a:stretch>
        </p:blipFill>
        <p:spPr bwMode="auto">
          <a:xfrm>
            <a:off x="2971800" y="2590800"/>
            <a:ext cx="3048000" cy="2590800"/>
          </a:xfrm>
          <a:prstGeom prst="rect">
            <a:avLst/>
          </a:prstGeom>
          <a:noFill/>
        </p:spPr>
      </p:pic>
      <p:sp>
        <p:nvSpPr>
          <p:cNvPr id="8" name="TextBox 7"/>
          <p:cNvSpPr txBox="1"/>
          <p:nvPr/>
        </p:nvSpPr>
        <p:spPr>
          <a:xfrm>
            <a:off x="685800" y="5486400"/>
            <a:ext cx="7315200" cy="830997"/>
          </a:xfrm>
          <a:prstGeom prst="rect">
            <a:avLst/>
          </a:prstGeom>
          <a:noFill/>
        </p:spPr>
        <p:txBody>
          <a:bodyPr wrap="square" rtlCol="0">
            <a:spAutoFit/>
          </a:bodyPr>
          <a:lstStyle/>
          <a:p>
            <a:r>
              <a:rPr lang="en-GB" sz="2400" dirty="0" smtClean="0"/>
              <a:t>A veterinary anaesthetic, used illegally in humans as a hallucinogen</a:t>
            </a:r>
            <a:endParaRPr lang="en-GB" sz="24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PICTURES OF DRUGS</a:t>
            </a:r>
            <a:endParaRPr lang="en-GB" dirty="0"/>
          </a:p>
        </p:txBody>
      </p:sp>
      <p:sp>
        <p:nvSpPr>
          <p:cNvPr id="3" name="Content Placeholder 2"/>
          <p:cNvSpPr>
            <a:spLocks noGrp="1"/>
          </p:cNvSpPr>
          <p:nvPr>
            <p:ph sz="quarter" idx="1"/>
          </p:nvPr>
        </p:nvSpPr>
        <p:spPr/>
        <p:txBody>
          <a:bodyPr/>
          <a:lstStyle/>
          <a:p>
            <a:r>
              <a:rPr lang="en-US" dirty="0" smtClean="0"/>
              <a:t>Abuse of </a:t>
            </a:r>
            <a:r>
              <a:rPr lang="en-US" dirty="0" err="1" smtClean="0"/>
              <a:t>Buprenorphine</a:t>
            </a:r>
            <a:endParaRPr lang="en-GB" dirty="0"/>
          </a:p>
        </p:txBody>
      </p:sp>
      <p:pic>
        <p:nvPicPr>
          <p:cNvPr id="4" name="Picture 2" descr="C:\Users\NCB\Downloads\buprenorphine.jpg"/>
          <p:cNvPicPr>
            <a:picLocks noChangeAspect="1" noChangeArrowheads="1"/>
          </p:cNvPicPr>
          <p:nvPr/>
        </p:nvPicPr>
        <p:blipFill>
          <a:blip r:embed="rId2" cstate="print"/>
          <a:srcRect/>
          <a:stretch>
            <a:fillRect/>
          </a:stretch>
        </p:blipFill>
        <p:spPr bwMode="auto">
          <a:xfrm>
            <a:off x="609600" y="2057400"/>
            <a:ext cx="2590800" cy="2209800"/>
          </a:xfrm>
          <a:prstGeom prst="rect">
            <a:avLst/>
          </a:prstGeom>
          <a:noFill/>
        </p:spPr>
      </p:pic>
      <p:sp>
        <p:nvSpPr>
          <p:cNvPr id="5" name="TextBox 4"/>
          <p:cNvSpPr txBox="1"/>
          <p:nvPr/>
        </p:nvSpPr>
        <p:spPr>
          <a:xfrm>
            <a:off x="3429000" y="2743200"/>
            <a:ext cx="4800600" cy="1200329"/>
          </a:xfrm>
          <a:prstGeom prst="rect">
            <a:avLst/>
          </a:prstGeom>
          <a:noFill/>
        </p:spPr>
        <p:txBody>
          <a:bodyPr wrap="square" rtlCol="0">
            <a:spAutoFit/>
          </a:bodyPr>
          <a:lstStyle/>
          <a:p>
            <a:pPr algn="just"/>
            <a:r>
              <a:rPr lang="en-US" sz="2400" dirty="0" err="1" smtClean="0"/>
              <a:t>Buprenorphine</a:t>
            </a:r>
            <a:r>
              <a:rPr lang="en-US" sz="2400" dirty="0" smtClean="0"/>
              <a:t> is a semi-synthetic </a:t>
            </a:r>
            <a:r>
              <a:rPr lang="en-US" sz="2400" dirty="0" err="1" smtClean="0"/>
              <a:t>opioid</a:t>
            </a:r>
            <a:r>
              <a:rPr lang="en-US" sz="2400" dirty="0" smtClean="0"/>
              <a:t> that is used to treat </a:t>
            </a:r>
            <a:r>
              <a:rPr lang="en-US" sz="2400" dirty="0" err="1" smtClean="0"/>
              <a:t>opioid</a:t>
            </a:r>
            <a:r>
              <a:rPr lang="en-US" sz="2400" dirty="0" smtClean="0"/>
              <a:t> addiction.</a:t>
            </a:r>
            <a:endParaRPr lang="en-US" dirty="0"/>
          </a:p>
        </p:txBody>
      </p:sp>
      <p:pic>
        <p:nvPicPr>
          <p:cNvPr id="7" name="Picture 2" descr="C:\Users\NCB\Desktop\ampoule.jpg"/>
          <p:cNvPicPr>
            <a:picLocks noChangeAspect="1" noChangeArrowheads="1"/>
          </p:cNvPicPr>
          <p:nvPr/>
        </p:nvPicPr>
        <p:blipFill>
          <a:blip r:embed="rId3" cstate="print"/>
          <a:srcRect/>
          <a:stretch>
            <a:fillRect/>
          </a:stretch>
        </p:blipFill>
        <p:spPr bwMode="auto">
          <a:xfrm>
            <a:off x="609600" y="4343401"/>
            <a:ext cx="4572000" cy="2057400"/>
          </a:xfrm>
          <a:prstGeom prst="rect">
            <a:avLst/>
          </a:prstGeom>
          <a:noFill/>
        </p:spPr>
      </p:pic>
      <p:sp>
        <p:nvSpPr>
          <p:cNvPr id="8" name="TextBox 7"/>
          <p:cNvSpPr txBox="1"/>
          <p:nvPr/>
        </p:nvSpPr>
        <p:spPr>
          <a:xfrm>
            <a:off x="5334000" y="4743271"/>
            <a:ext cx="3048000" cy="461665"/>
          </a:xfrm>
          <a:prstGeom prst="rect">
            <a:avLst/>
          </a:prstGeom>
          <a:noFill/>
        </p:spPr>
        <p:txBody>
          <a:bodyPr wrap="square" rtlCol="0">
            <a:spAutoFit/>
          </a:bodyPr>
          <a:lstStyle/>
          <a:p>
            <a:pPr algn="just"/>
            <a:r>
              <a:rPr lang="en-US" sz="2400" dirty="0" smtClean="0"/>
              <a:t>Ampoules</a:t>
            </a:r>
            <a:endParaRPr lang="en-US" sz="24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FF0000"/>
                </a:solidFill>
              </a:rPr>
              <a:t>CONTROLLED CHEMICALS@PRECURSORS</a:t>
            </a:r>
            <a:endParaRPr lang="en-GB" dirty="0"/>
          </a:p>
        </p:txBody>
      </p:sp>
      <p:sp>
        <p:nvSpPr>
          <p:cNvPr id="3" name="Content Placeholder 2"/>
          <p:cNvSpPr>
            <a:spLocks noGrp="1"/>
          </p:cNvSpPr>
          <p:nvPr>
            <p:ph sz="quarter" idx="1"/>
          </p:nvPr>
        </p:nvSpPr>
        <p:spPr/>
        <p:txBody>
          <a:bodyPr/>
          <a:lstStyle/>
          <a:p>
            <a:endParaRPr lang="en-GB" dirty="0"/>
          </a:p>
        </p:txBody>
      </p:sp>
      <p:pic>
        <p:nvPicPr>
          <p:cNvPr id="4" name="Picture 3" descr="C:\Users\NCB\Desktop\Pictures of Drugs\Ephedrine tablets.jpg"/>
          <p:cNvPicPr>
            <a:picLocks noChangeAspect="1" noChangeArrowheads="1"/>
          </p:cNvPicPr>
          <p:nvPr/>
        </p:nvPicPr>
        <p:blipFill>
          <a:blip r:embed="rId2" cstate="print"/>
          <a:srcRect/>
          <a:stretch>
            <a:fillRect/>
          </a:stretch>
        </p:blipFill>
        <p:spPr bwMode="auto">
          <a:xfrm>
            <a:off x="3429000" y="1676400"/>
            <a:ext cx="2286000" cy="2514600"/>
          </a:xfrm>
          <a:prstGeom prst="rect">
            <a:avLst/>
          </a:prstGeom>
          <a:noFill/>
          <a:ln w="9525">
            <a:noFill/>
            <a:miter lim="800000"/>
            <a:headEnd/>
            <a:tailEnd/>
          </a:ln>
        </p:spPr>
      </p:pic>
      <p:pic>
        <p:nvPicPr>
          <p:cNvPr id="5" name="Picture 4" descr="C:\Users\NCB\Desktop\Pictures of Drugs\Ephedrine powder.jpg"/>
          <p:cNvPicPr>
            <a:picLocks noChangeAspect="1" noChangeArrowheads="1"/>
          </p:cNvPicPr>
          <p:nvPr/>
        </p:nvPicPr>
        <p:blipFill>
          <a:blip r:embed="rId3" cstate="print"/>
          <a:srcRect/>
          <a:stretch>
            <a:fillRect/>
          </a:stretch>
        </p:blipFill>
        <p:spPr bwMode="auto">
          <a:xfrm>
            <a:off x="304800" y="1676400"/>
            <a:ext cx="2476500" cy="2514600"/>
          </a:xfrm>
          <a:prstGeom prst="rect">
            <a:avLst/>
          </a:prstGeom>
          <a:noFill/>
          <a:ln w="9525">
            <a:noFill/>
            <a:miter lim="800000"/>
            <a:headEnd/>
            <a:tailEnd/>
          </a:ln>
        </p:spPr>
      </p:pic>
      <p:pic>
        <p:nvPicPr>
          <p:cNvPr id="6" name="Picture 5" descr="C:\Users\NCB\Desktop\Pictures of Drugs\Pseudoephedrine powder.jpg"/>
          <p:cNvPicPr>
            <a:picLocks noChangeAspect="1" noChangeArrowheads="1"/>
          </p:cNvPicPr>
          <p:nvPr/>
        </p:nvPicPr>
        <p:blipFill>
          <a:blip r:embed="rId4" cstate="print"/>
          <a:srcRect/>
          <a:stretch>
            <a:fillRect/>
          </a:stretch>
        </p:blipFill>
        <p:spPr bwMode="auto">
          <a:xfrm>
            <a:off x="6248400" y="1676400"/>
            <a:ext cx="2476500" cy="2514600"/>
          </a:xfrm>
          <a:prstGeom prst="rect">
            <a:avLst/>
          </a:prstGeom>
          <a:noFill/>
          <a:ln w="9525">
            <a:noFill/>
            <a:miter lim="800000"/>
            <a:headEnd/>
            <a:tailEnd/>
          </a:ln>
        </p:spPr>
      </p:pic>
      <p:sp>
        <p:nvSpPr>
          <p:cNvPr id="7" name="TextBox 6"/>
          <p:cNvSpPr txBox="1"/>
          <p:nvPr/>
        </p:nvSpPr>
        <p:spPr>
          <a:xfrm>
            <a:off x="381000" y="4648200"/>
            <a:ext cx="2209800" cy="369332"/>
          </a:xfrm>
          <a:prstGeom prst="rect">
            <a:avLst/>
          </a:prstGeom>
          <a:noFill/>
        </p:spPr>
        <p:txBody>
          <a:bodyPr wrap="square" rtlCol="0">
            <a:spAutoFit/>
          </a:bodyPr>
          <a:lstStyle/>
          <a:p>
            <a:r>
              <a:rPr lang="en-US" dirty="0" smtClean="0"/>
              <a:t>Ephedrine Powder</a:t>
            </a:r>
            <a:endParaRPr lang="en-US" dirty="0"/>
          </a:p>
        </p:txBody>
      </p:sp>
      <p:sp>
        <p:nvSpPr>
          <p:cNvPr id="8" name="TextBox 7"/>
          <p:cNvSpPr txBox="1"/>
          <p:nvPr/>
        </p:nvSpPr>
        <p:spPr>
          <a:xfrm>
            <a:off x="3581400" y="4583668"/>
            <a:ext cx="2133600" cy="369332"/>
          </a:xfrm>
          <a:prstGeom prst="rect">
            <a:avLst/>
          </a:prstGeom>
          <a:noFill/>
        </p:spPr>
        <p:txBody>
          <a:bodyPr wrap="square" rtlCol="0">
            <a:spAutoFit/>
          </a:bodyPr>
          <a:lstStyle/>
          <a:p>
            <a:r>
              <a:rPr lang="en-US" dirty="0" smtClean="0"/>
              <a:t>Ephedrine Tablets</a:t>
            </a:r>
            <a:endParaRPr lang="en-US" dirty="0"/>
          </a:p>
        </p:txBody>
      </p:sp>
      <p:sp>
        <p:nvSpPr>
          <p:cNvPr id="9" name="TextBox 8"/>
          <p:cNvSpPr txBox="1"/>
          <p:nvPr/>
        </p:nvSpPr>
        <p:spPr>
          <a:xfrm>
            <a:off x="6477000" y="4583668"/>
            <a:ext cx="2286000" cy="369332"/>
          </a:xfrm>
          <a:prstGeom prst="rect">
            <a:avLst/>
          </a:prstGeom>
          <a:noFill/>
        </p:spPr>
        <p:txBody>
          <a:bodyPr wrap="square" rtlCol="0">
            <a:spAutoFit/>
          </a:bodyPr>
          <a:lstStyle/>
          <a:p>
            <a:pPr algn="ctr"/>
            <a:r>
              <a:rPr lang="en-US" dirty="0" smtClean="0"/>
              <a:t>Pseudoephedrine</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NARCOTIC DRUGS</a:t>
            </a:r>
            <a:endParaRPr lang="en-GB" dirty="0">
              <a:solidFill>
                <a:srgbClr val="FF0000"/>
              </a:solidFill>
            </a:endParaRPr>
          </a:p>
        </p:txBody>
      </p:sp>
      <p:sp>
        <p:nvSpPr>
          <p:cNvPr id="3" name="Content Placeholder 2"/>
          <p:cNvSpPr>
            <a:spLocks noGrp="1"/>
          </p:cNvSpPr>
          <p:nvPr>
            <p:ph sz="quarter" idx="1"/>
          </p:nvPr>
        </p:nvSpPr>
        <p:spPr/>
        <p:txBody>
          <a:bodyPr>
            <a:normAutofit/>
          </a:bodyPr>
          <a:lstStyle/>
          <a:p>
            <a:r>
              <a:rPr lang="en-US" dirty="0" smtClean="0"/>
              <a:t>Drugs that reduce the user's perception of pain</a:t>
            </a:r>
            <a:r>
              <a:rPr lang="en-US" b="1" dirty="0" smtClean="0">
                <a:hlinkClick r:id="rId2"/>
              </a:rPr>
              <a:t> </a:t>
            </a:r>
            <a:r>
              <a:rPr lang="en-US" dirty="0" smtClean="0"/>
              <a:t>and induce euphoria (a feeling of exaggerated and unrealistic well-being). </a:t>
            </a:r>
          </a:p>
          <a:p>
            <a:r>
              <a:rPr lang="en-US" dirty="0" smtClean="0"/>
              <a:t>The English word narcotic is derived from the Greek </a:t>
            </a:r>
            <a:r>
              <a:rPr lang="en-US" i="1" dirty="0" err="1" smtClean="0"/>
              <a:t>narkotikos</a:t>
            </a:r>
            <a:r>
              <a:rPr lang="en-US" i="1" dirty="0" smtClean="0"/>
              <a:t> </a:t>
            </a:r>
            <a:r>
              <a:rPr lang="en-US" dirty="0" smtClean="0"/>
              <a:t>, which means "numbing" or "deadening".</a:t>
            </a:r>
          </a:p>
          <a:p>
            <a:r>
              <a:rPr lang="en-US" dirty="0" smtClean="0"/>
              <a:t>In short, it refers to any drug that deadens sensation or produces stupor, or affects the central nervous system.</a:t>
            </a:r>
          </a:p>
          <a:p>
            <a:pPr>
              <a:buNone/>
            </a:pPr>
            <a:endParaRPr lang="en-GB"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52400"/>
            <a:ext cx="8534400" cy="758952"/>
          </a:xfrm>
        </p:spPr>
        <p:txBody>
          <a:bodyPr>
            <a:normAutofit/>
          </a:bodyPr>
          <a:lstStyle/>
          <a:p>
            <a:r>
              <a:rPr lang="en-GB" sz="3200" dirty="0" smtClean="0">
                <a:solidFill>
                  <a:srgbClr val="FF0000"/>
                </a:solidFill>
              </a:rPr>
              <a:t>PUNISHMENTS</a:t>
            </a:r>
            <a:endParaRPr lang="en-GB" sz="3200" dirty="0">
              <a:solidFill>
                <a:srgbClr val="FF0000"/>
              </a:solidFill>
            </a:endParaRPr>
          </a:p>
        </p:txBody>
      </p:sp>
      <p:graphicFrame>
        <p:nvGraphicFramePr>
          <p:cNvPr id="4" name="Content Placeholder 3"/>
          <p:cNvGraphicFramePr>
            <a:graphicFrameLocks noGrp="1"/>
          </p:cNvGraphicFramePr>
          <p:nvPr>
            <p:ph sz="quarter" idx="1"/>
          </p:nvPr>
        </p:nvGraphicFramePr>
        <p:xfrm>
          <a:off x="301625" y="685800"/>
          <a:ext cx="8504238" cy="5957570"/>
        </p:xfrm>
        <a:graphic>
          <a:graphicData uri="http://schemas.openxmlformats.org/drawingml/2006/table">
            <a:tbl>
              <a:tblPr firstRow="1" bandRow="1">
                <a:tableStyleId>{5C22544A-7EE6-4342-B048-85BDC9FD1C3A}</a:tableStyleId>
              </a:tblPr>
              <a:tblGrid>
                <a:gridCol w="4252119"/>
                <a:gridCol w="4252119"/>
              </a:tblGrid>
              <a:tr h="370840">
                <a:tc>
                  <a:txBody>
                    <a:bodyPr/>
                    <a:lstStyle/>
                    <a:p>
                      <a:r>
                        <a:rPr lang="en-GB" dirty="0" smtClean="0"/>
                        <a:t>OFFENCE</a:t>
                      </a:r>
                      <a:endParaRPr lang="en-GB" dirty="0"/>
                    </a:p>
                  </a:txBody>
                  <a:tcPr/>
                </a:tc>
                <a:tc>
                  <a:txBody>
                    <a:bodyPr/>
                    <a:lstStyle/>
                    <a:p>
                      <a:r>
                        <a:rPr lang="en-GB" dirty="0" smtClean="0"/>
                        <a:t>PUNISHMENT</a:t>
                      </a:r>
                      <a:endParaRPr lang="en-GB" dirty="0"/>
                    </a:p>
                  </a:txBody>
                  <a:tcPr/>
                </a:tc>
              </a:tr>
              <a:tr h="370840">
                <a:tc>
                  <a:txBody>
                    <a:bodyPr/>
                    <a:lstStyle/>
                    <a:p>
                      <a:r>
                        <a:rPr kumimoji="0" lang="en-GB" b="0" i="0" kern="1200" dirty="0" smtClean="0">
                          <a:solidFill>
                            <a:schemeClr val="dk1"/>
                          </a:solidFill>
                          <a:latin typeface="+mn-lt"/>
                          <a:ea typeface="+mn-ea"/>
                          <a:cs typeface="+mn-cs"/>
                        </a:rPr>
                        <a:t>Cultivation of opium, cannabis or coca plants without license</a:t>
                      </a:r>
                      <a:endParaRPr lang="en-GB" dirty="0"/>
                    </a:p>
                  </a:txBody>
                  <a:tcPr/>
                </a:tc>
                <a:tc>
                  <a:txBody>
                    <a:bodyPr/>
                    <a:lstStyle/>
                    <a:p>
                      <a:r>
                        <a:rPr kumimoji="0" lang="en-GB" b="0" i="0" kern="1200" dirty="0" smtClean="0">
                          <a:solidFill>
                            <a:schemeClr val="dk1"/>
                          </a:solidFill>
                          <a:latin typeface="+mn-lt"/>
                          <a:ea typeface="+mn-ea"/>
                          <a:cs typeface="+mn-cs"/>
                        </a:rPr>
                        <a:t>Rigorous imprisonment-up to 10 years + fine up to Rs.1 </a:t>
                      </a:r>
                      <a:r>
                        <a:rPr kumimoji="0" lang="en-GB" b="0" i="0" kern="1200" dirty="0" err="1" smtClean="0">
                          <a:solidFill>
                            <a:schemeClr val="dk1"/>
                          </a:solidFill>
                          <a:latin typeface="+mn-lt"/>
                          <a:ea typeface="+mn-ea"/>
                          <a:cs typeface="+mn-cs"/>
                        </a:rPr>
                        <a:t>lakh</a:t>
                      </a:r>
                      <a:endParaRPr kumimoji="0" lang="en-GB" b="0" i="0" kern="1200" dirty="0" smtClean="0">
                        <a:solidFill>
                          <a:schemeClr val="dk1"/>
                        </a:solidFill>
                        <a:latin typeface="+mn-lt"/>
                        <a:ea typeface="+mn-ea"/>
                        <a:cs typeface="+mn-cs"/>
                      </a:endParaRPr>
                    </a:p>
                  </a:txBody>
                  <a:tcPr/>
                </a:tc>
              </a:tr>
              <a:tr h="370840">
                <a:tc>
                  <a:txBody>
                    <a:bodyPr/>
                    <a:lstStyle/>
                    <a:p>
                      <a:r>
                        <a:rPr kumimoji="0" lang="en-GB" b="0" i="0" kern="1200" dirty="0" smtClean="0">
                          <a:solidFill>
                            <a:schemeClr val="dk1"/>
                          </a:solidFill>
                          <a:latin typeface="+mn-lt"/>
                          <a:ea typeface="+mn-ea"/>
                          <a:cs typeface="+mn-cs"/>
                        </a:rPr>
                        <a:t>Production, manufacture, possession, sale, purchase, transport, import inter- state, export inter-state or use of narcotic drugs and psychotropic substances</a:t>
                      </a:r>
                      <a:endParaRPr lang="en-GB" dirty="0"/>
                    </a:p>
                  </a:txBody>
                  <a:tcPr/>
                </a:tc>
                <a:tc>
                  <a:txBody>
                    <a:bodyPr/>
                    <a:lstStyle/>
                    <a:p>
                      <a:r>
                        <a:rPr kumimoji="0" lang="en-GB" b="0" i="0" kern="1200" dirty="0" smtClean="0">
                          <a:solidFill>
                            <a:schemeClr val="dk1"/>
                          </a:solidFill>
                          <a:latin typeface="+mn-lt"/>
                          <a:ea typeface="+mn-ea"/>
                          <a:cs typeface="+mn-cs"/>
                        </a:rPr>
                        <a:t>Small</a:t>
                      </a:r>
                      <a:r>
                        <a:rPr kumimoji="0" lang="en-GB" b="0" i="0" kern="1200" baseline="0" dirty="0" smtClean="0">
                          <a:solidFill>
                            <a:schemeClr val="dk1"/>
                          </a:solidFill>
                          <a:latin typeface="+mn-lt"/>
                          <a:ea typeface="+mn-ea"/>
                          <a:cs typeface="+mn-cs"/>
                        </a:rPr>
                        <a:t> Qty              - </a:t>
                      </a:r>
                      <a:r>
                        <a:rPr kumimoji="0" lang="en-GB" b="0" i="0" kern="1200" baseline="0" dirty="0" err="1" smtClean="0">
                          <a:solidFill>
                            <a:schemeClr val="dk1"/>
                          </a:solidFill>
                          <a:latin typeface="+mn-lt"/>
                          <a:ea typeface="+mn-ea"/>
                          <a:cs typeface="+mn-cs"/>
                        </a:rPr>
                        <a:t>Rigourous</a:t>
                      </a:r>
                      <a:r>
                        <a:rPr kumimoji="0" lang="en-GB" b="0" i="0" kern="1200" baseline="0" dirty="0" smtClean="0">
                          <a:solidFill>
                            <a:schemeClr val="dk1"/>
                          </a:solidFill>
                          <a:latin typeface="+mn-lt"/>
                          <a:ea typeface="+mn-ea"/>
                          <a:cs typeface="+mn-cs"/>
                        </a:rPr>
                        <a:t> imprisonment </a:t>
                      </a:r>
                      <a:r>
                        <a:rPr kumimoji="0" lang="en-GB" b="0" i="0" kern="1200" baseline="0" dirty="0" err="1" smtClean="0">
                          <a:solidFill>
                            <a:schemeClr val="dk1"/>
                          </a:solidFill>
                          <a:latin typeface="+mn-lt"/>
                          <a:ea typeface="+mn-ea"/>
                          <a:cs typeface="+mn-cs"/>
                        </a:rPr>
                        <a:t>upto</a:t>
                      </a:r>
                      <a:r>
                        <a:rPr kumimoji="0" lang="en-GB" b="0" i="0" kern="1200" baseline="0" dirty="0" smtClean="0">
                          <a:solidFill>
                            <a:schemeClr val="dk1"/>
                          </a:solidFill>
                          <a:latin typeface="+mn-lt"/>
                          <a:ea typeface="+mn-ea"/>
                          <a:cs typeface="+mn-cs"/>
                        </a:rPr>
                        <a:t> 6 months or Rs 10000 fine or both</a:t>
                      </a:r>
                    </a:p>
                    <a:p>
                      <a:r>
                        <a:rPr kumimoji="0" lang="en-GB" b="0" i="0" kern="1200" baseline="0" dirty="0" smtClean="0">
                          <a:solidFill>
                            <a:schemeClr val="dk1"/>
                          </a:solidFill>
                          <a:latin typeface="+mn-lt"/>
                          <a:ea typeface="+mn-ea"/>
                          <a:cs typeface="+mn-cs"/>
                        </a:rPr>
                        <a:t>Intermediate Qty- 10 years + 1 </a:t>
                      </a:r>
                      <a:r>
                        <a:rPr kumimoji="0" lang="en-GB" b="0" i="0" kern="1200" baseline="0" dirty="0" err="1" smtClean="0">
                          <a:solidFill>
                            <a:schemeClr val="dk1"/>
                          </a:solidFill>
                          <a:latin typeface="+mn-lt"/>
                          <a:ea typeface="+mn-ea"/>
                          <a:cs typeface="+mn-cs"/>
                        </a:rPr>
                        <a:t>lakh</a:t>
                      </a:r>
                      <a:r>
                        <a:rPr kumimoji="0" lang="en-GB" b="0" i="0" kern="1200" baseline="0" dirty="0" smtClean="0">
                          <a:solidFill>
                            <a:schemeClr val="dk1"/>
                          </a:solidFill>
                          <a:latin typeface="+mn-lt"/>
                          <a:ea typeface="+mn-ea"/>
                          <a:cs typeface="+mn-cs"/>
                        </a:rPr>
                        <a:t> </a:t>
                      </a:r>
                    </a:p>
                    <a:p>
                      <a:r>
                        <a:rPr kumimoji="0" lang="en-GB" b="0" i="0" kern="1200" baseline="0" dirty="0" smtClean="0">
                          <a:solidFill>
                            <a:schemeClr val="dk1"/>
                          </a:solidFill>
                          <a:latin typeface="+mn-lt"/>
                          <a:ea typeface="+mn-ea"/>
                          <a:cs typeface="+mn-cs"/>
                        </a:rPr>
                        <a:t>Commercial Qty  - 10 to 20 years + 1-2 </a:t>
                      </a:r>
                      <a:r>
                        <a:rPr kumimoji="0" lang="en-GB" b="0" i="0" kern="1200" baseline="0" dirty="0" err="1" smtClean="0">
                          <a:solidFill>
                            <a:schemeClr val="dk1"/>
                          </a:solidFill>
                          <a:latin typeface="+mn-lt"/>
                          <a:ea typeface="+mn-ea"/>
                          <a:cs typeface="+mn-cs"/>
                        </a:rPr>
                        <a:t>lkhs</a:t>
                      </a:r>
                      <a:r>
                        <a:rPr kumimoji="0" lang="en-GB" b="0" i="0" kern="1200" baseline="0" dirty="0" smtClean="0">
                          <a:solidFill>
                            <a:schemeClr val="dk1"/>
                          </a:solidFill>
                          <a:latin typeface="+mn-lt"/>
                          <a:ea typeface="+mn-ea"/>
                          <a:cs typeface="+mn-cs"/>
                        </a:rPr>
                        <a:t> fine</a:t>
                      </a:r>
                      <a:endParaRPr kumimoji="0" lang="en-GB" b="0" i="0" kern="1200" dirty="0" smtClean="0">
                        <a:solidFill>
                          <a:schemeClr val="dk1"/>
                        </a:solidFill>
                        <a:latin typeface="+mn-lt"/>
                        <a:ea typeface="+mn-ea"/>
                        <a:cs typeface="+mn-cs"/>
                      </a:endParaRPr>
                    </a:p>
                  </a:txBody>
                  <a:tcPr/>
                </a:tc>
              </a:tr>
              <a:tr h="370840">
                <a:tc>
                  <a:txBody>
                    <a:bodyPr/>
                    <a:lstStyle/>
                    <a:p>
                      <a:r>
                        <a:rPr kumimoji="0" lang="en-GB" b="0" i="0" kern="1200" dirty="0" smtClean="0">
                          <a:solidFill>
                            <a:schemeClr val="dk1"/>
                          </a:solidFill>
                          <a:latin typeface="+mn-lt"/>
                          <a:ea typeface="+mn-ea"/>
                          <a:cs typeface="+mn-cs"/>
                        </a:rPr>
                        <a:t>Knowingly allowing one's premises to be used for committing an offence</a:t>
                      </a:r>
                      <a:r>
                        <a:rPr kumimoji="0" lang="en-GB" b="0" i="0" kern="1200" baseline="0" dirty="0" smtClean="0">
                          <a:solidFill>
                            <a:schemeClr val="dk1"/>
                          </a:solidFill>
                          <a:latin typeface="+mn-lt"/>
                          <a:ea typeface="+mn-ea"/>
                          <a:cs typeface="+mn-cs"/>
                        </a:rPr>
                        <a:t> under NDPS Act</a:t>
                      </a:r>
                      <a:endParaRPr lang="en-GB" dirty="0"/>
                    </a:p>
                  </a:txBody>
                  <a:tcPr/>
                </a:tc>
                <a:tc>
                  <a:txBody>
                    <a:bodyPr/>
                    <a:lstStyle/>
                    <a:p>
                      <a:r>
                        <a:rPr kumimoji="0" lang="en-GB" b="0" i="0" kern="1200" dirty="0" smtClean="0">
                          <a:solidFill>
                            <a:schemeClr val="dk1"/>
                          </a:solidFill>
                          <a:latin typeface="+mn-lt"/>
                          <a:ea typeface="+mn-ea"/>
                          <a:cs typeface="+mn-cs"/>
                        </a:rPr>
                        <a:t>10-20 years + 1-2 </a:t>
                      </a:r>
                      <a:r>
                        <a:rPr kumimoji="0" lang="en-GB" b="0" i="0" kern="1200" dirty="0" err="1" smtClean="0">
                          <a:solidFill>
                            <a:schemeClr val="dk1"/>
                          </a:solidFill>
                          <a:latin typeface="+mn-lt"/>
                          <a:ea typeface="+mn-ea"/>
                          <a:cs typeface="+mn-cs"/>
                        </a:rPr>
                        <a:t>lakhs</a:t>
                      </a:r>
                      <a:r>
                        <a:rPr kumimoji="0" lang="en-GB" b="0" i="0" kern="1200" baseline="0" dirty="0" smtClean="0">
                          <a:solidFill>
                            <a:schemeClr val="dk1"/>
                          </a:solidFill>
                          <a:latin typeface="+mn-lt"/>
                          <a:ea typeface="+mn-ea"/>
                          <a:cs typeface="+mn-cs"/>
                        </a:rPr>
                        <a:t> fine regardless of quantity</a:t>
                      </a:r>
                      <a:endParaRPr kumimoji="0" lang="en-GB" b="0" i="0" kern="1200" dirty="0" smtClean="0">
                        <a:solidFill>
                          <a:schemeClr val="dk1"/>
                        </a:solidFill>
                        <a:latin typeface="+mn-lt"/>
                        <a:ea typeface="+mn-ea"/>
                        <a:cs typeface="+mn-cs"/>
                      </a:endParaRPr>
                    </a:p>
                  </a:txBody>
                  <a:tcPr/>
                </a:tc>
              </a:tr>
              <a:tr h="370840">
                <a:tc>
                  <a:txBody>
                    <a:bodyPr/>
                    <a:lstStyle/>
                    <a:p>
                      <a:r>
                        <a:rPr kumimoji="0" lang="en-GB" b="0" i="0" kern="1200" dirty="0" smtClean="0">
                          <a:solidFill>
                            <a:schemeClr val="dk1"/>
                          </a:solidFill>
                          <a:latin typeface="+mn-lt"/>
                          <a:ea typeface="+mn-ea"/>
                          <a:cs typeface="+mn-cs"/>
                        </a:rPr>
                        <a:t>Violations pertaining to controlled substances (precursors)</a:t>
                      </a:r>
                      <a:endParaRPr lang="en-GB" dirty="0"/>
                    </a:p>
                  </a:txBody>
                  <a:tcPr/>
                </a:tc>
                <a:tc>
                  <a:txBody>
                    <a:bodyPr/>
                    <a:lstStyle/>
                    <a:p>
                      <a:r>
                        <a:rPr kumimoji="0" lang="en-GB" b="0" i="0" kern="1200" dirty="0" smtClean="0">
                          <a:solidFill>
                            <a:schemeClr val="dk1"/>
                          </a:solidFill>
                          <a:latin typeface="+mn-lt"/>
                          <a:ea typeface="+mn-ea"/>
                          <a:cs typeface="+mn-cs"/>
                        </a:rPr>
                        <a:t>10-20 years + 1-2 </a:t>
                      </a:r>
                      <a:r>
                        <a:rPr kumimoji="0" lang="en-GB" b="0" i="0" kern="1200" dirty="0" err="1" smtClean="0">
                          <a:solidFill>
                            <a:schemeClr val="dk1"/>
                          </a:solidFill>
                          <a:latin typeface="+mn-lt"/>
                          <a:ea typeface="+mn-ea"/>
                          <a:cs typeface="+mn-cs"/>
                        </a:rPr>
                        <a:t>lakhs</a:t>
                      </a:r>
                      <a:r>
                        <a:rPr kumimoji="0" lang="en-GB" b="0" i="0" kern="1200" baseline="0" dirty="0" smtClean="0">
                          <a:solidFill>
                            <a:schemeClr val="dk1"/>
                          </a:solidFill>
                          <a:latin typeface="+mn-lt"/>
                          <a:ea typeface="+mn-ea"/>
                          <a:cs typeface="+mn-cs"/>
                        </a:rPr>
                        <a:t> fine</a:t>
                      </a:r>
                      <a:endParaRPr kumimoji="0" lang="en-GB" b="0" i="0" kern="1200" dirty="0" smtClean="0">
                        <a:solidFill>
                          <a:schemeClr val="dk1"/>
                        </a:solidFill>
                        <a:latin typeface="+mn-lt"/>
                        <a:ea typeface="+mn-ea"/>
                        <a:cs typeface="+mn-cs"/>
                      </a:endParaRPr>
                    </a:p>
                  </a:txBody>
                  <a:tcPr/>
                </a:tc>
              </a:tr>
              <a:tr h="370840">
                <a:tc>
                  <a:txBody>
                    <a:bodyPr/>
                    <a:lstStyle/>
                    <a:p>
                      <a:r>
                        <a:rPr kumimoji="0" lang="en-GB" b="0" i="0" kern="1200" dirty="0" smtClean="0">
                          <a:solidFill>
                            <a:schemeClr val="dk1"/>
                          </a:solidFill>
                          <a:latin typeface="+mn-lt"/>
                          <a:ea typeface="+mn-ea"/>
                          <a:cs typeface="+mn-cs"/>
                        </a:rPr>
                        <a:t>Attempts, abetment and criminal conspiracy</a:t>
                      </a:r>
                      <a:endParaRPr lang="en-GB" dirty="0"/>
                    </a:p>
                  </a:txBody>
                  <a:tcPr/>
                </a:tc>
                <a:tc>
                  <a:txBody>
                    <a:bodyPr/>
                    <a:lstStyle/>
                    <a:p>
                      <a:r>
                        <a:rPr kumimoji="0" lang="en-GB" b="0" i="0" kern="1200" dirty="0" smtClean="0">
                          <a:solidFill>
                            <a:schemeClr val="dk1"/>
                          </a:solidFill>
                          <a:latin typeface="+mn-lt"/>
                          <a:ea typeface="+mn-ea"/>
                          <a:cs typeface="+mn-cs"/>
                        </a:rPr>
                        <a:t>Same as for the</a:t>
                      </a:r>
                      <a:r>
                        <a:rPr kumimoji="0" lang="en-GB" b="0" i="0" kern="1200" baseline="0" dirty="0" smtClean="0">
                          <a:solidFill>
                            <a:schemeClr val="dk1"/>
                          </a:solidFill>
                          <a:latin typeface="+mn-lt"/>
                          <a:ea typeface="+mn-ea"/>
                          <a:cs typeface="+mn-cs"/>
                        </a:rPr>
                        <a:t> offence</a:t>
                      </a:r>
                      <a:endParaRPr kumimoji="0" lang="en-GB" b="0" i="0" kern="1200" dirty="0" smtClean="0">
                        <a:solidFill>
                          <a:schemeClr val="dk1"/>
                        </a:solidFill>
                        <a:latin typeface="+mn-lt"/>
                        <a:ea typeface="+mn-ea"/>
                        <a:cs typeface="+mn-cs"/>
                      </a:endParaRPr>
                    </a:p>
                  </a:txBody>
                  <a:tcPr/>
                </a:tc>
              </a:tr>
              <a:tr h="370840">
                <a:tc>
                  <a:txBody>
                    <a:bodyPr/>
                    <a:lstStyle/>
                    <a:p>
                      <a:r>
                        <a:rPr kumimoji="0" lang="en-GB" b="0" i="0" kern="1200" dirty="0" smtClean="0">
                          <a:solidFill>
                            <a:schemeClr val="dk1"/>
                          </a:solidFill>
                          <a:latin typeface="+mn-lt"/>
                          <a:ea typeface="+mn-ea"/>
                          <a:cs typeface="+mn-cs"/>
                        </a:rPr>
                        <a:t>Preparation to commit an offence</a:t>
                      </a:r>
                      <a:endParaRPr lang="en-GB" dirty="0"/>
                    </a:p>
                  </a:txBody>
                  <a:tcPr/>
                </a:tc>
                <a:tc>
                  <a:txBody>
                    <a:bodyPr/>
                    <a:lstStyle/>
                    <a:p>
                      <a:r>
                        <a:rPr kumimoji="0" lang="en-GB" b="0" i="0" kern="1200" dirty="0" smtClean="0">
                          <a:solidFill>
                            <a:schemeClr val="dk1"/>
                          </a:solidFill>
                          <a:latin typeface="+mn-lt"/>
                          <a:ea typeface="+mn-ea"/>
                          <a:cs typeface="+mn-cs"/>
                        </a:rPr>
                        <a:t>Half the punishment for the offence</a:t>
                      </a:r>
                    </a:p>
                  </a:txBody>
                  <a:tcPr/>
                </a:tc>
              </a:tr>
              <a:tr h="370840">
                <a:tc>
                  <a:txBody>
                    <a:bodyPr/>
                    <a:lstStyle/>
                    <a:p>
                      <a:r>
                        <a:rPr kumimoji="0" lang="en-GB" b="0" i="0" kern="1200" dirty="0" smtClean="0">
                          <a:solidFill>
                            <a:schemeClr val="dk1"/>
                          </a:solidFill>
                          <a:latin typeface="+mn-lt"/>
                          <a:ea typeface="+mn-ea"/>
                          <a:cs typeface="+mn-cs"/>
                        </a:rPr>
                        <a:t>Repeat offence</a:t>
                      </a:r>
                      <a:endParaRPr lang="en-GB" dirty="0"/>
                    </a:p>
                  </a:txBody>
                  <a:tcPr/>
                </a:tc>
                <a:tc>
                  <a:txBody>
                    <a:bodyPr/>
                    <a:lstStyle/>
                    <a:p>
                      <a:r>
                        <a:rPr lang="en-GB" dirty="0"/>
                        <a:t>One and half times the punishment for the offence. </a:t>
                      </a:r>
                      <a:r>
                        <a:rPr lang="en-GB" dirty="0">
                          <a:solidFill>
                            <a:srgbClr val="FF0000"/>
                          </a:solidFill>
                        </a:rPr>
                        <a:t>Death penalty in some cases</a:t>
                      </a:r>
                      <a:r>
                        <a:rPr lang="en-GB" dirty="0"/>
                        <a:t>.</a:t>
                      </a:r>
                    </a:p>
                  </a:txBody>
                  <a:tcPr marL="47625" marR="47625" marT="47625" marB="47625" anchor="ctr"/>
                </a:tc>
              </a:tr>
            </a:tbl>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THE END</a:t>
            </a:r>
            <a:endParaRPr lang="en-GB" dirty="0">
              <a:solidFill>
                <a:srgbClr val="FF0000"/>
              </a:solidFill>
            </a:endParaRPr>
          </a:p>
        </p:txBody>
      </p:sp>
      <p:sp>
        <p:nvSpPr>
          <p:cNvPr id="3" name="Content Placeholder 2"/>
          <p:cNvSpPr>
            <a:spLocks noGrp="1"/>
          </p:cNvSpPr>
          <p:nvPr>
            <p:ph sz="quarter" idx="1"/>
          </p:nvPr>
        </p:nvSpPr>
        <p:spPr/>
        <p:txBody>
          <a:bodyPr/>
          <a:lstStyle/>
          <a:p>
            <a:endParaRPr lang="en-GB" dirty="0"/>
          </a:p>
        </p:txBody>
      </p:sp>
      <p:pic>
        <p:nvPicPr>
          <p:cNvPr id="4" name="Content Placeholder 3" descr="http://i301.photobucket.com/albums/nn71/CripplerKelley/heroin.gif"/>
          <p:cNvPicPr>
            <a:picLocks/>
          </p:cNvPicPr>
          <p:nvPr/>
        </p:nvPicPr>
        <p:blipFill>
          <a:blip r:embed="rId2" cstate="print"/>
          <a:srcRect/>
          <a:stretch>
            <a:fillRect/>
          </a:stretch>
        </p:blipFill>
        <p:spPr>
          <a:xfrm>
            <a:off x="304800" y="1447800"/>
            <a:ext cx="4114800" cy="3505200"/>
          </a:xfrm>
          <a:prstGeom prst="rect">
            <a:avLst/>
          </a:prstGeom>
        </p:spPr>
      </p:pic>
      <p:pic>
        <p:nvPicPr>
          <p:cNvPr id="5" name="Picture 3" descr="F:\ptg01399856.jpg"/>
          <p:cNvPicPr>
            <a:picLocks noChangeAspect="1" noChangeArrowheads="1"/>
          </p:cNvPicPr>
          <p:nvPr/>
        </p:nvPicPr>
        <p:blipFill>
          <a:blip r:embed="rId3" cstate="print"/>
          <a:srcRect/>
          <a:stretch>
            <a:fillRect/>
          </a:stretch>
        </p:blipFill>
        <p:spPr bwMode="auto">
          <a:xfrm>
            <a:off x="4419600" y="3124200"/>
            <a:ext cx="4419600" cy="3020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DRUGS</a:t>
            </a:r>
            <a:endParaRPr lang="en-GB" dirty="0">
              <a:solidFill>
                <a:srgbClr val="FF0000"/>
              </a:solidFill>
            </a:endParaRPr>
          </a:p>
        </p:txBody>
      </p:sp>
      <p:sp>
        <p:nvSpPr>
          <p:cNvPr id="3" name="Content Placeholder 2"/>
          <p:cNvSpPr>
            <a:spLocks noGrp="1"/>
          </p:cNvSpPr>
          <p:nvPr>
            <p:ph sz="quarter" idx="1"/>
          </p:nvPr>
        </p:nvSpPr>
        <p:spPr>
          <a:xfrm>
            <a:off x="152400" y="1527048"/>
            <a:ext cx="8991600" cy="4645152"/>
          </a:xfrm>
        </p:spPr>
        <p:txBody>
          <a:bodyPr>
            <a:normAutofit fontScale="92500" lnSpcReduction="10000"/>
          </a:bodyPr>
          <a:lstStyle/>
          <a:p>
            <a:r>
              <a:rPr lang="en-US" dirty="0" smtClean="0"/>
              <a:t>D – Death</a:t>
            </a:r>
          </a:p>
          <a:p>
            <a:endParaRPr lang="en-US" dirty="0" smtClean="0"/>
          </a:p>
          <a:p>
            <a:r>
              <a:rPr lang="en-US" dirty="0" smtClean="0"/>
              <a:t>R – Regularized</a:t>
            </a:r>
          </a:p>
          <a:p>
            <a:endParaRPr lang="en-US" dirty="0" smtClean="0"/>
          </a:p>
          <a:p>
            <a:r>
              <a:rPr lang="en-US" dirty="0" smtClean="0"/>
              <a:t>U – Under</a:t>
            </a:r>
          </a:p>
          <a:p>
            <a:endParaRPr lang="en-US" dirty="0" smtClean="0"/>
          </a:p>
          <a:p>
            <a:r>
              <a:rPr lang="en-US" dirty="0" smtClean="0"/>
              <a:t>G – Guise</a:t>
            </a:r>
          </a:p>
          <a:p>
            <a:endParaRPr lang="en-US" dirty="0" smtClean="0"/>
          </a:p>
          <a:p>
            <a:r>
              <a:rPr lang="en-US" dirty="0" smtClean="0"/>
              <a:t>S – Solace</a:t>
            </a:r>
          </a:p>
          <a:p>
            <a:endParaRPr lang="en-US" dirty="0" smtClean="0"/>
          </a:p>
          <a:p>
            <a:pPr>
              <a:buNone/>
            </a:pPr>
            <a:r>
              <a:rPr lang="en-US" b="1" dirty="0" smtClean="0">
                <a:solidFill>
                  <a:srgbClr val="FF0000"/>
                </a:solidFill>
              </a:rPr>
              <a:t>DEATH REGULARIZED UNDER GUISE OF SOLACE</a:t>
            </a:r>
          </a:p>
          <a:p>
            <a:endParaRPr lang="en-GB"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04800"/>
            <a:ext cx="8534400" cy="758952"/>
          </a:xfrm>
        </p:spPr>
        <p:txBody>
          <a:bodyPr>
            <a:noAutofit/>
          </a:bodyPr>
          <a:lstStyle/>
          <a:p>
            <a:r>
              <a:rPr lang="en-GB" sz="2800" dirty="0" smtClean="0">
                <a:solidFill>
                  <a:srgbClr val="FF0000"/>
                </a:solidFill>
              </a:rPr>
              <a:t>NARCOTIC CONTROL BUREAU</a:t>
            </a:r>
            <a:endParaRPr lang="en-GB" sz="2800" dirty="0">
              <a:solidFill>
                <a:srgbClr val="FF0000"/>
              </a:solidFill>
            </a:endParaRPr>
          </a:p>
        </p:txBody>
      </p:sp>
      <p:sp>
        <p:nvSpPr>
          <p:cNvPr id="3" name="Content Placeholder 2"/>
          <p:cNvSpPr>
            <a:spLocks noGrp="1"/>
          </p:cNvSpPr>
          <p:nvPr>
            <p:ph sz="quarter" idx="1"/>
          </p:nvPr>
        </p:nvSpPr>
        <p:spPr/>
        <p:txBody>
          <a:bodyPr>
            <a:normAutofit/>
          </a:bodyPr>
          <a:lstStyle/>
          <a:p>
            <a:r>
              <a:rPr lang="en-US" dirty="0" smtClean="0"/>
              <a:t>KOCHI OFFICE</a:t>
            </a:r>
          </a:p>
          <a:p>
            <a:pPr>
              <a:buNone/>
            </a:pPr>
            <a:r>
              <a:rPr lang="en-US" smtClean="0"/>
              <a:t>Landline : </a:t>
            </a:r>
            <a:r>
              <a:rPr lang="en-US" dirty="0" smtClean="0"/>
              <a:t>0484-2425321</a:t>
            </a:r>
          </a:p>
          <a:p>
            <a:pPr marL="514350" indent="-514350">
              <a:buFont typeface="+mj-lt"/>
              <a:buAutoNum type="arabicPeriod"/>
            </a:pPr>
            <a:r>
              <a:rPr lang="en-US" dirty="0" err="1" smtClean="0"/>
              <a:t>Venugopal</a:t>
            </a:r>
            <a:r>
              <a:rPr lang="en-US" dirty="0" smtClean="0"/>
              <a:t> G </a:t>
            </a:r>
            <a:r>
              <a:rPr lang="en-US" dirty="0" err="1" smtClean="0"/>
              <a:t>Kurup</a:t>
            </a:r>
            <a:r>
              <a:rPr lang="en-US" dirty="0" smtClean="0"/>
              <a:t>, Superintendent- 9495823751</a:t>
            </a:r>
          </a:p>
          <a:p>
            <a:pPr marL="514350" indent="-514350">
              <a:buFont typeface="+mj-lt"/>
              <a:buAutoNum type="arabicPeriod"/>
            </a:pPr>
            <a:r>
              <a:rPr lang="en-US" dirty="0" smtClean="0"/>
              <a:t>Samson K Samuel, </a:t>
            </a:r>
            <a:r>
              <a:rPr lang="en-US" dirty="0" err="1" smtClean="0"/>
              <a:t>Int.Officer</a:t>
            </a:r>
            <a:r>
              <a:rPr lang="en-US" dirty="0" smtClean="0"/>
              <a:t>	       - 9497696139</a:t>
            </a:r>
          </a:p>
          <a:p>
            <a:pPr marL="514350" indent="-514350">
              <a:buFont typeface="+mj-lt"/>
              <a:buAutoNum type="arabicPeriod"/>
            </a:pPr>
            <a:r>
              <a:rPr lang="en-US" dirty="0" smtClean="0"/>
              <a:t>Kumar </a:t>
            </a:r>
            <a:r>
              <a:rPr lang="en-US" dirty="0" err="1" smtClean="0"/>
              <a:t>Manohar</a:t>
            </a:r>
            <a:r>
              <a:rPr lang="en-US" dirty="0" smtClean="0"/>
              <a:t> M, </a:t>
            </a:r>
            <a:r>
              <a:rPr lang="en-US" dirty="0" err="1" smtClean="0"/>
              <a:t>Int.Officer</a:t>
            </a:r>
            <a:r>
              <a:rPr lang="en-US" dirty="0" smtClean="0"/>
              <a:t>	       - 8129778960</a:t>
            </a:r>
          </a:p>
          <a:p>
            <a:pPr marL="514350" indent="-514350">
              <a:buFont typeface="+mj-lt"/>
              <a:buAutoNum type="arabicPeriod"/>
            </a:pPr>
            <a:r>
              <a:rPr lang="en-US" dirty="0" smtClean="0"/>
              <a:t>Mathews Varghese, </a:t>
            </a:r>
            <a:r>
              <a:rPr lang="en-US" dirty="0" err="1" smtClean="0"/>
              <a:t>Int.Officer</a:t>
            </a:r>
            <a:r>
              <a:rPr lang="en-US" dirty="0" smtClean="0"/>
              <a:t>	       - 8989859604</a:t>
            </a:r>
          </a:p>
          <a:p>
            <a:pPr marL="514350" indent="-514350">
              <a:buFont typeface="+mj-lt"/>
              <a:buAutoNum type="arabicPeriod"/>
            </a:pPr>
            <a:r>
              <a:rPr lang="en-US" dirty="0" err="1" smtClean="0"/>
              <a:t>S.Rajesh</a:t>
            </a:r>
            <a:r>
              <a:rPr lang="en-US" dirty="0" smtClean="0"/>
              <a:t> </a:t>
            </a:r>
            <a:r>
              <a:rPr lang="en-US" dirty="0" err="1" smtClean="0"/>
              <a:t>Jayakrishnan</a:t>
            </a:r>
            <a:r>
              <a:rPr lang="en-US" dirty="0" smtClean="0"/>
              <a:t>, </a:t>
            </a:r>
            <a:r>
              <a:rPr lang="en-US" dirty="0" err="1" smtClean="0"/>
              <a:t>Int.Officer</a:t>
            </a:r>
            <a:r>
              <a:rPr lang="en-US" dirty="0" smtClean="0"/>
              <a:t>    - 9495823337 </a:t>
            </a:r>
          </a:p>
          <a:p>
            <a:pPr marL="514350" indent="-514350">
              <a:buFont typeface="+mj-lt"/>
              <a:buAutoNum type="arabicPeriod"/>
            </a:pPr>
            <a:endParaRPr lang="en-US" dirty="0" smtClean="0"/>
          </a:p>
          <a:p>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PHSYCHOTROPIC SUBSTANCES</a:t>
            </a:r>
            <a:endParaRPr lang="en-GB" dirty="0">
              <a:solidFill>
                <a:srgbClr val="FF0000"/>
              </a:solidFill>
            </a:endParaRPr>
          </a:p>
        </p:txBody>
      </p:sp>
      <p:sp>
        <p:nvSpPr>
          <p:cNvPr id="3" name="Content Placeholder 2"/>
          <p:cNvSpPr>
            <a:spLocks noGrp="1"/>
          </p:cNvSpPr>
          <p:nvPr>
            <p:ph sz="quarter" idx="1"/>
          </p:nvPr>
        </p:nvSpPr>
        <p:spPr>
          <a:xfrm>
            <a:off x="301752" y="1527048"/>
            <a:ext cx="8503920" cy="4873752"/>
          </a:xfrm>
        </p:spPr>
        <p:txBody>
          <a:bodyPr>
            <a:normAutofit/>
          </a:bodyPr>
          <a:lstStyle/>
          <a:p>
            <a:r>
              <a:rPr lang="en-US" dirty="0" smtClean="0"/>
              <a:t>A chemical substance that changes brain function and results in alterations in:- </a:t>
            </a:r>
          </a:p>
          <a:p>
            <a:endParaRPr lang="en-US" dirty="0" smtClean="0"/>
          </a:p>
          <a:p>
            <a:pPr lvl="3">
              <a:buClrTx/>
              <a:buFont typeface="Wingdings" pitchFamily="2" charset="2"/>
              <a:buChar char="Ø"/>
            </a:pPr>
            <a:r>
              <a:rPr lang="en-US" sz="2700" dirty="0" smtClean="0">
                <a:solidFill>
                  <a:schemeClr val="tx1"/>
                </a:solidFill>
              </a:rPr>
              <a:t>Perception</a:t>
            </a:r>
          </a:p>
          <a:p>
            <a:pPr lvl="3">
              <a:buClrTx/>
              <a:buFont typeface="Wingdings" pitchFamily="2" charset="2"/>
              <a:buChar char="Ø"/>
            </a:pPr>
            <a:r>
              <a:rPr lang="en-US" sz="2700" dirty="0" smtClean="0">
                <a:solidFill>
                  <a:schemeClr val="tx1"/>
                </a:solidFill>
              </a:rPr>
              <a:t> mood</a:t>
            </a:r>
          </a:p>
          <a:p>
            <a:pPr lvl="3">
              <a:buClrTx/>
              <a:buFont typeface="Wingdings" pitchFamily="2" charset="2"/>
              <a:buChar char="Ø"/>
            </a:pPr>
            <a:r>
              <a:rPr lang="en-US" sz="2700" dirty="0" smtClean="0">
                <a:solidFill>
                  <a:schemeClr val="tx1"/>
                </a:solidFill>
              </a:rPr>
              <a:t> emotions or </a:t>
            </a:r>
          </a:p>
          <a:p>
            <a:pPr lvl="3">
              <a:buClrTx/>
              <a:buFont typeface="Wingdings" pitchFamily="2" charset="2"/>
              <a:buChar char="Ø"/>
            </a:pPr>
            <a:r>
              <a:rPr lang="en-US" sz="2700" dirty="0" smtClean="0">
                <a:solidFill>
                  <a:schemeClr val="tx1"/>
                </a:solidFill>
              </a:rPr>
              <a:t>consciousness.</a:t>
            </a:r>
          </a:p>
          <a:p>
            <a:pPr>
              <a:buClrTx/>
              <a:buFont typeface="Wingdings" pitchFamily="2" charset="2"/>
              <a:buChar char="Ø"/>
            </a:pPr>
            <a:endParaRPr lang="en-US" dirty="0" smtClean="0"/>
          </a:p>
          <a:p>
            <a:pPr>
              <a:buNone/>
            </a:pPr>
            <a:endParaRPr lang="en-US" dirty="0" smtClean="0"/>
          </a:p>
          <a:p>
            <a:endParaRPr lang="en-US" dirty="0" smtClean="0"/>
          </a:p>
          <a:p>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FF0000"/>
                </a:solidFill>
              </a:rPr>
              <a:t>CONTROLLED  CHEMICALS &amp;PRECURSORS</a:t>
            </a:r>
            <a:endParaRPr lang="en-GB" dirty="0">
              <a:solidFill>
                <a:srgbClr val="FF0000"/>
              </a:solidFill>
            </a:endParaRPr>
          </a:p>
        </p:txBody>
      </p:sp>
      <p:sp>
        <p:nvSpPr>
          <p:cNvPr id="3" name="Content Placeholder 2"/>
          <p:cNvSpPr>
            <a:spLocks noGrp="1"/>
          </p:cNvSpPr>
          <p:nvPr>
            <p:ph sz="quarter" idx="1"/>
          </p:nvPr>
        </p:nvSpPr>
        <p:spPr/>
        <p:txBody>
          <a:bodyPr>
            <a:normAutofit/>
          </a:bodyPr>
          <a:lstStyle/>
          <a:p>
            <a:endParaRPr lang="en-US" sz="1400" dirty="0" smtClean="0"/>
          </a:p>
          <a:p>
            <a:r>
              <a:rPr lang="en-US" dirty="0" smtClean="0"/>
              <a:t>Mainly used in the pharmaceutical industries in the manufacturing of medicines.</a:t>
            </a:r>
          </a:p>
          <a:p>
            <a:r>
              <a:rPr lang="en-US" dirty="0" smtClean="0"/>
              <a:t>Precursors are chemicals which can also be used to manufacture narcotic drugs and psychotropic substances.</a:t>
            </a:r>
          </a:p>
          <a:p>
            <a:r>
              <a:rPr lang="en-US" dirty="0" smtClean="0"/>
              <a:t>Considering the legitimate use of precursors, these chemicals are classified as controlled substances under NDPS Act 1985.</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TYPES OF COMMONLY ABUSED DRUGS</a:t>
            </a:r>
            <a:endParaRPr lang="en-GB" dirty="0">
              <a:solidFill>
                <a:srgbClr val="FF0000"/>
              </a:solidFill>
            </a:endParaRPr>
          </a:p>
        </p:txBody>
      </p:sp>
      <p:sp>
        <p:nvSpPr>
          <p:cNvPr id="3" name="Content Placeholder 2"/>
          <p:cNvSpPr>
            <a:spLocks noGrp="1"/>
          </p:cNvSpPr>
          <p:nvPr>
            <p:ph sz="quarter" idx="1"/>
          </p:nvPr>
        </p:nvSpPr>
        <p:spPr>
          <a:xfrm>
            <a:off x="301752" y="1371600"/>
            <a:ext cx="8503920" cy="5105400"/>
          </a:xfrm>
        </p:spPr>
        <p:txBody>
          <a:bodyPr>
            <a:normAutofit fontScale="92500" lnSpcReduction="10000"/>
          </a:bodyPr>
          <a:lstStyle/>
          <a:p>
            <a:r>
              <a:rPr lang="en-GB" b="1" dirty="0" smtClean="0"/>
              <a:t>NATURAL DRUGS</a:t>
            </a:r>
          </a:p>
          <a:p>
            <a:pPr lvl="3">
              <a:buClrTx/>
              <a:buFont typeface="Wingdings" pitchFamily="2" charset="2"/>
              <a:buChar char="Ø"/>
            </a:pPr>
            <a:r>
              <a:rPr lang="en-GB" sz="2700" dirty="0" smtClean="0">
                <a:solidFill>
                  <a:schemeClr val="tx1"/>
                </a:solidFill>
              </a:rPr>
              <a:t>Cannabis @ </a:t>
            </a:r>
            <a:r>
              <a:rPr lang="en-GB" sz="2700" dirty="0" err="1" smtClean="0">
                <a:solidFill>
                  <a:schemeClr val="tx1"/>
                </a:solidFill>
              </a:rPr>
              <a:t>Ganja</a:t>
            </a:r>
            <a:r>
              <a:rPr lang="en-GB" sz="2700" dirty="0" smtClean="0">
                <a:solidFill>
                  <a:schemeClr val="tx1"/>
                </a:solidFill>
              </a:rPr>
              <a:t> @ Marijuana</a:t>
            </a:r>
          </a:p>
          <a:p>
            <a:pPr lvl="3">
              <a:buClrTx/>
              <a:buFont typeface="Wingdings" pitchFamily="2" charset="2"/>
              <a:buChar char="Ø"/>
            </a:pPr>
            <a:r>
              <a:rPr lang="en-GB" sz="2700" dirty="0" smtClean="0">
                <a:solidFill>
                  <a:schemeClr val="tx1"/>
                </a:solidFill>
              </a:rPr>
              <a:t>Opium @ </a:t>
            </a:r>
            <a:r>
              <a:rPr lang="en-GB" sz="2700" dirty="0" err="1" smtClean="0">
                <a:solidFill>
                  <a:schemeClr val="tx1"/>
                </a:solidFill>
              </a:rPr>
              <a:t>Afeem</a:t>
            </a:r>
            <a:endParaRPr lang="en-GB" sz="2700" dirty="0" smtClean="0">
              <a:solidFill>
                <a:schemeClr val="tx1"/>
              </a:solidFill>
            </a:endParaRPr>
          </a:p>
          <a:p>
            <a:pPr lvl="3">
              <a:buClrTx/>
              <a:buFont typeface="Wingdings" pitchFamily="2" charset="2"/>
              <a:buChar char="Ø"/>
            </a:pPr>
            <a:r>
              <a:rPr lang="en-GB" sz="2700" dirty="0" smtClean="0">
                <a:solidFill>
                  <a:schemeClr val="tx1"/>
                </a:solidFill>
              </a:rPr>
              <a:t>Coca leaves</a:t>
            </a:r>
          </a:p>
          <a:p>
            <a:endParaRPr lang="en-GB" sz="1050" dirty="0" smtClean="0"/>
          </a:p>
          <a:p>
            <a:r>
              <a:rPr lang="en-GB" b="1" dirty="0" smtClean="0"/>
              <a:t>SEMI-SYNTHETIC DRUGS</a:t>
            </a:r>
          </a:p>
          <a:p>
            <a:pPr lvl="3">
              <a:buClrTx/>
              <a:buFont typeface="Wingdings" pitchFamily="2" charset="2"/>
              <a:buChar char="Ø"/>
            </a:pPr>
            <a:r>
              <a:rPr lang="en-US" sz="2700" dirty="0" smtClean="0">
                <a:solidFill>
                  <a:schemeClr val="tx1"/>
                </a:solidFill>
              </a:rPr>
              <a:t>Heroin @ Brown Sugar @ Smack</a:t>
            </a:r>
          </a:p>
          <a:p>
            <a:pPr lvl="3">
              <a:buClrTx/>
              <a:buFont typeface="Wingdings" pitchFamily="2" charset="2"/>
              <a:buChar char="Ø"/>
            </a:pPr>
            <a:r>
              <a:rPr lang="en-US" sz="2700" dirty="0" smtClean="0">
                <a:solidFill>
                  <a:schemeClr val="tx1"/>
                </a:solidFill>
              </a:rPr>
              <a:t>Cocaine </a:t>
            </a:r>
          </a:p>
          <a:p>
            <a:endParaRPr lang="en-GB" sz="900" dirty="0" smtClean="0"/>
          </a:p>
          <a:p>
            <a:r>
              <a:rPr lang="en-GB" b="1" dirty="0" smtClean="0"/>
              <a:t>SYNTHETIC DRUGS</a:t>
            </a:r>
          </a:p>
          <a:p>
            <a:pPr lvl="3">
              <a:buClr>
                <a:schemeClr val="tx1"/>
              </a:buClr>
              <a:buFont typeface="Wingdings" pitchFamily="2" charset="2"/>
              <a:buChar char="Ø"/>
            </a:pPr>
            <a:r>
              <a:rPr lang="en-US" sz="2700" dirty="0" err="1" smtClean="0">
                <a:solidFill>
                  <a:schemeClr val="tx1"/>
                </a:solidFill>
              </a:rPr>
              <a:t>Ketamine</a:t>
            </a:r>
            <a:endParaRPr lang="en-US" sz="2700" dirty="0" smtClean="0">
              <a:solidFill>
                <a:schemeClr val="tx1"/>
              </a:solidFill>
            </a:endParaRPr>
          </a:p>
          <a:p>
            <a:pPr lvl="3">
              <a:buClr>
                <a:schemeClr val="tx1"/>
              </a:buClr>
              <a:buFont typeface="Wingdings" pitchFamily="2" charset="2"/>
              <a:buChar char="Ø"/>
            </a:pPr>
            <a:r>
              <a:rPr lang="en-US" sz="2700" dirty="0" smtClean="0">
                <a:solidFill>
                  <a:schemeClr val="tx1"/>
                </a:solidFill>
              </a:rPr>
              <a:t>Methamphetamine</a:t>
            </a:r>
          </a:p>
          <a:p>
            <a:pPr lvl="3">
              <a:buClr>
                <a:schemeClr val="tx1"/>
              </a:buClr>
              <a:buFont typeface="Wingdings" pitchFamily="2" charset="2"/>
              <a:buChar char="Ø"/>
            </a:pPr>
            <a:r>
              <a:rPr lang="en-US" sz="2700" dirty="0" smtClean="0">
                <a:solidFill>
                  <a:schemeClr val="tx1"/>
                </a:solidFill>
              </a:rPr>
              <a:t>LSD – Lysergic Acid </a:t>
            </a:r>
            <a:r>
              <a:rPr lang="en-US" sz="2700" dirty="0" err="1" smtClean="0">
                <a:solidFill>
                  <a:schemeClr val="tx1"/>
                </a:solidFill>
              </a:rPr>
              <a:t>Diethylmide</a:t>
            </a:r>
            <a:r>
              <a:rPr lang="en-US" sz="2700" dirty="0" smtClean="0">
                <a:solidFill>
                  <a:schemeClr val="tx1"/>
                </a:solidFill>
              </a:rPr>
              <a:t> etc.</a:t>
            </a:r>
          </a:p>
          <a:p>
            <a:endParaRPr lang="en-GB" dirty="0" smtClean="0"/>
          </a:p>
          <a:p>
            <a:endParaRPr lang="en-GB" dirty="0" smtClean="0"/>
          </a:p>
          <a:p>
            <a:endParaRPr lang="en-GB" dirty="0" smtClean="0"/>
          </a:p>
          <a:p>
            <a:pPr lvl="3">
              <a:buFont typeface="Wingdings" pitchFamily="2" charset="2"/>
              <a:buChar char="Ø"/>
            </a:pPr>
            <a:endParaRPr lang="en-GB"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PSYCHOTROPIC SUBSTANCES</a:t>
            </a:r>
            <a:endParaRPr lang="en-GB" dirty="0">
              <a:solidFill>
                <a:srgbClr val="FF0000"/>
              </a:solidFill>
            </a:endParaRPr>
          </a:p>
        </p:txBody>
      </p:sp>
      <p:sp>
        <p:nvSpPr>
          <p:cNvPr id="3" name="Content Placeholder 2"/>
          <p:cNvSpPr>
            <a:spLocks noGrp="1"/>
          </p:cNvSpPr>
          <p:nvPr>
            <p:ph sz="quarter" idx="1"/>
          </p:nvPr>
        </p:nvSpPr>
        <p:spPr/>
        <p:txBody>
          <a:bodyPr/>
          <a:lstStyle/>
          <a:p>
            <a:r>
              <a:rPr lang="en-US" dirty="0" err="1" smtClean="0"/>
              <a:t>Mandrax</a:t>
            </a:r>
            <a:r>
              <a:rPr lang="en-US" dirty="0" smtClean="0"/>
              <a:t> @ </a:t>
            </a:r>
            <a:r>
              <a:rPr lang="en-US" dirty="0" err="1" smtClean="0"/>
              <a:t>Methaqualone</a:t>
            </a:r>
            <a:endParaRPr lang="en-US" dirty="0" smtClean="0"/>
          </a:p>
          <a:p>
            <a:r>
              <a:rPr lang="en-US" dirty="0" err="1" smtClean="0"/>
              <a:t>Ketamine</a:t>
            </a:r>
            <a:endParaRPr lang="en-US" dirty="0" smtClean="0"/>
          </a:p>
          <a:p>
            <a:r>
              <a:rPr lang="en-US" dirty="0" smtClean="0"/>
              <a:t>Methamphetamine</a:t>
            </a:r>
          </a:p>
          <a:p>
            <a:r>
              <a:rPr lang="en-US" dirty="0" smtClean="0"/>
              <a:t>MDMA @ Ecstasy</a:t>
            </a:r>
          </a:p>
          <a:p>
            <a:r>
              <a:rPr lang="en-US" dirty="0" smtClean="0"/>
              <a:t>LSD – Lysergic Acid Diethylamide</a:t>
            </a:r>
          </a:p>
          <a:p>
            <a:r>
              <a:rPr lang="en-US" dirty="0" err="1" smtClean="0"/>
              <a:t>Rophynol</a:t>
            </a:r>
            <a:r>
              <a:rPr lang="en-US" dirty="0" smtClean="0"/>
              <a:t> ( Date rape drug)</a:t>
            </a:r>
          </a:p>
          <a:p>
            <a:r>
              <a:rPr lang="en-US" dirty="0" err="1" smtClean="0"/>
              <a:t>Buprenorphine</a:t>
            </a:r>
            <a:r>
              <a:rPr lang="en-US" dirty="0" smtClean="0"/>
              <a:t> @ </a:t>
            </a:r>
            <a:r>
              <a:rPr lang="en-US" dirty="0" err="1" smtClean="0"/>
              <a:t>Bunogesic</a:t>
            </a:r>
            <a:r>
              <a:rPr lang="en-US" dirty="0" smtClean="0"/>
              <a:t> @ </a:t>
            </a:r>
            <a:r>
              <a:rPr lang="en-US" dirty="0" err="1" smtClean="0"/>
              <a:t>Tidigesic</a:t>
            </a:r>
            <a:r>
              <a:rPr lang="en-US" dirty="0" smtClean="0"/>
              <a:t> @ </a:t>
            </a:r>
            <a:r>
              <a:rPr lang="en-US" dirty="0" err="1" smtClean="0"/>
              <a:t>Lupigesic</a:t>
            </a:r>
            <a:endParaRPr lang="en-US" dirty="0" smtClean="0"/>
          </a:p>
          <a:p>
            <a:r>
              <a:rPr lang="en-US" dirty="0" err="1" smtClean="0"/>
              <a:t>Mephodrone</a:t>
            </a:r>
            <a:r>
              <a:rPr lang="en-US" dirty="0" smtClean="0"/>
              <a:t> @ Meow </a:t>
            </a:r>
            <a:r>
              <a:rPr lang="en-US" dirty="0" err="1" smtClean="0"/>
              <a:t>Meow</a:t>
            </a:r>
            <a:endParaRPr lang="en-US" dirty="0" smtClean="0"/>
          </a:p>
          <a:p>
            <a:endParaRPr lang="en-GB"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758</TotalTime>
  <Words>1244</Words>
  <Application>Microsoft Office PowerPoint</Application>
  <PresentationFormat>On-screen Show (4:3)</PresentationFormat>
  <Paragraphs>332</Paragraphs>
  <Slides>53</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55" baseType="lpstr">
      <vt:lpstr>Civic</vt:lpstr>
      <vt:lpstr>Package</vt:lpstr>
      <vt:lpstr>WELCOME</vt:lpstr>
      <vt:lpstr>PowerPoint Presentation</vt:lpstr>
      <vt:lpstr>NARCOTICS CONTROL BUREAU</vt:lpstr>
      <vt:lpstr>TYPE OF SUBSTANCES THAT CAN BE ABUSED</vt:lpstr>
      <vt:lpstr>NARCOTIC DRUGS</vt:lpstr>
      <vt:lpstr>PHSYCHOTROPIC SUBSTANCES</vt:lpstr>
      <vt:lpstr>CONTROLLED  CHEMICALS &amp;PRECURSORS</vt:lpstr>
      <vt:lpstr>TYPES OF COMMONLY ABUSED DRUGS</vt:lpstr>
      <vt:lpstr>PSYCHOTROPIC SUBSTANCES</vt:lpstr>
      <vt:lpstr>PRESCRIBED MEDICINAL DRUGS</vt:lpstr>
      <vt:lpstr>REASONS </vt:lpstr>
      <vt:lpstr>REASONS</vt:lpstr>
      <vt:lpstr>REASONS</vt:lpstr>
      <vt:lpstr>REASONS</vt:lpstr>
      <vt:lpstr>TO SUM UP WE CAN SAY</vt:lpstr>
      <vt:lpstr>PHSYCHOLOGICAL EFFECTS</vt:lpstr>
      <vt:lpstr>PHYSICAL EFFECTS</vt:lpstr>
      <vt:lpstr>PHYSICAL EFFECTS</vt:lpstr>
      <vt:lpstr>BEHAVIOURAL EFFECTS</vt:lpstr>
      <vt:lpstr>SOCIAL EFFECTS</vt:lpstr>
      <vt:lpstr>OTHER EFFECTS OF DRUG ABUSE</vt:lpstr>
      <vt:lpstr>SIGNS OF DRUG ABUSE</vt:lpstr>
      <vt:lpstr>SIGNS OF DRUG ABUSE</vt:lpstr>
      <vt:lpstr>SIGNS OF DRUG ABUSE</vt:lpstr>
      <vt:lpstr>SIGNS OF DRUG ABUSE</vt:lpstr>
      <vt:lpstr>SIGNS OF DRUG ABUSE</vt:lpstr>
      <vt:lpstr>SIGNS OF DRUG ABUSE</vt:lpstr>
      <vt:lpstr>OTHER SIGNS</vt:lpstr>
      <vt:lpstr>RESULT:- DEATH FOLLOWS</vt:lpstr>
      <vt:lpstr>CHANGE IN APPEARENCE </vt:lpstr>
      <vt:lpstr>PowerPoint Presentation</vt:lpstr>
      <vt:lpstr>PowerPoint Presentation</vt:lpstr>
      <vt:lpstr>PowerPoint Presentation</vt:lpstr>
      <vt:lpstr>PowerPoint Presentation</vt:lpstr>
      <vt:lpstr>PowerPoint Presentation</vt:lpstr>
      <vt:lpstr>PowerPoint Presentation</vt:lpstr>
      <vt:lpstr>KROKODIL Emergence of new Drug</vt:lpstr>
      <vt:lpstr>CHOOSE YOUR SIDE</vt:lpstr>
      <vt:lpstr>PICTURES OF DRUGS</vt:lpstr>
      <vt:lpstr>PICTURES OF DRUGS</vt:lpstr>
      <vt:lpstr>PICTURES OF DRUGS Semi sythetic</vt:lpstr>
      <vt:lpstr>PICTURES OF DRUGS Synthetic</vt:lpstr>
      <vt:lpstr>PICTURES OF DRUGS Synthetic</vt:lpstr>
      <vt:lpstr>PICTURES OF DRUGS  Synthetic</vt:lpstr>
      <vt:lpstr>PICTURES OF DRUGS</vt:lpstr>
      <vt:lpstr>PICTURES OF DRUGS-PRESCRIPTION DRUGS</vt:lpstr>
      <vt:lpstr>PICTURES OF DRUGS</vt:lpstr>
      <vt:lpstr>PICTURES OF DRUGS</vt:lpstr>
      <vt:lpstr>CONTROLLED CHEMICALS@PRECURSORS</vt:lpstr>
      <vt:lpstr>PUNISHMENTS</vt:lpstr>
      <vt:lpstr>THE END</vt:lpstr>
      <vt:lpstr>DRUGS</vt:lpstr>
      <vt:lpstr>NARCOTIC CONTROL BUREAU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Intel</dc:creator>
  <cp:lastModifiedBy>sr soja</cp:lastModifiedBy>
  <cp:revision>107</cp:revision>
  <dcterms:created xsi:type="dcterms:W3CDTF">2006-08-16T00:00:00Z</dcterms:created>
  <dcterms:modified xsi:type="dcterms:W3CDTF">2018-09-22T04:02:28Z</dcterms:modified>
</cp:coreProperties>
</file>