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8" r:id="rId5"/>
    <p:sldId id="259" r:id="rId6"/>
    <p:sldId id="260" r:id="rId7"/>
    <p:sldId id="261" r:id="rId8"/>
    <p:sldId id="262" r:id="rId9"/>
    <p:sldId id="269" r:id="rId10"/>
    <p:sldId id="270" r:id="rId11"/>
    <p:sldId id="263"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4C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10/19/2017</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38400"/>
            <a:ext cx="7876736" cy="2301240"/>
          </a:xfrm>
        </p:spPr>
        <p:txBody>
          <a:bodyPr>
            <a:normAutofit fontScale="90000"/>
          </a:bodyPr>
          <a:lstStyle/>
          <a:p>
            <a:r>
              <a:rPr lang="en-US" sz="7200" b="1" dirty="0"/>
              <a:t>Psychosomatic disorders</a:t>
            </a:r>
            <a:r>
              <a:rPr lang="en-US" dirty="0"/>
              <a:t/>
            </a:r>
            <a:br>
              <a:rPr lang="en-US" dirty="0"/>
            </a:br>
            <a:endParaRPr lang="en-US" dirty="0"/>
          </a:p>
        </p:txBody>
      </p:sp>
    </p:spTree>
    <p:extLst>
      <p:ext uri="{BB962C8B-B14F-4D97-AF65-F5344CB8AC3E}">
        <p14:creationId xmlns:p14="http://schemas.microsoft.com/office/powerpoint/2010/main" val="3571890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7467600" cy="1143000"/>
          </a:xfrm>
        </p:spPr>
        <p:txBody>
          <a:bodyPr>
            <a:normAutofit fontScale="90000"/>
          </a:bodyPr>
          <a:lstStyle/>
          <a:p>
            <a:r>
              <a:rPr lang="en-US" b="1" dirty="0" smtClean="0">
                <a:solidFill>
                  <a:schemeClr val="bg1"/>
                </a:solidFill>
              </a:rPr>
              <a:t>Common Symptoms </a:t>
            </a:r>
            <a:r>
              <a:rPr lang="en-US" b="1" dirty="0">
                <a:solidFill>
                  <a:schemeClr val="bg1"/>
                </a:solidFill>
              </a:rPr>
              <a:t>of </a:t>
            </a:r>
            <a:r>
              <a:rPr lang="en-US" b="1" dirty="0">
                <a:solidFill>
                  <a:srgbClr val="7030A0"/>
                </a:solidFill>
              </a:rPr>
              <a:t>Psychosomatic illness</a:t>
            </a:r>
            <a:br>
              <a:rPr lang="en-US" b="1" dirty="0">
                <a:solidFill>
                  <a:srgbClr val="7030A0"/>
                </a:solidFill>
              </a:rPr>
            </a:br>
            <a:endParaRPr lang="en-US" dirty="0">
              <a:solidFill>
                <a:srgbClr val="7030A0"/>
              </a:solidFill>
            </a:endParaRPr>
          </a:p>
        </p:txBody>
      </p:sp>
      <p:sp>
        <p:nvSpPr>
          <p:cNvPr id="3" name="Content Placeholder 2"/>
          <p:cNvSpPr>
            <a:spLocks noGrp="1"/>
          </p:cNvSpPr>
          <p:nvPr>
            <p:ph idx="1"/>
          </p:nvPr>
        </p:nvSpPr>
        <p:spPr>
          <a:xfrm>
            <a:off x="457200" y="2057400"/>
            <a:ext cx="7467600" cy="4525963"/>
          </a:xfrm>
        </p:spPr>
        <p:txBody>
          <a:bodyPr>
            <a:normAutofit/>
          </a:bodyPr>
          <a:lstStyle/>
          <a:p>
            <a:r>
              <a:rPr lang="en-US" sz="3600" b="1" dirty="0" smtClean="0">
                <a:solidFill>
                  <a:srgbClr val="0070C0"/>
                </a:solidFill>
              </a:rPr>
              <a:t>Skin eruptions</a:t>
            </a:r>
          </a:p>
          <a:p>
            <a:r>
              <a:rPr lang="en-US" sz="3600" b="1" dirty="0" smtClean="0">
                <a:solidFill>
                  <a:srgbClr val="0070C0"/>
                </a:solidFill>
              </a:rPr>
              <a:t>Dry mouth</a:t>
            </a:r>
          </a:p>
          <a:p>
            <a:r>
              <a:rPr lang="en-US" sz="3600" b="1" dirty="0" smtClean="0">
                <a:solidFill>
                  <a:srgbClr val="0070C0"/>
                </a:solidFill>
              </a:rPr>
              <a:t>Mouth ulcers</a:t>
            </a:r>
          </a:p>
          <a:p>
            <a:r>
              <a:rPr lang="en-US" sz="3600" b="1" dirty="0" smtClean="0">
                <a:solidFill>
                  <a:srgbClr val="0070C0"/>
                </a:solidFill>
              </a:rPr>
              <a:t>Digestive </a:t>
            </a:r>
            <a:r>
              <a:rPr lang="en-US" sz="3600" b="1" dirty="0" smtClean="0">
                <a:solidFill>
                  <a:srgbClr val="0070C0"/>
                </a:solidFill>
              </a:rPr>
              <a:t>symptoms</a:t>
            </a:r>
          </a:p>
          <a:p>
            <a:r>
              <a:rPr lang="en-US" sz="3600" b="1" dirty="0" smtClean="0">
                <a:solidFill>
                  <a:srgbClr val="0070C0"/>
                </a:solidFill>
              </a:rPr>
              <a:t>Allergic diseases</a:t>
            </a:r>
          </a:p>
          <a:p>
            <a:r>
              <a:rPr lang="en-US" sz="3600" b="1" dirty="0" smtClean="0">
                <a:solidFill>
                  <a:srgbClr val="0070C0"/>
                </a:solidFill>
              </a:rPr>
              <a:t> </a:t>
            </a:r>
            <a:endParaRPr lang="en-US" sz="3600" b="1" dirty="0">
              <a:solidFill>
                <a:srgbClr val="0070C0"/>
              </a:solidFill>
            </a:endParaRPr>
          </a:p>
        </p:txBody>
      </p:sp>
    </p:spTree>
    <p:extLst>
      <p:ext uri="{BB962C8B-B14F-4D97-AF65-F5344CB8AC3E}">
        <p14:creationId xmlns:p14="http://schemas.microsoft.com/office/powerpoint/2010/main" val="41672208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848600" cy="1143000"/>
          </a:xfrm>
        </p:spPr>
        <p:txBody>
          <a:bodyPr>
            <a:normAutofit fontScale="90000"/>
          </a:bodyPr>
          <a:lstStyle/>
          <a:p>
            <a:r>
              <a:rPr lang="en-US" b="1" dirty="0" smtClean="0">
                <a:solidFill>
                  <a:schemeClr val="bg1"/>
                </a:solidFill>
              </a:rPr>
              <a:t>The treatments </a:t>
            </a:r>
            <a:r>
              <a:rPr lang="en-US" b="1" dirty="0">
                <a:solidFill>
                  <a:schemeClr val="bg1"/>
                </a:solidFill>
              </a:rPr>
              <a:t>for psychosomatic disorders?</a:t>
            </a:r>
            <a:r>
              <a:rPr lang="en-US" b="1" dirty="0"/>
              <a:t/>
            </a:r>
            <a:br>
              <a:rPr lang="en-US" b="1" dirty="0"/>
            </a:br>
            <a:endParaRPr lang="en-US" dirty="0"/>
          </a:p>
        </p:txBody>
      </p:sp>
      <p:sp>
        <p:nvSpPr>
          <p:cNvPr id="3" name="Content Placeholder 2"/>
          <p:cNvSpPr>
            <a:spLocks noGrp="1"/>
          </p:cNvSpPr>
          <p:nvPr>
            <p:ph idx="1"/>
          </p:nvPr>
        </p:nvSpPr>
        <p:spPr>
          <a:xfrm>
            <a:off x="228600" y="685800"/>
            <a:ext cx="8153400" cy="5364163"/>
          </a:xfrm>
        </p:spPr>
        <p:txBody>
          <a:bodyPr>
            <a:normAutofit/>
          </a:bodyPr>
          <a:lstStyle/>
          <a:p>
            <a:pPr algn="just"/>
            <a:r>
              <a:rPr lang="en-US" sz="3200" b="1" dirty="0" smtClean="0">
                <a:solidFill>
                  <a:srgbClr val="7030A0"/>
                </a:solidFill>
              </a:rPr>
              <a:t>For </a:t>
            </a:r>
            <a:r>
              <a:rPr lang="en-US" sz="3200" b="1" dirty="0">
                <a:solidFill>
                  <a:srgbClr val="7030A0"/>
                </a:solidFill>
              </a:rPr>
              <a:t>physical diseases, physical treatments such as medication or operations are usually the most important. </a:t>
            </a:r>
            <a:endParaRPr lang="en-US" sz="3200" b="1" dirty="0" smtClean="0">
              <a:solidFill>
                <a:srgbClr val="7030A0"/>
              </a:solidFill>
            </a:endParaRPr>
          </a:p>
          <a:p>
            <a:pPr algn="just"/>
            <a:r>
              <a:rPr lang="en-US" sz="3200" b="1" dirty="0" smtClean="0">
                <a:solidFill>
                  <a:srgbClr val="7030A0"/>
                </a:solidFill>
              </a:rPr>
              <a:t>Treat a </a:t>
            </a:r>
            <a:r>
              <a:rPr lang="en-US" sz="3200" b="1" dirty="0">
                <a:solidFill>
                  <a:srgbClr val="7030A0"/>
                </a:solidFill>
              </a:rPr>
              <a:t>person as a whole and take into account mental and social factors which may be contributing to a disease. </a:t>
            </a:r>
            <a:endParaRPr lang="en-US" sz="3200" b="1" dirty="0" smtClean="0">
              <a:solidFill>
                <a:srgbClr val="7030A0"/>
              </a:solidFill>
            </a:endParaRPr>
          </a:p>
          <a:p>
            <a:pPr algn="just"/>
            <a:r>
              <a:rPr lang="en-US" sz="3200" b="1" dirty="0" smtClean="0">
                <a:solidFill>
                  <a:srgbClr val="7030A0"/>
                </a:solidFill>
              </a:rPr>
              <a:t>Treatments to ease stress, anxiety, depression, </a:t>
            </a:r>
            <a:r>
              <a:rPr lang="en-US" sz="3200" b="1" dirty="0" err="1">
                <a:solidFill>
                  <a:srgbClr val="7030A0"/>
                </a:solidFill>
              </a:rPr>
              <a:t>etc</a:t>
            </a:r>
            <a:r>
              <a:rPr lang="en-US" sz="3200" b="1" dirty="0">
                <a:solidFill>
                  <a:srgbClr val="7030A0"/>
                </a:solidFill>
              </a:rPr>
              <a:t>, may help if they are thought to be contributing to your physical disease.</a:t>
            </a:r>
          </a:p>
        </p:txBody>
      </p:sp>
    </p:spTree>
    <p:extLst>
      <p:ext uri="{BB962C8B-B14F-4D97-AF65-F5344CB8AC3E}">
        <p14:creationId xmlns:p14="http://schemas.microsoft.com/office/powerpoint/2010/main" val="1341263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7467600" cy="5897563"/>
          </a:xfrm>
        </p:spPr>
        <p:txBody>
          <a:bodyPr>
            <a:normAutofit/>
          </a:bodyPr>
          <a:lstStyle/>
          <a:p>
            <a:pPr algn="just"/>
            <a:r>
              <a:rPr lang="en-US" sz="3600" b="1" dirty="0">
                <a:solidFill>
                  <a:srgbClr val="7030A0"/>
                </a:solidFill>
              </a:rPr>
              <a:t>Psychosomatic medicine is an </a:t>
            </a:r>
            <a:r>
              <a:rPr lang="en-US" sz="3600" b="1" dirty="0" smtClean="0">
                <a:solidFill>
                  <a:srgbClr val="7030A0"/>
                </a:solidFill>
              </a:rPr>
              <a:t> interdisciplinary</a:t>
            </a:r>
            <a:r>
              <a:rPr lang="en-US" sz="3600" b="1" dirty="0">
                <a:solidFill>
                  <a:srgbClr val="7030A0"/>
                </a:solidFill>
              </a:rPr>
              <a:t> medical field exploring the relationships among social, psychological, and behavioral factors on bodily processes and </a:t>
            </a:r>
            <a:r>
              <a:rPr lang="en-US" sz="3600" b="1" dirty="0" smtClean="0">
                <a:solidFill>
                  <a:srgbClr val="7030A0"/>
                </a:solidFill>
              </a:rPr>
              <a:t>quality of life.</a:t>
            </a:r>
            <a:endParaRPr lang="en-US" sz="3600" b="1" dirty="0">
              <a:solidFill>
                <a:srgbClr val="7030A0"/>
              </a:solidFill>
            </a:endParaRPr>
          </a:p>
        </p:txBody>
      </p:sp>
    </p:spTree>
    <p:extLst>
      <p:ext uri="{BB962C8B-B14F-4D97-AF65-F5344CB8AC3E}">
        <p14:creationId xmlns:p14="http://schemas.microsoft.com/office/powerpoint/2010/main" val="1139972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467600" cy="5668963"/>
          </a:xfrm>
        </p:spPr>
        <p:txBody>
          <a:bodyPr>
            <a:noAutofit/>
          </a:bodyPr>
          <a:lstStyle/>
          <a:p>
            <a:r>
              <a:rPr lang="en-US" sz="3600" b="1" dirty="0" smtClean="0"/>
              <a:t>Psychosomatic means mind (psyche) and body (soma). </a:t>
            </a:r>
          </a:p>
          <a:p>
            <a:r>
              <a:rPr lang="en-US" sz="3600" b="1" dirty="0" smtClean="0"/>
              <a:t>A psychosomatic disorder is a disease which involves both mind and body. </a:t>
            </a:r>
          </a:p>
          <a:p>
            <a:r>
              <a:rPr lang="en-US" sz="3600" b="1" dirty="0" smtClean="0"/>
              <a:t>Some physical diseases are thought to be particularly prone to be made worse by mental factors such as stress and anxiety.</a:t>
            </a:r>
            <a:endParaRPr lang="en-US" sz="3600" b="1" dirty="0"/>
          </a:p>
        </p:txBody>
      </p:sp>
    </p:spTree>
    <p:extLst>
      <p:ext uri="{BB962C8B-B14F-4D97-AF65-F5344CB8AC3E}">
        <p14:creationId xmlns:p14="http://schemas.microsoft.com/office/powerpoint/2010/main" val="99162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7467600" cy="5135563"/>
          </a:xfrm>
        </p:spPr>
        <p:txBody>
          <a:bodyPr>
            <a:normAutofit lnSpcReduction="10000"/>
          </a:bodyPr>
          <a:lstStyle/>
          <a:p>
            <a:r>
              <a:rPr lang="en-US" sz="4000" b="1" dirty="0"/>
              <a:t>There is a mental aspect to every physical disease. How we react to and cope with disease varies greatly from person to </a:t>
            </a:r>
            <a:r>
              <a:rPr lang="en-US" sz="4000" b="1" dirty="0" smtClean="0"/>
              <a:t>person.</a:t>
            </a:r>
          </a:p>
          <a:p>
            <a:pPr marL="36576" indent="0">
              <a:buNone/>
            </a:pPr>
            <a:endParaRPr lang="en-US" sz="4000" b="1" dirty="0" smtClean="0"/>
          </a:p>
          <a:p>
            <a:r>
              <a:rPr lang="en-US" sz="4000" b="1" dirty="0"/>
              <a:t>There can be physical effects from mental </a:t>
            </a:r>
            <a:r>
              <a:rPr lang="en-US" sz="4000" b="1" dirty="0" smtClean="0"/>
              <a:t>illness</a:t>
            </a:r>
            <a:r>
              <a:rPr lang="en-US" sz="4000" b="1" dirty="0" smtClean="0">
                <a:solidFill>
                  <a:schemeClr val="bg1"/>
                </a:solidFill>
              </a:rPr>
              <a:t>.</a:t>
            </a:r>
            <a:endParaRPr lang="en-US" sz="4000" b="1" dirty="0">
              <a:solidFill>
                <a:schemeClr val="bg1"/>
              </a:solidFill>
            </a:endParaRPr>
          </a:p>
        </p:txBody>
      </p:sp>
    </p:spTree>
    <p:extLst>
      <p:ext uri="{BB962C8B-B14F-4D97-AF65-F5344CB8AC3E}">
        <p14:creationId xmlns:p14="http://schemas.microsoft.com/office/powerpoint/2010/main" val="3393751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smtClean="0">
                <a:solidFill>
                  <a:schemeClr val="bg1"/>
                </a:solidFill>
              </a:rPr>
              <a:t>Psychosomatic disorder-</a:t>
            </a:r>
            <a:endParaRPr lang="en-US" dirty="0"/>
          </a:p>
        </p:txBody>
      </p:sp>
      <p:sp>
        <p:nvSpPr>
          <p:cNvPr id="3" name="Content Placeholder 2"/>
          <p:cNvSpPr>
            <a:spLocks noGrp="1"/>
          </p:cNvSpPr>
          <p:nvPr>
            <p:ph idx="1"/>
          </p:nvPr>
        </p:nvSpPr>
        <p:spPr/>
        <p:txBody>
          <a:bodyPr>
            <a:normAutofit/>
          </a:bodyPr>
          <a:lstStyle/>
          <a:p>
            <a:pPr algn="just"/>
            <a:r>
              <a:rPr lang="en-US" sz="3600" b="1" dirty="0">
                <a:solidFill>
                  <a:srgbClr val="C00000"/>
                </a:solidFill>
              </a:rPr>
              <a:t>D</a:t>
            </a:r>
            <a:r>
              <a:rPr lang="en-US" sz="3600" b="1" dirty="0" smtClean="0">
                <a:solidFill>
                  <a:srgbClr val="C00000"/>
                </a:solidFill>
              </a:rPr>
              <a:t>isorders </a:t>
            </a:r>
            <a:r>
              <a:rPr lang="en-US" sz="3600" b="1" dirty="0">
                <a:solidFill>
                  <a:srgbClr val="C00000"/>
                </a:solidFill>
              </a:rPr>
              <a:t>in which mental factors play a significant role in the development, expression, or resolution of a physical </a:t>
            </a:r>
            <a:r>
              <a:rPr lang="en-US" sz="3600" b="1" dirty="0" smtClean="0">
                <a:solidFill>
                  <a:srgbClr val="C00000"/>
                </a:solidFill>
              </a:rPr>
              <a:t>illness.</a:t>
            </a:r>
            <a:endParaRPr lang="en-US" sz="3600" b="1" dirty="0">
              <a:solidFill>
                <a:srgbClr val="C00000"/>
              </a:solidFill>
            </a:endParaRPr>
          </a:p>
        </p:txBody>
      </p:sp>
    </p:spTree>
    <p:extLst>
      <p:ext uri="{BB962C8B-B14F-4D97-AF65-F5344CB8AC3E}">
        <p14:creationId xmlns:p14="http://schemas.microsoft.com/office/powerpoint/2010/main" val="3695311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325562"/>
          </a:xfrm>
        </p:spPr>
        <p:txBody>
          <a:bodyPr/>
          <a:lstStyle/>
          <a:p>
            <a:r>
              <a:rPr lang="en-US" sz="4800" b="1" i="1" u="sng" dirty="0">
                <a:solidFill>
                  <a:srgbClr val="002060"/>
                </a:solidFill>
              </a:rPr>
              <a:t>Psychosomatic disorders</a:t>
            </a:r>
            <a:endParaRPr lang="en-US" i="1" u="sng" dirty="0">
              <a:solidFill>
                <a:srgbClr val="002060"/>
              </a:solidFill>
            </a:endParaRPr>
          </a:p>
        </p:txBody>
      </p:sp>
      <p:sp>
        <p:nvSpPr>
          <p:cNvPr id="3" name="Content Placeholder 2"/>
          <p:cNvSpPr>
            <a:spLocks noGrp="1"/>
          </p:cNvSpPr>
          <p:nvPr>
            <p:ph idx="1"/>
          </p:nvPr>
        </p:nvSpPr>
        <p:spPr>
          <a:xfrm>
            <a:off x="457200" y="1600200"/>
            <a:ext cx="8153400" cy="4525963"/>
          </a:xfrm>
        </p:spPr>
        <p:txBody>
          <a:bodyPr>
            <a:normAutofit/>
          </a:bodyPr>
          <a:lstStyle/>
          <a:p>
            <a:r>
              <a:rPr lang="en-US" sz="4800" b="1" dirty="0">
                <a:solidFill>
                  <a:srgbClr val="C00000"/>
                </a:solidFill>
              </a:rPr>
              <a:t>P</a:t>
            </a:r>
            <a:r>
              <a:rPr lang="en-US" sz="4800" b="1" dirty="0" smtClean="0">
                <a:solidFill>
                  <a:srgbClr val="C00000"/>
                </a:solidFill>
              </a:rPr>
              <a:t>hysical </a:t>
            </a:r>
            <a:r>
              <a:rPr lang="en-US" sz="4800" b="1" dirty="0">
                <a:solidFill>
                  <a:srgbClr val="C00000"/>
                </a:solidFill>
              </a:rPr>
              <a:t>disease that is thought to be caused, or made worse, by mental </a:t>
            </a:r>
            <a:r>
              <a:rPr lang="en-US" sz="4800" b="1" dirty="0" smtClean="0">
                <a:solidFill>
                  <a:srgbClr val="C00000"/>
                </a:solidFill>
              </a:rPr>
              <a:t>factors.</a:t>
            </a:r>
            <a:endParaRPr lang="en-US" sz="4800" b="1" dirty="0">
              <a:solidFill>
                <a:srgbClr val="C00000"/>
              </a:solidFill>
            </a:endParaRPr>
          </a:p>
        </p:txBody>
      </p:sp>
    </p:spTree>
    <p:extLst>
      <p:ext uri="{BB962C8B-B14F-4D97-AF65-F5344CB8AC3E}">
        <p14:creationId xmlns:p14="http://schemas.microsoft.com/office/powerpoint/2010/main" val="2525550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800"/>
            <a:ext cx="7467600" cy="5715000"/>
          </a:xfrm>
        </p:spPr>
        <p:txBody>
          <a:bodyPr>
            <a:noAutofit/>
          </a:bodyPr>
          <a:lstStyle/>
          <a:p>
            <a:r>
              <a:rPr lang="en-US" sz="3200" b="1" dirty="0" smtClean="0">
                <a:solidFill>
                  <a:srgbClr val="002060"/>
                </a:solidFill>
              </a:rPr>
              <a:t>Sometimes, the </a:t>
            </a:r>
            <a:r>
              <a:rPr lang="en-US" sz="3200" b="1" dirty="0">
                <a:solidFill>
                  <a:srgbClr val="002060"/>
                </a:solidFill>
              </a:rPr>
              <a:t>term psychosomatic </a:t>
            </a:r>
            <a:r>
              <a:rPr lang="en-US" sz="3200" b="1" dirty="0" smtClean="0">
                <a:solidFill>
                  <a:srgbClr val="002060"/>
                </a:solidFill>
              </a:rPr>
              <a:t>disorder use, </a:t>
            </a:r>
            <a:r>
              <a:rPr lang="en-US" sz="3200" b="1" dirty="0">
                <a:solidFill>
                  <a:srgbClr val="002060"/>
                </a:solidFill>
              </a:rPr>
              <a:t>when mental factors cause physical symptoms but where there is no physical disease</a:t>
            </a:r>
            <a:r>
              <a:rPr lang="en-US" sz="3200" b="1" dirty="0" smtClean="0">
                <a:solidFill>
                  <a:srgbClr val="002060"/>
                </a:solidFill>
              </a:rPr>
              <a:t>.</a:t>
            </a:r>
          </a:p>
          <a:p>
            <a:r>
              <a:rPr lang="en-US" sz="3200" b="1" dirty="0" smtClean="0">
                <a:solidFill>
                  <a:srgbClr val="002060"/>
                </a:solidFill>
              </a:rPr>
              <a:t> </a:t>
            </a:r>
            <a:r>
              <a:rPr lang="en-US" sz="3200" b="1" dirty="0">
                <a:solidFill>
                  <a:srgbClr val="002060"/>
                </a:solidFill>
              </a:rPr>
              <a:t>For example, a chest pain may be caused by stress and no physical disease can be found. </a:t>
            </a:r>
            <a:endParaRPr lang="en-US" sz="3200" b="1" dirty="0" smtClean="0">
              <a:solidFill>
                <a:srgbClr val="002060"/>
              </a:solidFill>
            </a:endParaRPr>
          </a:p>
          <a:p>
            <a:r>
              <a:rPr lang="en-US" sz="3200" b="1" dirty="0" smtClean="0">
                <a:solidFill>
                  <a:srgbClr val="002060"/>
                </a:solidFill>
              </a:rPr>
              <a:t>Physical </a:t>
            </a:r>
            <a:r>
              <a:rPr lang="en-US" sz="3200" b="1" dirty="0">
                <a:solidFill>
                  <a:srgbClr val="002060"/>
                </a:solidFill>
              </a:rPr>
              <a:t>symptoms that are caused by mental factors are </a:t>
            </a:r>
            <a:r>
              <a:rPr lang="en-US" sz="3200" b="1" dirty="0" smtClean="0">
                <a:solidFill>
                  <a:srgbClr val="002060"/>
                </a:solidFill>
              </a:rPr>
              <a:t>called SOMATISATION OR SOMATOFORM DISORDERS (</a:t>
            </a:r>
            <a:r>
              <a:rPr lang="en-US" sz="3200" b="1" dirty="0"/>
              <a:t>disorders in which mental factors are the sole cause of a physical illness</a:t>
            </a:r>
            <a:r>
              <a:rPr lang="en-US" sz="3200" b="1" dirty="0" smtClean="0">
                <a:solidFill>
                  <a:srgbClr val="002060"/>
                </a:solidFill>
              </a:rPr>
              <a:t>)</a:t>
            </a:r>
            <a:endParaRPr lang="en-US" sz="3200" b="1" dirty="0">
              <a:solidFill>
                <a:srgbClr val="002060"/>
              </a:solidFill>
            </a:endParaRPr>
          </a:p>
        </p:txBody>
      </p:sp>
    </p:spTree>
    <p:extLst>
      <p:ext uri="{BB962C8B-B14F-4D97-AF65-F5344CB8AC3E}">
        <p14:creationId xmlns:p14="http://schemas.microsoft.com/office/powerpoint/2010/main" val="1766952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solidFill>
                  <a:srgbClr val="C00000"/>
                </a:solidFill>
                <a:latin typeface="Arial Black" pitchFamily="34" charset="0"/>
              </a:rPr>
              <a:t>How can the mind affect physical diseases?</a:t>
            </a:r>
            <a:r>
              <a:rPr lang="en-US" b="1" dirty="0">
                <a:solidFill>
                  <a:srgbClr val="C00000"/>
                </a:solidFill>
              </a:rPr>
              <a:t/>
            </a:r>
            <a:br>
              <a:rPr lang="en-US" b="1" dirty="0">
                <a:solidFill>
                  <a:srgbClr val="C00000"/>
                </a:solidFill>
              </a:rPr>
            </a:br>
            <a:endParaRPr lang="en-US" dirty="0">
              <a:solidFill>
                <a:srgbClr val="C00000"/>
              </a:solidFill>
            </a:endParaRPr>
          </a:p>
        </p:txBody>
      </p:sp>
      <p:sp>
        <p:nvSpPr>
          <p:cNvPr id="3" name="Content Placeholder 2"/>
          <p:cNvSpPr>
            <a:spLocks noGrp="1"/>
          </p:cNvSpPr>
          <p:nvPr>
            <p:ph idx="1"/>
          </p:nvPr>
        </p:nvSpPr>
        <p:spPr>
          <a:xfrm>
            <a:off x="457200" y="1371600"/>
            <a:ext cx="7467600" cy="5334000"/>
          </a:xfrm>
        </p:spPr>
        <p:txBody>
          <a:bodyPr>
            <a:normAutofit fontScale="62500" lnSpcReduction="20000"/>
          </a:bodyPr>
          <a:lstStyle/>
          <a:p>
            <a:pPr marL="36576" indent="0">
              <a:buNone/>
            </a:pPr>
            <a:r>
              <a:rPr lang="en-US" sz="4100" b="1" dirty="0">
                <a:solidFill>
                  <a:srgbClr val="0070C0"/>
                </a:solidFill>
              </a:rPr>
              <a:t>It is well known that the mind can cause physical symptoms. For example, when we are afraid or anxious we may develop:</a:t>
            </a:r>
          </a:p>
          <a:p>
            <a:pPr lvl="0"/>
            <a:r>
              <a:rPr lang="en-US" sz="4100" b="1" dirty="0">
                <a:solidFill>
                  <a:srgbClr val="0070C0"/>
                </a:solidFill>
              </a:rPr>
              <a:t>A fast heart rate</a:t>
            </a:r>
          </a:p>
          <a:p>
            <a:pPr lvl="0"/>
            <a:r>
              <a:rPr lang="en-US" sz="4100" b="1" dirty="0">
                <a:solidFill>
                  <a:srgbClr val="0070C0"/>
                </a:solidFill>
              </a:rPr>
              <a:t>A thumping heart (palpitations)</a:t>
            </a:r>
          </a:p>
          <a:p>
            <a:pPr lvl="0"/>
            <a:r>
              <a:rPr lang="en-US" sz="4100" b="1" dirty="0">
                <a:solidFill>
                  <a:srgbClr val="0070C0"/>
                </a:solidFill>
              </a:rPr>
              <a:t>Feeling sick (nauseated)</a:t>
            </a:r>
          </a:p>
          <a:p>
            <a:pPr lvl="0"/>
            <a:r>
              <a:rPr lang="en-US" sz="4100" b="1" dirty="0">
                <a:solidFill>
                  <a:srgbClr val="0070C0"/>
                </a:solidFill>
              </a:rPr>
              <a:t>Shaking (tremor)</a:t>
            </a:r>
          </a:p>
          <a:p>
            <a:pPr lvl="0"/>
            <a:r>
              <a:rPr lang="en-US" sz="4100" b="1" dirty="0">
                <a:solidFill>
                  <a:srgbClr val="0070C0"/>
                </a:solidFill>
              </a:rPr>
              <a:t>Sweating</a:t>
            </a:r>
          </a:p>
          <a:p>
            <a:pPr lvl="0"/>
            <a:r>
              <a:rPr lang="en-US" sz="4100" b="1" dirty="0">
                <a:solidFill>
                  <a:srgbClr val="0070C0"/>
                </a:solidFill>
              </a:rPr>
              <a:t>Dry mouth</a:t>
            </a:r>
          </a:p>
          <a:p>
            <a:pPr lvl="0"/>
            <a:r>
              <a:rPr lang="en-US" sz="4100" b="1" dirty="0">
                <a:solidFill>
                  <a:srgbClr val="0070C0"/>
                </a:solidFill>
              </a:rPr>
              <a:t>Chest pain</a:t>
            </a:r>
          </a:p>
          <a:p>
            <a:pPr lvl="0"/>
            <a:r>
              <a:rPr lang="en-US" sz="4100" b="1" dirty="0">
                <a:solidFill>
                  <a:srgbClr val="0070C0"/>
                </a:solidFill>
              </a:rPr>
              <a:t>Headaches</a:t>
            </a:r>
          </a:p>
          <a:p>
            <a:pPr lvl="0"/>
            <a:r>
              <a:rPr lang="en-US" sz="4100" b="1" dirty="0">
                <a:solidFill>
                  <a:srgbClr val="0070C0"/>
                </a:solidFill>
              </a:rPr>
              <a:t>A knot in the stomach</a:t>
            </a:r>
          </a:p>
          <a:p>
            <a:pPr lvl="0"/>
            <a:r>
              <a:rPr lang="en-US" sz="4100" b="1" dirty="0">
                <a:solidFill>
                  <a:srgbClr val="0070C0"/>
                </a:solidFill>
              </a:rPr>
              <a:t>Fast breathing</a:t>
            </a:r>
          </a:p>
          <a:p>
            <a:endParaRPr lang="en-US" dirty="0"/>
          </a:p>
        </p:txBody>
      </p:sp>
    </p:spTree>
    <p:extLst>
      <p:ext uri="{BB962C8B-B14F-4D97-AF65-F5344CB8AC3E}">
        <p14:creationId xmlns:p14="http://schemas.microsoft.com/office/powerpoint/2010/main" val="2554319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467600" cy="5668963"/>
          </a:xfrm>
        </p:spPr>
        <p:txBody>
          <a:bodyPr>
            <a:noAutofit/>
          </a:bodyPr>
          <a:lstStyle/>
          <a:p>
            <a:r>
              <a:rPr lang="en-US" sz="3600" b="1" dirty="0">
                <a:solidFill>
                  <a:srgbClr val="00B050"/>
                </a:solidFill>
              </a:rPr>
              <a:t>These physical symptoms are due to increased activity of nervous impulses sent from the brain to various parts of the body and to the release of adrenaline (epinephrine) into the bloodstream when we are anxious.</a:t>
            </a:r>
          </a:p>
          <a:p>
            <a:r>
              <a:rPr lang="en-US" sz="3600" b="1" dirty="0">
                <a:solidFill>
                  <a:srgbClr val="00B050"/>
                </a:solidFill>
              </a:rPr>
              <a:t>However, the exact way that the mind can cause certain other symptoms is not </a:t>
            </a:r>
            <a:r>
              <a:rPr lang="en-US" sz="3600" b="1" dirty="0" smtClean="0">
                <a:solidFill>
                  <a:srgbClr val="00B050"/>
                </a:solidFill>
              </a:rPr>
              <a:t>clear.</a:t>
            </a:r>
            <a:endParaRPr lang="en-US" sz="3600" b="1" dirty="0">
              <a:solidFill>
                <a:srgbClr val="00B050"/>
              </a:solidFill>
            </a:endParaRPr>
          </a:p>
        </p:txBody>
      </p:sp>
    </p:spTree>
    <p:extLst>
      <p:ext uri="{BB962C8B-B14F-4D97-AF65-F5344CB8AC3E}">
        <p14:creationId xmlns:p14="http://schemas.microsoft.com/office/powerpoint/2010/main" val="3333163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36637"/>
            <a:ext cx="8077200" cy="5821363"/>
          </a:xfrm>
        </p:spPr>
        <p:txBody>
          <a:bodyPr>
            <a:noAutofit/>
          </a:bodyPr>
          <a:lstStyle/>
          <a:p>
            <a:pPr algn="just"/>
            <a:r>
              <a:rPr lang="en-US" sz="3600" b="1" dirty="0" smtClean="0">
                <a:solidFill>
                  <a:srgbClr val="FF0000"/>
                </a:solidFill>
              </a:rPr>
              <a:t>In this  </a:t>
            </a:r>
            <a:r>
              <a:rPr lang="en-US" sz="3600" b="1" dirty="0">
                <a:solidFill>
                  <a:srgbClr val="FF0000"/>
                </a:solidFill>
              </a:rPr>
              <a:t>condition of dysfunction or structural damage in bodily organs through inappropriate activation of the involuntary nervous system and the glands of internal </a:t>
            </a:r>
            <a:r>
              <a:rPr lang="en-US" sz="3600" b="1" dirty="0" smtClean="0">
                <a:solidFill>
                  <a:srgbClr val="FF0000"/>
                </a:solidFill>
              </a:rPr>
              <a:t>secretion. Thus</a:t>
            </a:r>
            <a:r>
              <a:rPr lang="en-US" sz="3600" b="1" dirty="0">
                <a:solidFill>
                  <a:srgbClr val="FF0000"/>
                </a:solidFill>
              </a:rPr>
              <a:t>, the </a:t>
            </a:r>
            <a:r>
              <a:rPr lang="en-US" sz="3600" b="1" dirty="0" smtClean="0">
                <a:solidFill>
                  <a:srgbClr val="FF0000"/>
                </a:solidFill>
              </a:rPr>
              <a:t>psychosomatic symptom emerges  </a:t>
            </a:r>
            <a:r>
              <a:rPr lang="en-US" sz="3600" b="1" dirty="0">
                <a:solidFill>
                  <a:srgbClr val="FF0000"/>
                </a:solidFill>
              </a:rPr>
              <a:t>as </a:t>
            </a:r>
            <a:r>
              <a:rPr lang="en-US" sz="3600" b="1" dirty="0" smtClean="0">
                <a:solidFill>
                  <a:srgbClr val="FF0000"/>
                </a:solidFill>
              </a:rPr>
              <a:t>a physiological </a:t>
            </a:r>
            <a:r>
              <a:rPr lang="en-US" sz="3600" b="1" dirty="0">
                <a:solidFill>
                  <a:srgbClr val="FF0000"/>
                </a:solidFill>
              </a:rPr>
              <a:t>concomitant of an emotional </a:t>
            </a:r>
            <a:r>
              <a:rPr lang="en-US" sz="3600" b="1" dirty="0" smtClean="0">
                <a:solidFill>
                  <a:srgbClr val="FF0000"/>
                </a:solidFill>
              </a:rPr>
              <a:t>state.</a:t>
            </a:r>
            <a:r>
              <a:rPr lang="en-US" sz="3600" b="1" dirty="0" smtClean="0">
                <a:solidFill>
                  <a:schemeClr val="bg1"/>
                </a:solidFill>
              </a:rPr>
              <a:t>.</a:t>
            </a:r>
            <a:endParaRPr lang="en-US" sz="3600" b="1" dirty="0">
              <a:solidFill>
                <a:schemeClr val="bg1"/>
              </a:solidFill>
            </a:endParaRPr>
          </a:p>
        </p:txBody>
      </p:sp>
    </p:spTree>
    <p:extLst>
      <p:ext uri="{BB962C8B-B14F-4D97-AF65-F5344CB8AC3E}">
        <p14:creationId xmlns:p14="http://schemas.microsoft.com/office/powerpoint/2010/main" val="3204990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50</TotalTime>
  <Words>445</Words>
  <Application>Microsoft Office PowerPoint</Application>
  <PresentationFormat>On-screen Show (4:3)</PresentationFormat>
  <Paragraphs>41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Adjacency</vt:lpstr>
      <vt:lpstr>Psychosomatic disorders </vt:lpstr>
      <vt:lpstr>PowerPoint Presentation</vt:lpstr>
      <vt:lpstr>PowerPoint Presentation</vt:lpstr>
      <vt:lpstr>Psychosomatic disorder-</vt:lpstr>
      <vt:lpstr>Psychosomatic disorders</vt:lpstr>
      <vt:lpstr>PowerPoint Presentation</vt:lpstr>
      <vt:lpstr>How can the mind affect physical diseases? </vt:lpstr>
      <vt:lpstr>PowerPoint Presentation</vt:lpstr>
      <vt:lpstr>PowerPoint Presentation</vt:lpstr>
      <vt:lpstr>Common Symptoms of Psychosomatic illness </vt:lpstr>
      <vt:lpstr>The treatments for psychosomatic disorders?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Psychosomatic disorders </dc:title>
  <dc:creator>sr soja</dc:creator>
  <cp:lastModifiedBy>sr soja</cp:lastModifiedBy>
  <cp:revision>8</cp:revision>
  <dcterms:created xsi:type="dcterms:W3CDTF">2006-08-16T00:00:00Z</dcterms:created>
  <dcterms:modified xsi:type="dcterms:W3CDTF">2017-10-19T05:00:09Z</dcterms:modified>
</cp:coreProperties>
</file>