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00" r:id="rId1"/>
  </p:sldMasterIdLst>
  <p:notesMasterIdLst>
    <p:notesMasterId r:id="rId22"/>
  </p:notesMasterIdLst>
  <p:sldIdLst>
    <p:sldId id="256" r:id="rId2"/>
    <p:sldId id="257" r:id="rId3"/>
    <p:sldId id="258" r:id="rId4"/>
    <p:sldId id="273" r:id="rId5"/>
    <p:sldId id="259" r:id="rId6"/>
    <p:sldId id="261" r:id="rId7"/>
    <p:sldId id="262" r:id="rId8"/>
    <p:sldId id="263" r:id="rId9"/>
    <p:sldId id="264" r:id="rId10"/>
    <p:sldId id="260" r:id="rId11"/>
    <p:sldId id="265" r:id="rId12"/>
    <p:sldId id="274" r:id="rId13"/>
    <p:sldId id="270" r:id="rId14"/>
    <p:sldId id="271" r:id="rId15"/>
    <p:sldId id="272" r:id="rId16"/>
    <p:sldId id="267" r:id="rId17"/>
    <p:sldId id="266" r:id="rId18"/>
    <p:sldId id="275" r:id="rId19"/>
    <p:sldId id="269" r:id="rId20"/>
    <p:sldId id="268" r:id="rId21"/>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fontAlgn="auto">
              <a:spcBef>
                <a:spcPts val="0"/>
              </a:spcBef>
              <a:spcAft>
                <a:spcPts val="0"/>
              </a:spcAft>
              <a:defRPr sz="1300" dirty="0">
                <a:latin typeface="+mn-lt"/>
                <a:cs typeface="+mn-cs"/>
              </a:defRPr>
            </a:lvl1pPr>
          </a:lstStyle>
          <a:p>
            <a:pPr>
              <a:defRPr/>
            </a:pPr>
            <a:endParaRPr lang="en-GB"/>
          </a:p>
        </p:txBody>
      </p:sp>
      <p:sp>
        <p:nvSpPr>
          <p:cNvPr id="3" name="Date Placeholder 2"/>
          <p:cNvSpPr>
            <a:spLocks noGrp="1"/>
          </p:cNvSpPr>
          <p:nvPr>
            <p:ph type="dt" idx="1"/>
          </p:nvPr>
        </p:nvSpPr>
        <p:spPr>
          <a:xfrm>
            <a:off x="4021138" y="0"/>
            <a:ext cx="3076575" cy="511175"/>
          </a:xfrm>
          <a:prstGeom prst="rect">
            <a:avLst/>
          </a:prstGeom>
        </p:spPr>
        <p:txBody>
          <a:bodyPr vert="horz" lIns="99048" tIns="49524" rIns="99048" bIns="49524" rtlCol="0"/>
          <a:lstStyle>
            <a:lvl1pPr algn="r" fontAlgn="auto">
              <a:spcBef>
                <a:spcPts val="0"/>
              </a:spcBef>
              <a:spcAft>
                <a:spcPts val="0"/>
              </a:spcAft>
              <a:defRPr sz="1300">
                <a:latin typeface="+mn-lt"/>
                <a:cs typeface="+mn-cs"/>
              </a:defRPr>
            </a:lvl1pPr>
          </a:lstStyle>
          <a:p>
            <a:pPr>
              <a:defRPr/>
            </a:pPr>
            <a:fld id="{1834085C-7C78-49AA-AD3A-DFA5C3517089}" type="datetimeFigureOut">
              <a:rPr lang="en-US"/>
              <a:pPr>
                <a:defRPr/>
              </a:pPr>
              <a:t>5/22/2013</a:t>
            </a:fld>
            <a:endParaRPr lang="en-GB"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en-GB" noProof="0" dirty="0"/>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9048" tIns="49524" rIns="99048" bIns="495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fontAlgn="auto">
              <a:spcBef>
                <a:spcPts val="0"/>
              </a:spcBef>
              <a:spcAft>
                <a:spcPts val="0"/>
              </a:spcAft>
              <a:defRPr sz="1300" dirty="0">
                <a:latin typeface="+mn-lt"/>
                <a:cs typeface="+mn-cs"/>
              </a:defRPr>
            </a:lvl1pPr>
          </a:lstStyle>
          <a:p>
            <a:pPr>
              <a:defRPr/>
            </a:pPr>
            <a:endParaRPr lang="en-GB"/>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9048" tIns="49524" rIns="99048" bIns="49524" rtlCol="0" anchor="b"/>
          <a:lstStyle>
            <a:lvl1pPr algn="r" fontAlgn="auto">
              <a:spcBef>
                <a:spcPts val="0"/>
              </a:spcBef>
              <a:spcAft>
                <a:spcPts val="0"/>
              </a:spcAft>
              <a:defRPr sz="1300">
                <a:latin typeface="+mn-lt"/>
                <a:cs typeface="+mn-cs"/>
              </a:defRPr>
            </a:lvl1pPr>
          </a:lstStyle>
          <a:p>
            <a:pPr>
              <a:defRPr/>
            </a:pPr>
            <a:fld id="{6AD88828-FC5B-4AFA-AB67-AFA35AB9B2DF}" type="slidenum">
              <a:rPr lang="en-GB"/>
              <a:pPr>
                <a:defRPr/>
              </a:pPr>
              <a:t>‹#›</a:t>
            </a:fld>
            <a:endParaRPr lang="en-GB" dirty="0"/>
          </a:p>
        </p:txBody>
      </p:sp>
    </p:spTree>
    <p:extLst>
      <p:ext uri="{BB962C8B-B14F-4D97-AF65-F5344CB8AC3E}">
        <p14:creationId xmlns:p14="http://schemas.microsoft.com/office/powerpoint/2010/main" xmlns="" val="26131620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54B451DA-2DA2-45B7-A83A-755AB2E15B93}" type="datetime1">
              <a:rPr lang="en-US" smtClean="0"/>
              <a:pPr>
                <a:defRPr/>
              </a:pPr>
              <a:t>5/22/2013</a:t>
            </a:fld>
            <a:endParaRPr lang="en-GB" dirty="0"/>
          </a:p>
        </p:txBody>
      </p:sp>
      <p:sp>
        <p:nvSpPr>
          <p:cNvPr id="5" name="Footer Placeholder 4"/>
          <p:cNvSpPr>
            <a:spLocks noGrp="1"/>
          </p:cNvSpPr>
          <p:nvPr>
            <p:ph type="ftr" sz="quarter" idx="11"/>
          </p:nvPr>
        </p:nvSpPr>
        <p:spPr/>
        <p:txBody>
          <a:bodyPr/>
          <a:lstStyle/>
          <a:p>
            <a:pPr>
              <a:defRPr/>
            </a:pPr>
            <a:r>
              <a:rPr lang="en-GB" smtClean="0"/>
              <a:t>MYSKILLSPROFILE © 2012</a:t>
            </a:r>
            <a:endParaRPr lang="en-GB"/>
          </a:p>
        </p:txBody>
      </p:sp>
      <p:sp>
        <p:nvSpPr>
          <p:cNvPr id="6" name="Slide Number Placeholder 5"/>
          <p:cNvSpPr>
            <a:spLocks noGrp="1"/>
          </p:cNvSpPr>
          <p:nvPr>
            <p:ph type="sldNum" sz="quarter" idx="12"/>
          </p:nvPr>
        </p:nvSpPr>
        <p:spPr/>
        <p:txBody>
          <a:bodyPr/>
          <a:lstStyle/>
          <a:p>
            <a:pPr>
              <a:defRPr/>
            </a:pPr>
            <a:fld id="{76C952E5-5809-4CA8-B518-24F796A62C49}" type="slidenum">
              <a:rPr lang="en-GB" smtClean="0"/>
              <a:pPr>
                <a:defRPr/>
              </a:pPr>
              <a:t>‹#›</a:t>
            </a:fld>
            <a:endParaRPr lang="en-GB"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CBD87040-04C4-4F30-9555-FDAFC1A73844}" type="datetime1">
              <a:rPr lang="en-US" smtClean="0"/>
              <a:pPr>
                <a:defRPr/>
              </a:pPr>
              <a:t>5/22/2013</a:t>
            </a:fld>
            <a:endParaRPr lang="en-GB" dirty="0"/>
          </a:p>
        </p:txBody>
      </p:sp>
      <p:sp>
        <p:nvSpPr>
          <p:cNvPr id="5" name="Footer Placeholder 4"/>
          <p:cNvSpPr>
            <a:spLocks noGrp="1"/>
          </p:cNvSpPr>
          <p:nvPr>
            <p:ph type="ftr" sz="quarter" idx="11"/>
          </p:nvPr>
        </p:nvSpPr>
        <p:spPr/>
        <p:txBody>
          <a:bodyPr/>
          <a:lstStyle/>
          <a:p>
            <a:pPr>
              <a:defRPr/>
            </a:pPr>
            <a:r>
              <a:rPr lang="en-GB" smtClean="0"/>
              <a:t>MYSKILLSPROFILE © 2012</a:t>
            </a:r>
            <a:endParaRPr lang="en-GB"/>
          </a:p>
        </p:txBody>
      </p:sp>
      <p:sp>
        <p:nvSpPr>
          <p:cNvPr id="6" name="Slide Number Placeholder 5"/>
          <p:cNvSpPr>
            <a:spLocks noGrp="1"/>
          </p:cNvSpPr>
          <p:nvPr>
            <p:ph type="sldNum" sz="quarter" idx="12"/>
          </p:nvPr>
        </p:nvSpPr>
        <p:spPr/>
        <p:txBody>
          <a:bodyPr/>
          <a:lstStyle/>
          <a:p>
            <a:pPr>
              <a:defRPr/>
            </a:pPr>
            <a:fld id="{6C9C643E-F379-46DE-8127-74B6CE8A480C}" type="slidenum">
              <a:rPr lang="en-GB" smtClean="0"/>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64BFF399-1EF0-42DE-A686-91087D6D1E88}" type="datetime1">
              <a:rPr lang="en-US" smtClean="0"/>
              <a:pPr>
                <a:defRPr/>
              </a:pPr>
              <a:t>5/22/2013</a:t>
            </a:fld>
            <a:endParaRPr lang="en-GB" dirty="0"/>
          </a:p>
        </p:txBody>
      </p:sp>
      <p:sp>
        <p:nvSpPr>
          <p:cNvPr id="5" name="Footer Placeholder 4"/>
          <p:cNvSpPr>
            <a:spLocks noGrp="1"/>
          </p:cNvSpPr>
          <p:nvPr>
            <p:ph type="ftr" sz="quarter" idx="11"/>
          </p:nvPr>
        </p:nvSpPr>
        <p:spPr/>
        <p:txBody>
          <a:bodyPr/>
          <a:lstStyle/>
          <a:p>
            <a:pPr>
              <a:defRPr/>
            </a:pPr>
            <a:r>
              <a:rPr lang="en-GB" smtClean="0"/>
              <a:t>MYSKILLSPROFILE © 2012</a:t>
            </a:r>
            <a:endParaRPr lang="en-GB"/>
          </a:p>
        </p:txBody>
      </p:sp>
      <p:sp>
        <p:nvSpPr>
          <p:cNvPr id="6" name="Slide Number Placeholder 5"/>
          <p:cNvSpPr>
            <a:spLocks noGrp="1"/>
          </p:cNvSpPr>
          <p:nvPr>
            <p:ph type="sldNum" sz="quarter" idx="12"/>
          </p:nvPr>
        </p:nvSpPr>
        <p:spPr/>
        <p:txBody>
          <a:bodyPr/>
          <a:lstStyle/>
          <a:p>
            <a:pPr>
              <a:defRPr/>
            </a:pPr>
            <a:fld id="{299C739A-A642-40FA-AE5F-F36135793C2C}" type="slidenum">
              <a:rPr lang="en-GB" smtClean="0"/>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46B1EDC6-99D6-4F54-9A4E-A22D9054E23E}" type="datetime1">
              <a:rPr lang="en-US" smtClean="0"/>
              <a:pPr>
                <a:defRPr/>
              </a:pPr>
              <a:t>5/22/2013</a:t>
            </a:fld>
            <a:endParaRPr lang="en-GB" dirty="0"/>
          </a:p>
        </p:txBody>
      </p:sp>
      <p:sp>
        <p:nvSpPr>
          <p:cNvPr id="5" name="Footer Placeholder 4"/>
          <p:cNvSpPr>
            <a:spLocks noGrp="1"/>
          </p:cNvSpPr>
          <p:nvPr>
            <p:ph type="ftr" sz="quarter" idx="11"/>
          </p:nvPr>
        </p:nvSpPr>
        <p:spPr/>
        <p:txBody>
          <a:bodyPr/>
          <a:lstStyle/>
          <a:p>
            <a:pPr>
              <a:defRPr/>
            </a:pPr>
            <a:r>
              <a:rPr lang="en-GB" smtClean="0"/>
              <a:t>MYSKILLSPROFILE © 2012</a:t>
            </a:r>
            <a:endParaRPr lang="en-GB"/>
          </a:p>
        </p:txBody>
      </p:sp>
      <p:sp>
        <p:nvSpPr>
          <p:cNvPr id="6" name="Slide Number Placeholder 5"/>
          <p:cNvSpPr>
            <a:spLocks noGrp="1"/>
          </p:cNvSpPr>
          <p:nvPr>
            <p:ph type="sldNum" sz="quarter" idx="12"/>
          </p:nvPr>
        </p:nvSpPr>
        <p:spPr/>
        <p:txBody>
          <a:bodyPr/>
          <a:lstStyle/>
          <a:p>
            <a:pPr>
              <a:defRPr/>
            </a:pPr>
            <a:fld id="{BA559259-F8E8-4F01-816B-AC81ECE3740A}" type="slidenum">
              <a:rPr lang="en-GB" smtClean="0"/>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1C7B041-2645-4ABB-96E7-B3CD6E6261FE}" type="datetime1">
              <a:rPr lang="en-US" smtClean="0"/>
              <a:pPr>
                <a:defRPr/>
              </a:pPr>
              <a:t>5/22/2013</a:t>
            </a:fld>
            <a:endParaRPr lang="en-GB" dirty="0"/>
          </a:p>
        </p:txBody>
      </p:sp>
      <p:sp>
        <p:nvSpPr>
          <p:cNvPr id="5" name="Footer Placeholder 4"/>
          <p:cNvSpPr>
            <a:spLocks noGrp="1"/>
          </p:cNvSpPr>
          <p:nvPr>
            <p:ph type="ftr" sz="quarter" idx="11"/>
          </p:nvPr>
        </p:nvSpPr>
        <p:spPr/>
        <p:txBody>
          <a:bodyPr/>
          <a:lstStyle/>
          <a:p>
            <a:pPr>
              <a:defRPr/>
            </a:pPr>
            <a:r>
              <a:rPr lang="en-GB" smtClean="0"/>
              <a:t>MYSKILLSPROFILE © 2012</a:t>
            </a:r>
            <a:endParaRPr lang="en-GB"/>
          </a:p>
        </p:txBody>
      </p:sp>
      <p:sp>
        <p:nvSpPr>
          <p:cNvPr id="6" name="Slide Number Placeholder 5"/>
          <p:cNvSpPr>
            <a:spLocks noGrp="1"/>
          </p:cNvSpPr>
          <p:nvPr>
            <p:ph type="sldNum" sz="quarter" idx="12"/>
          </p:nvPr>
        </p:nvSpPr>
        <p:spPr/>
        <p:txBody>
          <a:bodyPr/>
          <a:lstStyle/>
          <a:p>
            <a:pPr>
              <a:defRPr/>
            </a:pPr>
            <a:fld id="{DE008693-B0C6-4C09-BC52-3B3AB1CEF2D1}" type="slidenum">
              <a:rPr lang="en-GB" smtClean="0"/>
              <a:pPr>
                <a:defRPr/>
              </a:pPr>
              <a:t>‹#›</a:t>
            </a:fld>
            <a:endParaRPr lang="en-GB"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6EFE52A3-6E29-4467-85EA-FE860AC6E1C4}" type="datetime1">
              <a:rPr lang="en-US" smtClean="0"/>
              <a:pPr>
                <a:defRPr/>
              </a:pPr>
              <a:t>5/22/2013</a:t>
            </a:fld>
            <a:endParaRPr lang="en-GB" dirty="0"/>
          </a:p>
        </p:txBody>
      </p:sp>
      <p:sp>
        <p:nvSpPr>
          <p:cNvPr id="6" name="Footer Placeholder 5"/>
          <p:cNvSpPr>
            <a:spLocks noGrp="1"/>
          </p:cNvSpPr>
          <p:nvPr>
            <p:ph type="ftr" sz="quarter" idx="11"/>
          </p:nvPr>
        </p:nvSpPr>
        <p:spPr/>
        <p:txBody>
          <a:bodyPr/>
          <a:lstStyle/>
          <a:p>
            <a:pPr>
              <a:defRPr/>
            </a:pPr>
            <a:r>
              <a:rPr lang="en-GB" smtClean="0"/>
              <a:t>MYSKILLSPROFILE © 2012</a:t>
            </a:r>
            <a:endParaRPr lang="en-GB"/>
          </a:p>
        </p:txBody>
      </p:sp>
      <p:sp>
        <p:nvSpPr>
          <p:cNvPr id="7" name="Slide Number Placeholder 6"/>
          <p:cNvSpPr>
            <a:spLocks noGrp="1"/>
          </p:cNvSpPr>
          <p:nvPr>
            <p:ph type="sldNum" sz="quarter" idx="12"/>
          </p:nvPr>
        </p:nvSpPr>
        <p:spPr/>
        <p:txBody>
          <a:bodyPr/>
          <a:lstStyle/>
          <a:p>
            <a:pPr>
              <a:defRPr/>
            </a:pPr>
            <a:fld id="{197DAF9A-96D0-4C83-8604-FA1345D8F8E9}" type="slidenum">
              <a:rPr lang="en-GB" smtClean="0"/>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F375D4E6-B096-4BB3-B80C-165C30A41ECB}" type="datetime1">
              <a:rPr lang="en-US" smtClean="0"/>
              <a:pPr>
                <a:defRPr/>
              </a:pPr>
              <a:t>5/22/2013</a:t>
            </a:fld>
            <a:endParaRPr lang="en-GB" dirty="0"/>
          </a:p>
        </p:txBody>
      </p:sp>
      <p:sp>
        <p:nvSpPr>
          <p:cNvPr id="8" name="Footer Placeholder 7"/>
          <p:cNvSpPr>
            <a:spLocks noGrp="1"/>
          </p:cNvSpPr>
          <p:nvPr>
            <p:ph type="ftr" sz="quarter" idx="11"/>
          </p:nvPr>
        </p:nvSpPr>
        <p:spPr/>
        <p:txBody>
          <a:bodyPr/>
          <a:lstStyle/>
          <a:p>
            <a:pPr>
              <a:defRPr/>
            </a:pPr>
            <a:r>
              <a:rPr lang="en-GB" smtClean="0"/>
              <a:t>MYSKILLSPROFILE © 2012</a:t>
            </a:r>
            <a:endParaRPr lang="en-GB"/>
          </a:p>
        </p:txBody>
      </p:sp>
      <p:sp>
        <p:nvSpPr>
          <p:cNvPr id="9" name="Slide Number Placeholder 8"/>
          <p:cNvSpPr>
            <a:spLocks noGrp="1"/>
          </p:cNvSpPr>
          <p:nvPr>
            <p:ph type="sldNum" sz="quarter" idx="12"/>
          </p:nvPr>
        </p:nvSpPr>
        <p:spPr/>
        <p:txBody>
          <a:bodyPr/>
          <a:lstStyle/>
          <a:p>
            <a:pPr>
              <a:defRPr/>
            </a:pPr>
            <a:fld id="{3F15652C-5183-4557-BAF0-D180EDED0997}" type="slidenum">
              <a:rPr lang="en-GB" smtClean="0"/>
              <a:pPr>
                <a:defRPr/>
              </a:pPr>
              <a:t>‹#›</a:t>
            </a:fld>
            <a:endParaRPr lang="en-GB"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C14E96A4-0C2A-4C33-8570-A4EF6A47D668}" type="datetime1">
              <a:rPr lang="en-US" smtClean="0"/>
              <a:pPr>
                <a:defRPr/>
              </a:pPr>
              <a:t>5/22/2013</a:t>
            </a:fld>
            <a:endParaRPr lang="en-GB" dirty="0"/>
          </a:p>
        </p:txBody>
      </p:sp>
      <p:sp>
        <p:nvSpPr>
          <p:cNvPr id="4" name="Footer Placeholder 3"/>
          <p:cNvSpPr>
            <a:spLocks noGrp="1"/>
          </p:cNvSpPr>
          <p:nvPr>
            <p:ph type="ftr" sz="quarter" idx="11"/>
          </p:nvPr>
        </p:nvSpPr>
        <p:spPr/>
        <p:txBody>
          <a:bodyPr/>
          <a:lstStyle/>
          <a:p>
            <a:pPr>
              <a:defRPr/>
            </a:pPr>
            <a:r>
              <a:rPr lang="en-GB" smtClean="0"/>
              <a:t>MYSKILLSPROFILE © 2012</a:t>
            </a:r>
            <a:endParaRPr lang="en-GB"/>
          </a:p>
        </p:txBody>
      </p:sp>
      <p:sp>
        <p:nvSpPr>
          <p:cNvPr id="5" name="Slide Number Placeholder 4"/>
          <p:cNvSpPr>
            <a:spLocks noGrp="1"/>
          </p:cNvSpPr>
          <p:nvPr>
            <p:ph type="sldNum" sz="quarter" idx="12"/>
          </p:nvPr>
        </p:nvSpPr>
        <p:spPr/>
        <p:txBody>
          <a:bodyPr/>
          <a:lstStyle/>
          <a:p>
            <a:pPr>
              <a:defRPr/>
            </a:pPr>
            <a:fld id="{0F78567F-E3B2-40CF-A909-7952C5CC30B7}" type="slidenum">
              <a:rPr lang="en-GB" smtClean="0"/>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1F403DB-A4D2-4128-9253-F51842819D73}" type="datetime1">
              <a:rPr lang="en-US" smtClean="0"/>
              <a:pPr>
                <a:defRPr/>
              </a:pPr>
              <a:t>5/22/2013</a:t>
            </a:fld>
            <a:endParaRPr lang="en-GB" dirty="0"/>
          </a:p>
        </p:txBody>
      </p:sp>
      <p:sp>
        <p:nvSpPr>
          <p:cNvPr id="3" name="Footer Placeholder 2"/>
          <p:cNvSpPr>
            <a:spLocks noGrp="1"/>
          </p:cNvSpPr>
          <p:nvPr>
            <p:ph type="ftr" sz="quarter" idx="11"/>
          </p:nvPr>
        </p:nvSpPr>
        <p:spPr/>
        <p:txBody>
          <a:bodyPr/>
          <a:lstStyle/>
          <a:p>
            <a:pPr>
              <a:defRPr/>
            </a:pPr>
            <a:r>
              <a:rPr lang="en-GB" smtClean="0"/>
              <a:t>MYSKILLSPROFILE © 2012</a:t>
            </a:r>
            <a:endParaRPr lang="en-GB"/>
          </a:p>
        </p:txBody>
      </p:sp>
      <p:sp>
        <p:nvSpPr>
          <p:cNvPr id="4" name="Slide Number Placeholder 3"/>
          <p:cNvSpPr>
            <a:spLocks noGrp="1"/>
          </p:cNvSpPr>
          <p:nvPr>
            <p:ph type="sldNum" sz="quarter" idx="12"/>
          </p:nvPr>
        </p:nvSpPr>
        <p:spPr/>
        <p:txBody>
          <a:bodyPr/>
          <a:lstStyle/>
          <a:p>
            <a:pPr>
              <a:defRPr/>
            </a:pPr>
            <a:fld id="{1FCC4081-F466-4584-ADAE-2CA221A595F5}" type="slidenum">
              <a:rPr lang="en-GB" smtClean="0"/>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1F22BAC-4FA0-42FA-91D5-03F6289FE608}" type="datetime1">
              <a:rPr lang="en-US" smtClean="0"/>
              <a:pPr>
                <a:defRPr/>
              </a:pPr>
              <a:t>5/22/2013</a:t>
            </a:fld>
            <a:endParaRPr lang="en-GB" dirty="0"/>
          </a:p>
        </p:txBody>
      </p:sp>
      <p:sp>
        <p:nvSpPr>
          <p:cNvPr id="6" name="Footer Placeholder 5"/>
          <p:cNvSpPr>
            <a:spLocks noGrp="1"/>
          </p:cNvSpPr>
          <p:nvPr>
            <p:ph type="ftr" sz="quarter" idx="11"/>
          </p:nvPr>
        </p:nvSpPr>
        <p:spPr/>
        <p:txBody>
          <a:bodyPr/>
          <a:lstStyle/>
          <a:p>
            <a:pPr>
              <a:defRPr/>
            </a:pPr>
            <a:r>
              <a:rPr lang="en-GB" smtClean="0"/>
              <a:t>MYSKILLSPROFILE © 2012</a:t>
            </a:r>
            <a:endParaRPr lang="en-GB"/>
          </a:p>
        </p:txBody>
      </p:sp>
      <p:sp>
        <p:nvSpPr>
          <p:cNvPr id="7" name="Slide Number Placeholder 6"/>
          <p:cNvSpPr>
            <a:spLocks noGrp="1"/>
          </p:cNvSpPr>
          <p:nvPr>
            <p:ph type="sldNum" sz="quarter" idx="12"/>
          </p:nvPr>
        </p:nvSpPr>
        <p:spPr/>
        <p:txBody>
          <a:bodyPr/>
          <a:lstStyle/>
          <a:p>
            <a:pPr>
              <a:defRPr/>
            </a:pPr>
            <a:fld id="{DE59FBEE-85E8-477B-9DB6-A376007ED9A7}" type="slidenum">
              <a:rPr lang="en-GB" smtClean="0"/>
              <a:pPr>
                <a:defRPr/>
              </a:pPr>
              <a:t>‹#›</a:t>
            </a:fld>
            <a:endParaRPr lang="en-GB"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4C1FD81-25E7-44A9-8B0D-C6F81C487629}" type="datetime1">
              <a:rPr lang="en-US" smtClean="0"/>
              <a:pPr>
                <a:defRPr/>
              </a:pPr>
              <a:t>5/22/2013</a:t>
            </a:fld>
            <a:endParaRPr lang="en-GB" dirty="0"/>
          </a:p>
        </p:txBody>
      </p:sp>
      <p:sp>
        <p:nvSpPr>
          <p:cNvPr id="6" name="Footer Placeholder 5"/>
          <p:cNvSpPr>
            <a:spLocks noGrp="1"/>
          </p:cNvSpPr>
          <p:nvPr>
            <p:ph type="ftr" sz="quarter" idx="11"/>
          </p:nvPr>
        </p:nvSpPr>
        <p:spPr/>
        <p:txBody>
          <a:bodyPr/>
          <a:lstStyle/>
          <a:p>
            <a:pPr>
              <a:defRPr/>
            </a:pPr>
            <a:r>
              <a:rPr lang="en-GB" smtClean="0"/>
              <a:t>MYSKILLSPROFILE © 2012</a:t>
            </a:r>
            <a:endParaRPr lang="en-GB"/>
          </a:p>
        </p:txBody>
      </p:sp>
      <p:sp>
        <p:nvSpPr>
          <p:cNvPr id="7" name="Slide Number Placeholder 6"/>
          <p:cNvSpPr>
            <a:spLocks noGrp="1"/>
          </p:cNvSpPr>
          <p:nvPr>
            <p:ph type="sldNum" sz="quarter" idx="12"/>
          </p:nvPr>
        </p:nvSpPr>
        <p:spPr/>
        <p:txBody>
          <a:bodyPr/>
          <a:lstStyle/>
          <a:p>
            <a:pPr>
              <a:defRPr/>
            </a:pPr>
            <a:fld id="{2EBB6EF2-AE9C-472A-A2D0-F4F91DA9B850}" type="slidenum">
              <a:rPr lang="en-GB" smtClean="0"/>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3312C803-F570-43E9-95CC-E58720CE176E}" type="datetime1">
              <a:rPr lang="en-US" smtClean="0"/>
              <a:pPr>
                <a:defRPr/>
              </a:pPr>
              <a:t>5/22/2013</a:t>
            </a:fld>
            <a:endParaRPr lang="en-GB"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GB" smtClean="0"/>
              <a:t>MYSKILLSPROFILE © 2012</a:t>
            </a:r>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CBCEC7F7-22CF-47AF-93CB-D5D7409703E4}" type="slidenum">
              <a:rPr lang="en-GB" smtClean="0"/>
              <a:pPr>
                <a:defRPr/>
              </a:pPr>
              <a:t>‹#›</a:t>
            </a:fld>
            <a:endParaRPr lang="en-GB" dirty="0"/>
          </a:p>
        </p:txBody>
      </p:sp>
    </p:spTree>
  </p:cSld>
  <p:clrMap bg1="lt1" tx1="dk1" bg2="lt2" tx2="dk2" accent1="accent1" accent2="accent2" accent3="accent3" accent4="accent4" accent5="accent5" accent6="accent6" hlink="hlink" folHlink="folHlink"/>
  <p:sldLayoutIdLst>
    <p:sldLayoutId id="2147484501" r:id="rId1"/>
    <p:sldLayoutId id="2147484502" r:id="rId2"/>
    <p:sldLayoutId id="2147484503" r:id="rId3"/>
    <p:sldLayoutId id="2147484504" r:id="rId4"/>
    <p:sldLayoutId id="2147484505" r:id="rId5"/>
    <p:sldLayoutId id="2147484506" r:id="rId6"/>
    <p:sldLayoutId id="2147484507" r:id="rId7"/>
    <p:sldLayoutId id="2147484508" r:id="rId8"/>
    <p:sldLayoutId id="2147484509" r:id="rId9"/>
    <p:sldLayoutId id="2147484510" r:id="rId10"/>
    <p:sldLayoutId id="214748451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060848"/>
            <a:ext cx="7772400" cy="1829761"/>
          </a:xfrm>
        </p:spPr>
        <p:txBody>
          <a:bodyPr>
            <a:normAutofit fontScale="90000"/>
          </a:bodyPr>
          <a:lstStyle/>
          <a:p>
            <a:pPr eaLnBrk="1" fontAlgn="auto" hangingPunct="1">
              <a:spcAft>
                <a:spcPts val="0"/>
              </a:spcAft>
              <a:defRPr/>
            </a:pPr>
            <a:r>
              <a:rPr lang="en-GB" dirty="0" smtClean="0">
                <a:latin typeface="Arial" pitchFamily="34" charset="0"/>
                <a:cs typeface="Arial" pitchFamily="34" charset="0"/>
              </a:rPr>
              <a:t>Emotional Intelligence questionnaire</a:t>
            </a:r>
            <a:br>
              <a:rPr lang="en-GB" dirty="0" smtClean="0">
                <a:latin typeface="Arial" pitchFamily="34" charset="0"/>
                <a:cs typeface="Arial" pitchFamily="34" charset="0"/>
              </a:rPr>
            </a:br>
            <a:endParaRPr lang="en-GB" dirty="0">
              <a:latin typeface="Arial" pitchFamily="34" charset="0"/>
              <a:cs typeface="Arial" pitchFamily="34" charset="0"/>
            </a:endParaRPr>
          </a:p>
        </p:txBody>
      </p:sp>
      <p:sp>
        <p:nvSpPr>
          <p:cNvPr id="9219" name="Subtitle 2"/>
          <p:cNvSpPr>
            <a:spLocks noGrp="1"/>
          </p:cNvSpPr>
          <p:nvPr>
            <p:ph type="subTitle" idx="1"/>
          </p:nvPr>
        </p:nvSpPr>
        <p:spPr>
          <a:xfrm>
            <a:off x="611560" y="3284984"/>
            <a:ext cx="7772401" cy="1200150"/>
          </a:xfrm>
        </p:spPr>
        <p:txBody>
          <a:bodyPr>
            <a:normAutofit fontScale="32500" lnSpcReduction="20000"/>
          </a:bodyPr>
          <a:lstStyle/>
          <a:p>
            <a:endParaRPr lang="en-GB" sz="3200" dirty="0" smtClean="0">
              <a:latin typeface="Arial" pitchFamily="34" charset="0"/>
              <a:cs typeface="Arial" pitchFamily="34" charset="0"/>
            </a:endParaRPr>
          </a:p>
          <a:p>
            <a:endParaRPr lang="en-GB" sz="6400" b="1" dirty="0" smtClean="0">
              <a:solidFill>
                <a:srgbClr val="CC0066"/>
              </a:solidFill>
              <a:latin typeface="Arial" pitchFamily="34" charset="0"/>
              <a:cs typeface="Arial" pitchFamily="34" charset="0"/>
            </a:endParaRPr>
          </a:p>
          <a:p>
            <a:r>
              <a:rPr lang="en-GB" sz="11100" b="1" dirty="0" smtClean="0">
                <a:solidFill>
                  <a:srgbClr val="CC0066"/>
                </a:solidFill>
                <a:latin typeface="Arial" pitchFamily="34" charset="0"/>
                <a:cs typeface="Arial" pitchFamily="34" charset="0"/>
              </a:rPr>
              <a:t>Assessment and Development</a:t>
            </a:r>
            <a:endParaRPr lang="en-GB" sz="11100" b="1" dirty="0">
              <a:solidFill>
                <a:srgbClr val="CC0066"/>
              </a:solidFill>
              <a:latin typeface="Arial" pitchFamily="34" charset="0"/>
              <a:cs typeface="Arial" pitchFamily="34" charset="0"/>
            </a:endParaRPr>
          </a:p>
          <a:p>
            <a:pPr marR="0" eaLnBrk="1" hangingPunct="1"/>
            <a:endParaRPr lang="en-GB" sz="3200" b="1" dirty="0" smtClean="0">
              <a:solidFill>
                <a:srgbClr val="CC0066"/>
              </a:solidFill>
              <a:latin typeface="Arial" charset="0"/>
              <a:cs typeface="Arial" charset="0"/>
            </a:endParaRPr>
          </a:p>
          <a:p>
            <a:pPr marR="0" eaLnBrk="1" hangingPunct="1"/>
            <a:endParaRPr lang="en-GB" dirty="0" smtClean="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332656"/>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Test Psychometrics</a:t>
            </a:r>
            <a:endParaRPr lang="en-GB" sz="4000" dirty="0">
              <a:solidFill>
                <a:srgbClr val="CC0066"/>
              </a:solidFill>
              <a:latin typeface="Arial" pitchFamily="34" charset="0"/>
              <a:cs typeface="Arial" pitchFamily="34" charset="0"/>
            </a:endParaRPr>
          </a:p>
        </p:txBody>
      </p:sp>
      <p:sp>
        <p:nvSpPr>
          <p:cNvPr id="2" name="Content Placeholder 1"/>
          <p:cNvSpPr>
            <a:spLocks noGrp="1"/>
          </p:cNvSpPr>
          <p:nvPr>
            <p:ph idx="1"/>
          </p:nvPr>
        </p:nvSpPr>
        <p:spPr>
          <a:xfrm>
            <a:off x="539552" y="1484784"/>
            <a:ext cx="8229600" cy="4525963"/>
          </a:xfrm>
        </p:spPr>
        <p:txBody>
          <a:bodyPr>
            <a:normAutofit/>
          </a:bodyPr>
          <a:lstStyle/>
          <a:p>
            <a:pPr marL="365760" indent="-256032" eaLnBrk="1" fontAlgn="auto" hangingPunct="1">
              <a:spcAft>
                <a:spcPts val="0"/>
              </a:spcAft>
              <a:buFont typeface="Wingdings 3"/>
              <a:buChar char=""/>
              <a:defRPr/>
            </a:pPr>
            <a:r>
              <a:rPr lang="en-GB" sz="2400" dirty="0" smtClean="0">
                <a:latin typeface="Arial" pitchFamily="34" charset="0"/>
                <a:cs typeface="Arial" pitchFamily="34" charset="0"/>
              </a:rPr>
              <a:t>International comparison group of 6,000 respondents</a:t>
            </a:r>
          </a:p>
          <a:p>
            <a:pPr marL="365760" indent="-256032" eaLnBrk="1" fontAlgn="auto" hangingPunct="1">
              <a:spcAft>
                <a:spcPts val="0"/>
              </a:spcAft>
              <a:buFont typeface="Wingdings 3"/>
              <a:buChar char=""/>
              <a:defRPr/>
            </a:pPr>
            <a:r>
              <a:rPr lang="en-GB" sz="2400" dirty="0" smtClean="0">
                <a:latin typeface="Arial" pitchFamily="34" charset="0"/>
                <a:cs typeface="Arial" pitchFamily="34" charset="0"/>
              </a:rPr>
              <a:t>Majority of respondents from USA (50%), UK (18%), Australia (10%), Canada (7%)</a:t>
            </a:r>
          </a:p>
          <a:p>
            <a:pPr marL="365760" indent="-256032" eaLnBrk="1" fontAlgn="auto" hangingPunct="1">
              <a:spcAft>
                <a:spcPts val="0"/>
              </a:spcAft>
              <a:buFont typeface="Wingdings 3"/>
              <a:buChar char=""/>
              <a:defRPr/>
            </a:pPr>
            <a:r>
              <a:rPr lang="en-GB" sz="2400" dirty="0" smtClean="0">
                <a:latin typeface="Arial" pitchFamily="34" charset="0"/>
                <a:cs typeface="Arial" pitchFamily="34" charset="0"/>
              </a:rPr>
              <a:t>Average age of 38, 50/50 gender balance</a:t>
            </a:r>
          </a:p>
          <a:p>
            <a:pPr marL="365760" indent="-256032" eaLnBrk="1" fontAlgn="auto" hangingPunct="1">
              <a:spcAft>
                <a:spcPts val="0"/>
              </a:spcAft>
              <a:buFont typeface="Wingdings 3"/>
              <a:buChar char=""/>
              <a:defRPr/>
            </a:pPr>
            <a:r>
              <a:rPr lang="en-GB" sz="2400" dirty="0" smtClean="0">
                <a:latin typeface="Arial" pitchFamily="34" charset="0"/>
                <a:cs typeface="Arial" pitchFamily="34" charset="0"/>
              </a:rPr>
              <a:t>Scale reliabilities within accepted benchmark</a:t>
            </a:r>
          </a:p>
          <a:p>
            <a:pPr marL="365760" indent="-256032" eaLnBrk="1" fontAlgn="auto" hangingPunct="1">
              <a:spcAft>
                <a:spcPts val="0"/>
              </a:spcAft>
              <a:buFont typeface="Wingdings 3"/>
              <a:buChar char=""/>
              <a:defRPr/>
            </a:pPr>
            <a:r>
              <a:rPr lang="en-GB" sz="2400" dirty="0" smtClean="0">
                <a:latin typeface="Arial" pitchFamily="34" charset="0"/>
                <a:cs typeface="Arial" pitchFamily="34" charset="0"/>
              </a:rPr>
              <a:t>Median correlation between scale scores and job performance is 0.21 (consistent with 2010 meta-analysis conducted at </a:t>
            </a:r>
            <a:r>
              <a:rPr lang="en-US" sz="2400" dirty="0" smtClean="0">
                <a:latin typeface="Arial" pitchFamily="34" charset="0"/>
                <a:cs typeface="Arial" pitchFamily="34" charset="0"/>
              </a:rPr>
              <a:t>Virginia Commonwealth University)</a:t>
            </a:r>
          </a:p>
          <a:p>
            <a:pPr marL="365760" indent="-256032" eaLnBrk="1" fontAlgn="auto" hangingPunct="1">
              <a:spcAft>
                <a:spcPts val="0"/>
              </a:spcAft>
              <a:buFont typeface="Wingdings 3"/>
              <a:buChar char=""/>
              <a:defRPr/>
            </a:pPr>
            <a:r>
              <a:rPr lang="en-GB" sz="2400" dirty="0" smtClean="0">
                <a:latin typeface="Arial" pitchFamily="34" charset="0"/>
                <a:cs typeface="Arial" pitchFamily="34" charset="0"/>
              </a:rPr>
              <a:t>Only minor variations due to gender, age, ethnicity and nationality</a:t>
            </a:r>
          </a:p>
          <a:p>
            <a:pPr marL="365760" indent="-256032" eaLnBrk="1" fontAlgn="auto" hangingPunct="1">
              <a:spcAft>
                <a:spcPts val="0"/>
              </a:spcAft>
              <a:buNone/>
              <a:defRPr/>
            </a:pPr>
            <a:endParaRPr lang="en-GB" sz="2800" dirty="0" smtClean="0">
              <a:latin typeface="Arial" pitchFamily="34" charset="0"/>
              <a:cs typeface="Arial" pitchFamily="34" charset="0"/>
            </a:endParaRPr>
          </a:p>
          <a:p>
            <a:pPr marL="365760" indent="-256032" eaLnBrk="1" fontAlgn="auto" hangingPunct="1">
              <a:spcAft>
                <a:spcPts val="0"/>
              </a:spcAft>
              <a:buFont typeface="Wingdings 3"/>
              <a:buChar char=""/>
              <a:defRPr/>
            </a:pPr>
            <a:endParaRPr lang="en-GB" dirty="0"/>
          </a:p>
        </p:txBody>
      </p:sp>
      <p:sp>
        <p:nvSpPr>
          <p:cNvPr id="18436" name="Slide Number Placeholder 3"/>
          <p:cNvSpPr>
            <a:spLocks noGrp="1"/>
          </p:cNvSpPr>
          <p:nvPr>
            <p:ph type="sldNum" sz="quarter" idx="12"/>
          </p:nvPr>
        </p:nvSpPr>
        <p:spPr bwMode="auto">
          <a:xfrm>
            <a:off x="8572500" y="6286500"/>
            <a:ext cx="365125"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B4E4C10E-C0A4-41CE-A1B5-CBA9B6A11F59}" type="slidenum">
              <a:rPr lang="en-GB" smtClean="0"/>
              <a:pPr fontAlgn="base">
                <a:spcBef>
                  <a:spcPct val="0"/>
                </a:spcBef>
                <a:spcAft>
                  <a:spcPct val="0"/>
                </a:spcAft>
                <a:defRPr/>
              </a:pPr>
              <a:t>10</a:t>
            </a:fld>
            <a:endParaRPr lang="en-GB" dirty="0" smtClean="0"/>
          </a:p>
        </p:txBody>
      </p:sp>
      <p:sp>
        <p:nvSpPr>
          <p:cNvPr id="4" name="Footer Placeholder 3"/>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Feedback Report Contents</a:t>
            </a:r>
            <a:endParaRPr lang="en-GB" dirty="0"/>
          </a:p>
        </p:txBody>
      </p:sp>
      <p:sp>
        <p:nvSpPr>
          <p:cNvPr id="2" name="Content Placeholder 1"/>
          <p:cNvSpPr>
            <a:spLocks noGrp="1"/>
          </p:cNvSpPr>
          <p:nvPr>
            <p:ph idx="1"/>
          </p:nvPr>
        </p:nvSpPr>
        <p:spPr/>
        <p:txBody>
          <a:bodyPr>
            <a:normAutofit/>
          </a:bodyPr>
          <a:lstStyle/>
          <a:p>
            <a:pPr>
              <a:defRPr/>
            </a:pPr>
            <a:r>
              <a:rPr lang="en-GB" sz="2400" dirty="0" smtClean="0">
                <a:latin typeface="Arial" pitchFamily="34" charset="0"/>
                <a:cs typeface="Arial" pitchFamily="34" charset="0"/>
              </a:rPr>
              <a:t>Introduction</a:t>
            </a:r>
          </a:p>
          <a:p>
            <a:pPr>
              <a:defRPr/>
            </a:pPr>
            <a:r>
              <a:rPr lang="en-GB" sz="2400" dirty="0" smtClean="0">
                <a:latin typeface="Arial" pitchFamily="34" charset="0"/>
                <a:cs typeface="Arial" pitchFamily="34" charset="0"/>
              </a:rPr>
              <a:t>Profile Summary</a:t>
            </a:r>
          </a:p>
          <a:p>
            <a:pPr>
              <a:defRPr/>
            </a:pPr>
            <a:r>
              <a:rPr lang="en-GB" sz="2400" dirty="0" smtClean="0">
                <a:latin typeface="Arial" pitchFamily="34" charset="0"/>
                <a:cs typeface="Arial" pitchFamily="34" charset="0"/>
              </a:rPr>
              <a:t>Reading Emotions</a:t>
            </a:r>
          </a:p>
          <a:p>
            <a:pPr>
              <a:defRPr/>
            </a:pPr>
            <a:r>
              <a:rPr lang="en-GB" sz="2400" dirty="0" smtClean="0">
                <a:latin typeface="Arial" pitchFamily="34" charset="0"/>
                <a:cs typeface="Arial" pitchFamily="34" charset="0"/>
              </a:rPr>
              <a:t>Using Emotions</a:t>
            </a:r>
          </a:p>
          <a:p>
            <a:pPr>
              <a:defRPr/>
            </a:pPr>
            <a:r>
              <a:rPr lang="en-GB" sz="2400" dirty="0" smtClean="0">
                <a:latin typeface="Arial" pitchFamily="34" charset="0"/>
                <a:cs typeface="Arial" pitchFamily="34" charset="0"/>
              </a:rPr>
              <a:t>Understand Emotions</a:t>
            </a:r>
          </a:p>
          <a:p>
            <a:pPr>
              <a:defRPr/>
            </a:pPr>
            <a:r>
              <a:rPr lang="en-GB" sz="2400" dirty="0" smtClean="0">
                <a:latin typeface="Arial" pitchFamily="34" charset="0"/>
                <a:cs typeface="Arial" pitchFamily="34" charset="0"/>
              </a:rPr>
              <a:t>Managing Emotions</a:t>
            </a:r>
          </a:p>
          <a:p>
            <a:pPr marL="365125" indent="-273050">
              <a:tabLst>
                <a:tab pos="365125" algn="l"/>
              </a:tabLst>
              <a:defRPr/>
            </a:pPr>
            <a:r>
              <a:rPr lang="en-GB" sz="2400" dirty="0" smtClean="0">
                <a:latin typeface="Arial" pitchFamily="34" charset="0"/>
                <a:cs typeface="Arial" pitchFamily="34" charset="0"/>
              </a:rPr>
              <a:t>Next Steps</a:t>
            </a:r>
          </a:p>
          <a:p>
            <a:pPr marL="365125" indent="-273050">
              <a:defRPr/>
            </a:pPr>
            <a:r>
              <a:rPr lang="en-GB" sz="2400" dirty="0" smtClean="0">
                <a:latin typeface="Arial" pitchFamily="34" charset="0"/>
                <a:cs typeface="Arial" pitchFamily="34" charset="0"/>
              </a:rPr>
              <a:t>Development Tips</a:t>
            </a:r>
          </a:p>
          <a:p>
            <a:pPr marL="722313" indent="-368300" eaLnBrk="1" fontAlgn="auto" hangingPunct="1">
              <a:spcAft>
                <a:spcPts val="0"/>
              </a:spcAft>
              <a:defRPr/>
            </a:pPr>
            <a:endParaRPr lang="en-GB" sz="2800" dirty="0" smtClean="0">
              <a:latin typeface="Arial" pitchFamily="34" charset="0"/>
              <a:cs typeface="Arial" pitchFamily="34" charset="0"/>
            </a:endParaRPr>
          </a:p>
          <a:p>
            <a:pPr marL="365760" indent="-256032" eaLnBrk="1" fontAlgn="auto" hangingPunct="1">
              <a:spcAft>
                <a:spcPts val="0"/>
              </a:spcAft>
              <a:buFont typeface="Wingdings 3"/>
              <a:buChar char=""/>
              <a:defRPr/>
            </a:pPr>
            <a:endParaRPr lang="en-GB" dirty="0"/>
          </a:p>
        </p:txBody>
      </p:sp>
      <p:sp>
        <p:nvSpPr>
          <p:cNvPr id="13316"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0E42D8B-B5B1-43E9-9A63-961E7B9F31E2}" type="slidenum">
              <a:rPr lang="en-GB" smtClean="0"/>
              <a:pPr fontAlgn="base">
                <a:spcBef>
                  <a:spcPct val="0"/>
                </a:spcBef>
                <a:spcAft>
                  <a:spcPct val="0"/>
                </a:spcAft>
                <a:defRPr/>
              </a:pPr>
              <a:t>11</a:t>
            </a:fld>
            <a:endParaRPr lang="en-GB" dirty="0" smtClean="0"/>
          </a:p>
        </p:txBody>
      </p:sp>
      <p:sp>
        <p:nvSpPr>
          <p:cNvPr id="3" name="Footer Placeholder 2"/>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a:spLocks noGrp="1"/>
          </p:cNvSpPr>
          <p:nvPr>
            <p:ph type="title"/>
          </p:nvPr>
        </p:nvSpPr>
        <p:spPr>
          <a:xfrm>
            <a:off x="467544" y="116632"/>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Graphic Profile</a:t>
            </a:r>
            <a:endParaRPr lang="en-GB"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51520" y="1124744"/>
            <a:ext cx="7442637" cy="4516248"/>
          </a:xfrm>
        </p:spPr>
      </p:pic>
      <p:sp>
        <p:nvSpPr>
          <p:cNvPr id="4" name="Slide Number Placeholder 3"/>
          <p:cNvSpPr>
            <a:spLocks noGrp="1"/>
          </p:cNvSpPr>
          <p:nvPr>
            <p:ph type="sldNum" sz="quarter" idx="12"/>
          </p:nvPr>
        </p:nvSpPr>
        <p:spPr/>
        <p:txBody>
          <a:bodyPr/>
          <a:lstStyle/>
          <a:p>
            <a:pPr>
              <a:defRPr/>
            </a:pPr>
            <a:fld id="{BA559259-F8E8-4F01-816B-AC81ECE3740A}" type="slidenum">
              <a:rPr lang="en-GB" smtClean="0"/>
              <a:pPr>
                <a:defRPr/>
              </a:pPr>
              <a:t>12</a:t>
            </a:fld>
            <a:endParaRPr lang="en-GB" dirty="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extLst>
      <p:ext uri="{BB962C8B-B14F-4D97-AF65-F5344CB8AC3E}">
        <p14:creationId xmlns:p14="http://schemas.microsoft.com/office/powerpoint/2010/main" xmlns="" val="15825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341432"/>
            <a:ext cx="8229600" cy="1143000"/>
          </a:xfrm>
        </p:spPr>
        <p:txBody>
          <a:bodyPr>
            <a:normAutofit/>
          </a:bodyPr>
          <a:lstStyle/>
          <a:p>
            <a:r>
              <a:rPr lang="en-GB" sz="4000" dirty="0" smtClean="0">
                <a:solidFill>
                  <a:srgbClr val="CC0066"/>
                </a:solidFill>
                <a:latin typeface="Arial" pitchFamily="34" charset="0"/>
                <a:cs typeface="Arial" pitchFamily="34" charset="0"/>
              </a:rPr>
              <a:t>Scoring Approach</a:t>
            </a:r>
            <a:endParaRPr lang="en-US"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559287969"/>
              </p:ext>
            </p:extLst>
          </p:nvPr>
        </p:nvGraphicFramePr>
        <p:xfrm>
          <a:off x="442000" y="2492896"/>
          <a:ext cx="8229600" cy="22250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nSpc>
                          <a:spcPct val="115000"/>
                        </a:lnSpc>
                        <a:spcAft>
                          <a:spcPts val="0"/>
                        </a:spcAft>
                      </a:pPr>
                      <a:r>
                        <a:rPr lang="en-US" sz="1600" b="1" dirty="0" err="1">
                          <a:solidFill>
                            <a:schemeClr val="bg1"/>
                          </a:solidFill>
                          <a:latin typeface="Arial"/>
                          <a:ea typeface="Times New Roman"/>
                          <a:cs typeface="Times New Roman"/>
                        </a:rPr>
                        <a:t>Sten</a:t>
                      </a:r>
                      <a:r>
                        <a:rPr lang="en-US" sz="1600" b="1" dirty="0">
                          <a:solidFill>
                            <a:schemeClr val="bg1"/>
                          </a:solidFill>
                          <a:latin typeface="Arial"/>
                          <a:ea typeface="Times New Roman"/>
                          <a:cs typeface="Times New Roman"/>
                        </a:rPr>
                        <a:t> Range</a:t>
                      </a:r>
                      <a:endParaRPr lang="en-US" sz="1600" dirty="0">
                        <a:solidFill>
                          <a:schemeClr val="bg1"/>
                        </a:solidFill>
                        <a:latin typeface="Times New Roman"/>
                        <a:ea typeface="Times New Roman"/>
                        <a:cs typeface="Times New Roman"/>
                      </a:endParaRPr>
                    </a:p>
                  </a:txBody>
                  <a:tcPr marL="68580" marR="68580" marT="0" marB="0" anchor="ctr"/>
                </a:tc>
                <a:tc>
                  <a:txBody>
                    <a:bodyPr/>
                    <a:lstStyle/>
                    <a:p>
                      <a:pPr>
                        <a:lnSpc>
                          <a:spcPct val="115000"/>
                        </a:lnSpc>
                        <a:spcAft>
                          <a:spcPts val="0"/>
                        </a:spcAft>
                      </a:pPr>
                      <a:r>
                        <a:rPr lang="en-US" sz="1600" b="1" dirty="0">
                          <a:solidFill>
                            <a:schemeClr val="bg1"/>
                          </a:solidFill>
                          <a:latin typeface="Arial"/>
                          <a:ea typeface="Times New Roman"/>
                          <a:cs typeface="Times New Roman"/>
                        </a:rPr>
                        <a:t>RAG Rating</a:t>
                      </a:r>
                      <a:endParaRPr lang="en-US" sz="1600" dirty="0">
                        <a:solidFill>
                          <a:schemeClr val="bg1"/>
                        </a:solidFill>
                        <a:latin typeface="Times New Roman"/>
                        <a:ea typeface="Times New Roman"/>
                        <a:cs typeface="Times New Roman"/>
                      </a:endParaRPr>
                    </a:p>
                  </a:txBody>
                  <a:tcPr marL="68580" marR="68580" marT="0" marB="0" anchor="ctr"/>
                </a:tc>
                <a:tc>
                  <a:txBody>
                    <a:bodyPr/>
                    <a:lstStyle/>
                    <a:p>
                      <a:pPr>
                        <a:lnSpc>
                          <a:spcPct val="115000"/>
                        </a:lnSpc>
                        <a:spcAft>
                          <a:spcPts val="0"/>
                        </a:spcAft>
                      </a:pPr>
                      <a:r>
                        <a:rPr lang="en-US" sz="1600" b="1" dirty="0">
                          <a:solidFill>
                            <a:schemeClr val="bg1"/>
                          </a:solidFill>
                          <a:latin typeface="Arial"/>
                          <a:ea typeface="Times New Roman"/>
                          <a:cs typeface="Times New Roman"/>
                        </a:rPr>
                        <a:t>Skill Level</a:t>
                      </a:r>
                      <a:endParaRPr lang="en-US" sz="1600" dirty="0">
                        <a:solidFill>
                          <a:schemeClr val="bg1"/>
                        </a:solidFill>
                        <a:latin typeface="Times New Roman"/>
                        <a:ea typeface="Times New Roman"/>
                        <a:cs typeface="Times New Roman"/>
                      </a:endParaRPr>
                    </a:p>
                  </a:txBody>
                  <a:tcPr marL="68580" marR="68580" marT="0" marB="0" anchor="ctr"/>
                </a:tc>
                <a:tc>
                  <a:txBody>
                    <a:bodyPr/>
                    <a:lstStyle/>
                    <a:p>
                      <a:pPr>
                        <a:lnSpc>
                          <a:spcPct val="115000"/>
                        </a:lnSpc>
                        <a:spcAft>
                          <a:spcPts val="0"/>
                        </a:spcAft>
                      </a:pPr>
                      <a:r>
                        <a:rPr lang="en-US" sz="1600" b="1" dirty="0">
                          <a:solidFill>
                            <a:schemeClr val="bg1"/>
                          </a:solidFill>
                          <a:latin typeface="Arial"/>
                          <a:ea typeface="Times New Roman"/>
                          <a:cs typeface="Times New Roman"/>
                        </a:rPr>
                        <a:t>Development</a:t>
                      </a:r>
                      <a:endParaRPr lang="en-US" sz="1600" dirty="0">
                        <a:solidFill>
                          <a:schemeClr val="bg1"/>
                        </a:solidFill>
                        <a:latin typeface="Times New Roman"/>
                        <a:ea typeface="Times New Roman"/>
                        <a:cs typeface="Times New Roman"/>
                      </a:endParaRPr>
                    </a:p>
                  </a:txBody>
                  <a:tcPr marL="68580" marR="68580" marT="0" marB="0" anchor="ctr"/>
                </a:tc>
              </a:tr>
              <a:tr h="370840">
                <a:tc>
                  <a:txBody>
                    <a:bodyPr/>
                    <a:lstStyle/>
                    <a:p>
                      <a:pPr>
                        <a:lnSpc>
                          <a:spcPct val="115000"/>
                        </a:lnSpc>
                        <a:spcAft>
                          <a:spcPts val="0"/>
                        </a:spcAft>
                      </a:pPr>
                      <a:r>
                        <a:rPr lang="en-US" sz="1600" dirty="0">
                          <a:solidFill>
                            <a:srgbClr val="000000"/>
                          </a:solidFill>
                          <a:latin typeface="Arial"/>
                          <a:ea typeface="Times New Roman"/>
                          <a:cs typeface="Times New Roman"/>
                        </a:rPr>
                        <a:t>8-10</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Green</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5 Very high</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Capitalize on</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a:lnSpc>
                          <a:spcPct val="115000"/>
                        </a:lnSpc>
                        <a:spcAft>
                          <a:spcPts val="0"/>
                        </a:spcAft>
                      </a:pPr>
                      <a:r>
                        <a:rPr lang="en-US" sz="1600" dirty="0">
                          <a:solidFill>
                            <a:srgbClr val="000000"/>
                          </a:solidFill>
                          <a:latin typeface="Arial"/>
                          <a:ea typeface="Times New Roman"/>
                          <a:cs typeface="Times New Roman"/>
                        </a:rPr>
                        <a:t>7</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Amber Green</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4 High</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Round off</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a:lnSpc>
                          <a:spcPct val="115000"/>
                        </a:lnSpc>
                        <a:spcAft>
                          <a:spcPts val="0"/>
                        </a:spcAft>
                      </a:pPr>
                      <a:r>
                        <a:rPr lang="en-US" sz="1600" dirty="0">
                          <a:solidFill>
                            <a:srgbClr val="000000"/>
                          </a:solidFill>
                          <a:latin typeface="Arial"/>
                          <a:ea typeface="Times New Roman"/>
                          <a:cs typeface="Times New Roman"/>
                        </a:rPr>
                        <a:t>5-6</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Amber</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3 Average</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Work on</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a:lnSpc>
                          <a:spcPct val="115000"/>
                        </a:lnSpc>
                        <a:spcAft>
                          <a:spcPts val="0"/>
                        </a:spcAft>
                      </a:pPr>
                      <a:r>
                        <a:rPr lang="en-US" sz="1600" dirty="0">
                          <a:solidFill>
                            <a:srgbClr val="000000"/>
                          </a:solidFill>
                          <a:latin typeface="Arial"/>
                          <a:ea typeface="Times New Roman"/>
                          <a:cs typeface="Times New Roman"/>
                        </a:rPr>
                        <a:t>4</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Amber Red</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2 Low</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Develop</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a:lnSpc>
                          <a:spcPct val="115000"/>
                        </a:lnSpc>
                        <a:spcAft>
                          <a:spcPts val="0"/>
                        </a:spcAft>
                      </a:pPr>
                      <a:r>
                        <a:rPr lang="en-US" sz="1600" dirty="0">
                          <a:solidFill>
                            <a:srgbClr val="000000"/>
                          </a:solidFill>
                          <a:latin typeface="Arial"/>
                          <a:ea typeface="Times New Roman"/>
                          <a:cs typeface="Times New Roman"/>
                        </a:rPr>
                        <a:t>1-3</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Red</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1 Very low</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a:lnSpc>
                          <a:spcPct val="115000"/>
                        </a:lnSpc>
                        <a:spcAft>
                          <a:spcPts val="0"/>
                        </a:spcAft>
                      </a:pPr>
                      <a:r>
                        <a:rPr lang="en-US" sz="1600" dirty="0">
                          <a:solidFill>
                            <a:srgbClr val="000000"/>
                          </a:solidFill>
                          <a:latin typeface="Arial"/>
                          <a:ea typeface="Times New Roman"/>
                          <a:cs typeface="Times New Roman"/>
                        </a:rPr>
                        <a:t>Improve</a:t>
                      </a:r>
                      <a:endParaRPr lang="en-US" sz="1600" dirty="0">
                        <a:latin typeface="Times New Roman"/>
                        <a:ea typeface="Times New Roman"/>
                        <a:cs typeface="Times New Roman"/>
                      </a:endParaRPr>
                    </a:p>
                  </a:txBody>
                  <a:tcPr marL="68580" marR="68580" marT="0" marB="0" anchor="ctr">
                    <a:solidFill>
                      <a:schemeClr val="accent1">
                        <a:lumMod val="20000"/>
                        <a:lumOff val="80000"/>
                      </a:schemeClr>
                    </a:solidFill>
                  </a:tcPr>
                </a:tc>
              </a:tr>
            </a:tbl>
          </a:graphicData>
        </a:graphic>
      </p:graphicFrame>
      <p:sp>
        <p:nvSpPr>
          <p:cNvPr id="5" name="Slide Number Placeholder 4"/>
          <p:cNvSpPr>
            <a:spLocks noGrp="1"/>
          </p:cNvSpPr>
          <p:nvPr>
            <p:ph type="sldNum" sz="quarter" idx="12"/>
          </p:nvPr>
        </p:nvSpPr>
        <p:spPr/>
        <p:txBody>
          <a:bodyPr/>
          <a:lstStyle/>
          <a:p>
            <a:pPr>
              <a:defRPr/>
            </a:pPr>
            <a:fld id="{BA559259-F8E8-4F01-816B-AC81ECE3740A}" type="slidenum">
              <a:rPr lang="en-GB" smtClean="0"/>
              <a:pPr>
                <a:defRPr/>
              </a:pPr>
              <a:t>13</a:t>
            </a:fld>
            <a:endParaRPr lang="en-GB" dirty="0"/>
          </a:p>
        </p:txBody>
      </p:sp>
      <p:sp>
        <p:nvSpPr>
          <p:cNvPr id="8" name="Content Placeholder 1"/>
          <p:cNvSpPr txBox="1">
            <a:spLocks/>
          </p:cNvSpPr>
          <p:nvPr/>
        </p:nvSpPr>
        <p:spPr bwMode="auto">
          <a:xfrm>
            <a:off x="467544" y="1412776"/>
            <a:ext cx="8229600" cy="939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ts val="400"/>
              </a:spcBef>
              <a:spcAft>
                <a:spcPct val="0"/>
              </a:spcAft>
              <a:buClr>
                <a:schemeClr val="accent1"/>
              </a:buClr>
              <a:buSzPct val="68000"/>
              <a:tabLst/>
              <a:defRPr/>
            </a:pPr>
            <a:r>
              <a:rPr lang="en-GB" sz="2400" dirty="0" smtClean="0"/>
              <a:t>Standard Ten (</a:t>
            </a:r>
            <a:r>
              <a:rPr lang="en-GB" sz="2400" dirty="0" err="1" smtClean="0"/>
              <a:t>sten</a:t>
            </a:r>
            <a:r>
              <a:rPr lang="en-GB" sz="2400" dirty="0" smtClean="0"/>
              <a:t>) scores used frequently in personality assessment tests</a:t>
            </a:r>
            <a:endParaRPr kumimoji="0" lang="en-GB" sz="2400" b="0" i="0" u="none" strike="noStrike" kern="1200" cap="none" spc="0" normalizeH="0" baseline="0" noProof="0" dirty="0" smtClean="0">
              <a:ln>
                <a:noFill/>
              </a:ln>
              <a:solidFill>
                <a:schemeClr val="tx1"/>
              </a:solidFill>
              <a:effectLst/>
              <a:uLnTx/>
              <a:uFillTx/>
              <a:latin typeface="Arial" charset="0"/>
              <a:ea typeface="+mn-ea"/>
              <a:cs typeface="Arial" charset="0"/>
            </a:endParaRPr>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000" dirty="0" err="1" smtClean="0">
                <a:solidFill>
                  <a:srgbClr val="CC0066"/>
                </a:solidFill>
                <a:latin typeface="Arial" pitchFamily="34" charset="0"/>
                <a:cs typeface="Arial" pitchFamily="34" charset="0"/>
              </a:rPr>
              <a:t>Stens</a:t>
            </a:r>
            <a:r>
              <a:rPr lang="en-GB" sz="4000" dirty="0" smtClean="0">
                <a:solidFill>
                  <a:srgbClr val="CC0066"/>
                </a:solidFill>
                <a:latin typeface="Arial" pitchFamily="34" charset="0"/>
                <a:cs typeface="Arial" pitchFamily="34" charset="0"/>
              </a:rPr>
              <a:t> and Percentiles</a:t>
            </a:r>
            <a:endParaRPr lang="en-US" dirty="0"/>
          </a:p>
        </p:txBody>
      </p:sp>
      <p:graphicFrame>
        <p:nvGraphicFramePr>
          <p:cNvPr id="6" name="Content Placeholder 5"/>
          <p:cNvGraphicFramePr>
            <a:graphicFrameLocks noGrp="1"/>
          </p:cNvGraphicFramePr>
          <p:nvPr>
            <p:ph idx="1"/>
          </p:nvPr>
        </p:nvGraphicFramePr>
        <p:xfrm>
          <a:off x="457200" y="1600200"/>
          <a:ext cx="8229600" cy="4079240"/>
        </p:xfrm>
        <a:graphic>
          <a:graphicData uri="http://schemas.openxmlformats.org/drawingml/2006/table">
            <a:tbl>
              <a:tblPr firstRow="1" bandRow="1">
                <a:tableStyleId>{5C22544A-7EE6-4342-B048-85BDC9FD1C3A}</a:tableStyleId>
              </a:tblPr>
              <a:tblGrid>
                <a:gridCol w="2314602"/>
                <a:gridCol w="5914998"/>
              </a:tblGrid>
              <a:tr h="370840">
                <a:tc>
                  <a:txBody>
                    <a:bodyPr/>
                    <a:lstStyle/>
                    <a:p>
                      <a:pPr marL="838835" lvl="1" algn="l">
                        <a:lnSpc>
                          <a:spcPct val="115000"/>
                        </a:lnSpc>
                        <a:spcAft>
                          <a:spcPts val="0"/>
                        </a:spcAft>
                      </a:pPr>
                      <a:r>
                        <a:rPr lang="en-US" sz="2000" b="1" dirty="0" err="1" smtClean="0">
                          <a:solidFill>
                            <a:schemeClr val="bg1"/>
                          </a:solidFill>
                          <a:latin typeface="Arial"/>
                          <a:ea typeface="Times New Roman"/>
                          <a:cs typeface="Times New Roman"/>
                        </a:rPr>
                        <a:t>Sten</a:t>
                      </a:r>
                      <a:endParaRPr lang="en-US" sz="2000" dirty="0">
                        <a:solidFill>
                          <a:schemeClr val="bg1"/>
                        </a:solidFill>
                        <a:latin typeface="Times New Roman"/>
                        <a:ea typeface="Times New Roman"/>
                        <a:cs typeface="Times New Roman"/>
                      </a:endParaRPr>
                    </a:p>
                  </a:txBody>
                  <a:tcPr marL="68580" marR="68580" marT="0" marB="0" anchor="ctr"/>
                </a:tc>
                <a:tc>
                  <a:txBody>
                    <a:bodyPr/>
                    <a:lstStyle/>
                    <a:p>
                      <a:pPr lvl="1" algn="l">
                        <a:lnSpc>
                          <a:spcPct val="115000"/>
                        </a:lnSpc>
                        <a:spcAft>
                          <a:spcPts val="0"/>
                        </a:spcAft>
                      </a:pPr>
                      <a:r>
                        <a:rPr lang="en-US" sz="2000" b="1" dirty="0">
                          <a:solidFill>
                            <a:schemeClr val="bg1"/>
                          </a:solidFill>
                          <a:latin typeface="Arial"/>
                          <a:ea typeface="Times New Roman"/>
                          <a:cs typeface="Times New Roman"/>
                        </a:rPr>
                        <a:t>Higher </a:t>
                      </a:r>
                      <a:r>
                        <a:rPr lang="en-US" sz="2000" b="1" dirty="0" smtClean="0">
                          <a:solidFill>
                            <a:schemeClr val="bg1"/>
                          </a:solidFill>
                          <a:latin typeface="Arial"/>
                          <a:ea typeface="Times New Roman"/>
                          <a:cs typeface="Times New Roman"/>
                        </a:rPr>
                        <a:t>Than %</a:t>
                      </a:r>
                      <a:r>
                        <a:rPr lang="en-US" sz="2000" dirty="0" smtClean="0">
                          <a:solidFill>
                            <a:schemeClr val="bg1"/>
                          </a:solidFill>
                          <a:latin typeface="Arial"/>
                          <a:ea typeface="Times New Roman"/>
                          <a:cs typeface="Times New Roman"/>
                        </a:rPr>
                        <a:t> of Comparison Group</a:t>
                      </a:r>
                      <a:endParaRPr lang="en-US" sz="2000" dirty="0">
                        <a:solidFill>
                          <a:schemeClr val="bg1"/>
                        </a:solidFill>
                        <a:latin typeface="Times New Roman"/>
                        <a:ea typeface="Times New Roman"/>
                        <a:cs typeface="Times New Roman"/>
                      </a:endParaRPr>
                    </a:p>
                  </a:txBody>
                  <a:tcPr marL="68580" marR="68580" marT="0" marB="0" anchor="ct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10</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99</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9</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95</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8</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90</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7</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75</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6</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60</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5</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40</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4</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25</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3</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10</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2</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5</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r h="370840">
                <a:tc>
                  <a:txBody>
                    <a:bodyPr/>
                    <a:lstStyle/>
                    <a:p>
                      <a:pPr marL="838835" lvl="1" algn="l">
                        <a:lnSpc>
                          <a:spcPct val="115000"/>
                        </a:lnSpc>
                        <a:spcAft>
                          <a:spcPts val="0"/>
                        </a:spcAft>
                      </a:pPr>
                      <a:r>
                        <a:rPr lang="en-US" sz="2000" dirty="0">
                          <a:solidFill>
                            <a:srgbClr val="000000"/>
                          </a:solidFill>
                          <a:latin typeface="Arial"/>
                          <a:ea typeface="Times New Roman"/>
                          <a:cs typeface="Times New Roman"/>
                        </a:rPr>
                        <a:t>1</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c>
                  <a:txBody>
                    <a:bodyPr/>
                    <a:lstStyle/>
                    <a:p>
                      <a:pPr lvl="1" algn="l">
                        <a:lnSpc>
                          <a:spcPct val="115000"/>
                        </a:lnSpc>
                        <a:spcAft>
                          <a:spcPts val="0"/>
                        </a:spcAft>
                      </a:pPr>
                      <a:r>
                        <a:rPr lang="en-US" sz="2000" dirty="0" smtClean="0">
                          <a:solidFill>
                            <a:srgbClr val="000000"/>
                          </a:solidFill>
                          <a:latin typeface="Arial"/>
                          <a:ea typeface="Times New Roman"/>
                          <a:cs typeface="Times New Roman"/>
                        </a:rPr>
                        <a:t>1</a:t>
                      </a:r>
                      <a:endParaRPr lang="en-US" sz="2000" dirty="0">
                        <a:latin typeface="Times New Roman"/>
                        <a:ea typeface="Times New Roman"/>
                        <a:cs typeface="Times New Roman"/>
                      </a:endParaRPr>
                    </a:p>
                  </a:txBody>
                  <a:tcPr marL="68580" marR="68580" marT="0" marB="0" anchor="ctr">
                    <a:solidFill>
                      <a:schemeClr val="accent1">
                        <a:lumMod val="20000"/>
                        <a:lumOff val="80000"/>
                      </a:schemeClr>
                    </a:solidFill>
                  </a:tcPr>
                </a:tc>
              </a:tr>
            </a:tbl>
          </a:graphicData>
        </a:graphic>
      </p:graphicFrame>
      <p:sp>
        <p:nvSpPr>
          <p:cNvPr id="5" name="Slide Number Placeholder 4"/>
          <p:cNvSpPr>
            <a:spLocks noGrp="1"/>
          </p:cNvSpPr>
          <p:nvPr>
            <p:ph type="sldNum" sz="quarter" idx="12"/>
          </p:nvPr>
        </p:nvSpPr>
        <p:spPr/>
        <p:txBody>
          <a:bodyPr/>
          <a:lstStyle/>
          <a:p>
            <a:pPr>
              <a:defRPr/>
            </a:pPr>
            <a:fld id="{BA559259-F8E8-4F01-816B-AC81ECE3740A}" type="slidenum">
              <a:rPr lang="en-GB" smtClean="0"/>
              <a:pPr>
                <a:defRPr/>
              </a:pPr>
              <a:t>14</a:t>
            </a:fld>
            <a:endParaRPr lang="en-GB" dirty="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3200" dirty="0" smtClean="0">
                <a:solidFill>
                  <a:srgbClr val="CC0066"/>
                </a:solidFill>
                <a:latin typeface="Arial" pitchFamily="34" charset="0"/>
                <a:cs typeface="Arial" pitchFamily="34" charset="0"/>
              </a:rPr>
              <a:t>Links with Management Competencies</a:t>
            </a:r>
            <a:endParaRPr lang="en-US" sz="3200" dirty="0"/>
          </a:p>
        </p:txBody>
      </p:sp>
      <p:graphicFrame>
        <p:nvGraphicFramePr>
          <p:cNvPr id="6" name="Content Placeholder 5"/>
          <p:cNvGraphicFramePr>
            <a:graphicFrameLocks noGrp="1"/>
          </p:cNvGraphicFramePr>
          <p:nvPr>
            <p:ph idx="1"/>
          </p:nvPr>
        </p:nvGraphicFramePr>
        <p:xfrm>
          <a:off x="457200" y="1600200"/>
          <a:ext cx="8229601" cy="4036093"/>
        </p:xfrm>
        <a:graphic>
          <a:graphicData uri="http://schemas.openxmlformats.org/drawingml/2006/table">
            <a:tbl>
              <a:tblPr firstRow="1" bandRow="1">
                <a:tableStyleId>{5C22544A-7EE6-4342-B048-85BDC9FD1C3A}</a:tableStyleId>
              </a:tblPr>
              <a:tblGrid>
                <a:gridCol w="3106688"/>
                <a:gridCol w="5122913"/>
              </a:tblGrid>
              <a:tr h="744717">
                <a:tc>
                  <a:txBody>
                    <a:bodyPr/>
                    <a:lstStyle/>
                    <a:p>
                      <a:pPr marL="381635" lvl="0" algn="l">
                        <a:lnSpc>
                          <a:spcPct val="115000"/>
                        </a:lnSpc>
                        <a:spcAft>
                          <a:spcPts val="0"/>
                        </a:spcAft>
                      </a:pPr>
                      <a:r>
                        <a:rPr lang="en-GB" sz="2000" b="1" dirty="0" err="1" smtClean="0">
                          <a:solidFill>
                            <a:schemeClr val="bg1"/>
                          </a:solidFill>
                          <a:latin typeface="Arial" pitchFamily="34" charset="0"/>
                          <a:ea typeface="Times New Roman"/>
                          <a:cs typeface="Arial" pitchFamily="34" charset="0"/>
                        </a:rPr>
                        <a:t>EI</a:t>
                      </a:r>
                      <a:r>
                        <a:rPr lang="en-GB" sz="2000" b="1" baseline="0" dirty="0" smtClean="0">
                          <a:solidFill>
                            <a:schemeClr val="bg1"/>
                          </a:solidFill>
                          <a:latin typeface="Arial" pitchFamily="34" charset="0"/>
                          <a:ea typeface="Times New Roman"/>
                          <a:cs typeface="Arial" pitchFamily="34" charset="0"/>
                        </a:rPr>
                        <a:t> Key Area</a:t>
                      </a:r>
                      <a:endParaRPr lang="en-US" sz="2000" dirty="0">
                        <a:solidFill>
                          <a:schemeClr val="bg1"/>
                        </a:solidFill>
                        <a:latin typeface="Arial" pitchFamily="34" charset="0"/>
                        <a:ea typeface="Times New Roman"/>
                        <a:cs typeface="Arial" pitchFamily="34" charset="0"/>
                      </a:endParaRPr>
                    </a:p>
                  </a:txBody>
                  <a:tcPr marL="68580" marR="68580" marT="0" marB="0" anchor="ctr"/>
                </a:tc>
                <a:tc>
                  <a:txBody>
                    <a:bodyPr/>
                    <a:lstStyle/>
                    <a:p>
                      <a:pPr lvl="0" algn="l">
                        <a:lnSpc>
                          <a:spcPct val="115000"/>
                        </a:lnSpc>
                        <a:spcAft>
                          <a:spcPts val="0"/>
                        </a:spcAft>
                      </a:pPr>
                      <a:r>
                        <a:rPr lang="en-GB" sz="2000" dirty="0" err="1" smtClean="0">
                          <a:solidFill>
                            <a:schemeClr val="bg1"/>
                          </a:solidFill>
                          <a:latin typeface="Arial" pitchFamily="34" charset="0"/>
                          <a:ea typeface="Times New Roman"/>
                          <a:cs typeface="Arial" pitchFamily="34" charset="0"/>
                        </a:rPr>
                        <a:t>SHL</a:t>
                      </a:r>
                      <a:r>
                        <a:rPr lang="en-GB" sz="2000" dirty="0" smtClean="0">
                          <a:solidFill>
                            <a:schemeClr val="bg1"/>
                          </a:solidFill>
                          <a:latin typeface="Arial" pitchFamily="34" charset="0"/>
                          <a:ea typeface="Times New Roman"/>
                          <a:cs typeface="Arial" pitchFamily="34" charset="0"/>
                        </a:rPr>
                        <a:t> Universal Competency</a:t>
                      </a:r>
                      <a:endParaRPr lang="en-US" sz="2000" dirty="0">
                        <a:solidFill>
                          <a:schemeClr val="bg1"/>
                        </a:solidFill>
                        <a:latin typeface="Arial" pitchFamily="34" charset="0"/>
                        <a:ea typeface="Times New Roman"/>
                        <a:cs typeface="Arial" pitchFamily="34" charset="0"/>
                      </a:endParaRPr>
                    </a:p>
                  </a:txBody>
                  <a:tcPr marL="68580" marR="68580" marT="0" marB="0" anchor="ctr"/>
                </a:tc>
              </a:tr>
              <a:tr h="411422">
                <a:tc rowSpan="2">
                  <a:txBody>
                    <a:bodyPr/>
                    <a:lstStyle/>
                    <a:p>
                      <a:pPr marL="381635" lvl="0" algn="l">
                        <a:lnSpc>
                          <a:spcPct val="115000"/>
                        </a:lnSpc>
                        <a:spcAft>
                          <a:spcPts val="0"/>
                        </a:spcAft>
                      </a:pPr>
                      <a:r>
                        <a:rPr lang="en-GB" sz="2000" dirty="0" smtClean="0">
                          <a:latin typeface="Arial" pitchFamily="34" charset="0"/>
                          <a:ea typeface="Times New Roman"/>
                          <a:cs typeface="Arial" pitchFamily="34" charset="0"/>
                        </a:rPr>
                        <a:t>Reading people</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smtClean="0">
                          <a:latin typeface="Arial" pitchFamily="34" charset="0"/>
                          <a:ea typeface="Times New Roman"/>
                          <a:cs typeface="Arial" pitchFamily="34" charset="0"/>
                        </a:rPr>
                        <a:t>Interacting and presenting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r h="411422">
                <a:tc vMerge="1">
                  <a:txBody>
                    <a:bodyPr/>
                    <a:lstStyle/>
                    <a:p>
                      <a:pPr marL="381635" lvl="0" algn="l">
                        <a:lnSpc>
                          <a:spcPct val="115000"/>
                        </a:lnSpc>
                        <a:spcAft>
                          <a:spcPts val="0"/>
                        </a:spcAft>
                      </a:pP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smtClean="0">
                          <a:latin typeface="Arial" pitchFamily="34" charset="0"/>
                          <a:ea typeface="Times New Roman"/>
                          <a:cs typeface="Arial" pitchFamily="34" charset="0"/>
                        </a:rPr>
                        <a:t>Supporting and cooperating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r h="411422">
                <a:tc rowSpan="2">
                  <a:txBody>
                    <a:bodyPr/>
                    <a:lstStyle/>
                    <a:p>
                      <a:pPr marL="381635" lvl="0" algn="l">
                        <a:lnSpc>
                          <a:spcPct val="115000"/>
                        </a:lnSpc>
                        <a:spcAft>
                          <a:spcPts val="0"/>
                        </a:spcAft>
                      </a:pPr>
                      <a:r>
                        <a:rPr lang="en-GB" sz="2000" dirty="0" smtClean="0">
                          <a:latin typeface="Arial" pitchFamily="34" charset="0"/>
                          <a:ea typeface="Times New Roman"/>
                          <a:cs typeface="Arial" pitchFamily="34" charset="0"/>
                        </a:rPr>
                        <a:t>Using emotions</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smtClean="0">
                          <a:latin typeface="Arial" pitchFamily="34" charset="0"/>
                          <a:ea typeface="Times New Roman"/>
                          <a:cs typeface="Arial" pitchFamily="34" charset="0"/>
                        </a:rPr>
                        <a:t>Leading and deciding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r h="411422">
                <a:tc vMerge="1">
                  <a:txBody>
                    <a:bodyPr/>
                    <a:lstStyle/>
                    <a:p>
                      <a:pPr marL="381635" lvl="0" algn="l">
                        <a:lnSpc>
                          <a:spcPct val="115000"/>
                        </a:lnSpc>
                        <a:spcAft>
                          <a:spcPts val="0"/>
                        </a:spcAft>
                      </a:pP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smtClean="0">
                          <a:latin typeface="Arial" pitchFamily="34" charset="0"/>
                          <a:ea typeface="Times New Roman"/>
                          <a:cs typeface="Arial" pitchFamily="34" charset="0"/>
                        </a:rPr>
                        <a:t>Creating and </a:t>
                      </a:r>
                      <a:r>
                        <a:rPr lang="en-GB" sz="2000" dirty="0" err="1" smtClean="0">
                          <a:latin typeface="Arial" pitchFamily="34" charset="0"/>
                          <a:ea typeface="Times New Roman"/>
                          <a:cs typeface="Arial" pitchFamily="34" charset="0"/>
                        </a:rPr>
                        <a:t>conceptualizing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r h="411422">
                <a:tc rowSpan="2">
                  <a:txBody>
                    <a:bodyPr/>
                    <a:lstStyle/>
                    <a:p>
                      <a:pPr marL="381635" lvl="0" algn="l">
                        <a:lnSpc>
                          <a:spcPct val="115000"/>
                        </a:lnSpc>
                        <a:spcAft>
                          <a:spcPts val="0"/>
                        </a:spcAft>
                      </a:pPr>
                      <a:r>
                        <a:rPr lang="en-GB" sz="2000" dirty="0" smtClean="0">
                          <a:latin typeface="Arial" pitchFamily="34" charset="0"/>
                          <a:ea typeface="Times New Roman"/>
                          <a:cs typeface="Arial" pitchFamily="34" charset="0"/>
                        </a:rPr>
                        <a:t>Understanding emotions</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smtClean="0">
                          <a:latin typeface="Arial" pitchFamily="34" charset="0"/>
                          <a:ea typeface="Times New Roman"/>
                          <a:cs typeface="Arial" pitchFamily="34" charset="0"/>
                        </a:rPr>
                        <a:t>Organizing and executing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r h="411422">
                <a:tc vMerge="1">
                  <a:txBody>
                    <a:bodyPr/>
                    <a:lstStyle/>
                    <a:p>
                      <a:pPr marL="381635" lvl="0" algn="l">
                        <a:lnSpc>
                          <a:spcPct val="115000"/>
                        </a:lnSpc>
                        <a:spcAft>
                          <a:spcPts val="0"/>
                        </a:spcAft>
                      </a:pP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err="1" smtClean="0">
                          <a:latin typeface="Arial" pitchFamily="34" charset="0"/>
                          <a:ea typeface="Times New Roman"/>
                          <a:cs typeface="Arial" pitchFamily="34" charset="0"/>
                        </a:rPr>
                        <a:t>Analyzing</a:t>
                      </a:r>
                      <a:r>
                        <a:rPr lang="en-GB" sz="2000" dirty="0" smtClean="0">
                          <a:latin typeface="Arial" pitchFamily="34" charset="0"/>
                          <a:ea typeface="Times New Roman"/>
                          <a:cs typeface="Arial" pitchFamily="34" charset="0"/>
                        </a:rPr>
                        <a:t> and interpreting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r h="411422">
                <a:tc rowSpan="2">
                  <a:txBody>
                    <a:bodyPr/>
                    <a:lstStyle/>
                    <a:p>
                      <a:pPr marL="381635" lvl="0" algn="l">
                        <a:lnSpc>
                          <a:spcPct val="115000"/>
                        </a:lnSpc>
                        <a:spcAft>
                          <a:spcPts val="0"/>
                        </a:spcAft>
                      </a:pPr>
                      <a:r>
                        <a:rPr lang="en-GB" sz="2000" dirty="0" smtClean="0">
                          <a:latin typeface="Arial" pitchFamily="34" charset="0"/>
                          <a:ea typeface="Times New Roman"/>
                          <a:cs typeface="Arial" pitchFamily="34" charset="0"/>
                        </a:rPr>
                        <a:t>Managing emotions</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smtClean="0">
                          <a:latin typeface="Arial" pitchFamily="34" charset="0"/>
                          <a:ea typeface="Times New Roman"/>
                          <a:cs typeface="Arial" pitchFamily="34" charset="0"/>
                        </a:rPr>
                        <a:t>Adapting and coping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r h="411422">
                <a:tc vMerge="1">
                  <a:txBody>
                    <a:bodyPr/>
                    <a:lstStyle/>
                    <a:p>
                      <a:pPr marL="381635" lvl="0" algn="l">
                        <a:lnSpc>
                          <a:spcPct val="115000"/>
                        </a:lnSpc>
                        <a:spcAft>
                          <a:spcPts val="0"/>
                        </a:spcAft>
                      </a:pP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c>
                  <a:txBody>
                    <a:bodyPr/>
                    <a:lstStyle/>
                    <a:p>
                      <a:pPr lvl="0" algn="l">
                        <a:lnSpc>
                          <a:spcPct val="115000"/>
                        </a:lnSpc>
                        <a:spcAft>
                          <a:spcPts val="0"/>
                        </a:spcAft>
                      </a:pPr>
                      <a:r>
                        <a:rPr lang="en-GB" sz="2000" dirty="0" smtClean="0">
                          <a:latin typeface="Arial" pitchFamily="34" charset="0"/>
                          <a:ea typeface="Times New Roman"/>
                          <a:cs typeface="Arial" pitchFamily="34" charset="0"/>
                        </a:rPr>
                        <a:t>Enterprising and performing</a:t>
                      </a:r>
                      <a:endParaRPr lang="en-US" sz="2000" dirty="0">
                        <a:latin typeface="Arial" pitchFamily="34" charset="0"/>
                        <a:ea typeface="Times New Roman"/>
                        <a:cs typeface="Arial" pitchFamily="34" charset="0"/>
                      </a:endParaRPr>
                    </a:p>
                  </a:txBody>
                  <a:tcPr marL="68580" marR="68580" marT="0" marB="0" anchor="ctr">
                    <a:solidFill>
                      <a:schemeClr val="accent1">
                        <a:lumMod val="20000"/>
                        <a:lumOff val="80000"/>
                      </a:schemeClr>
                    </a:solidFill>
                  </a:tcPr>
                </a:tc>
              </a:tr>
            </a:tbl>
          </a:graphicData>
        </a:graphic>
      </p:graphicFrame>
      <p:sp>
        <p:nvSpPr>
          <p:cNvPr id="5" name="Slide Number Placeholder 4"/>
          <p:cNvSpPr>
            <a:spLocks noGrp="1"/>
          </p:cNvSpPr>
          <p:nvPr>
            <p:ph type="sldNum" sz="quarter" idx="12"/>
          </p:nvPr>
        </p:nvSpPr>
        <p:spPr/>
        <p:txBody>
          <a:bodyPr/>
          <a:lstStyle/>
          <a:p>
            <a:pPr>
              <a:defRPr/>
            </a:pPr>
            <a:fld id="{BA559259-F8E8-4F01-816B-AC81ECE3740A}" type="slidenum">
              <a:rPr lang="en-GB" smtClean="0"/>
              <a:pPr>
                <a:defRPr/>
              </a:pPr>
              <a:t>15</a:t>
            </a:fld>
            <a:endParaRPr lang="en-GB" dirty="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Impression Management</a:t>
            </a:r>
            <a:endParaRPr lang="en-GB" dirty="0"/>
          </a:p>
        </p:txBody>
      </p:sp>
      <p:sp>
        <p:nvSpPr>
          <p:cNvPr id="19458" name="Content Placeholder 1"/>
          <p:cNvSpPr>
            <a:spLocks noGrp="1"/>
          </p:cNvSpPr>
          <p:nvPr>
            <p:ph idx="1"/>
          </p:nvPr>
        </p:nvSpPr>
        <p:spPr/>
        <p:txBody>
          <a:bodyPr/>
          <a:lstStyle/>
          <a:p>
            <a:pPr eaLnBrk="1" hangingPunct="1"/>
            <a:r>
              <a:rPr lang="en-GB" sz="2400" dirty="0" smtClean="0">
                <a:latin typeface="Arial" charset="0"/>
                <a:cs typeface="Arial" charset="0"/>
              </a:rPr>
              <a:t>Average score in 4-7 range</a:t>
            </a:r>
          </a:p>
          <a:p>
            <a:pPr eaLnBrk="1" hangingPunct="1"/>
            <a:r>
              <a:rPr lang="en-GB" sz="2400" dirty="0" smtClean="0">
                <a:latin typeface="Arial" charset="0"/>
                <a:cs typeface="Arial" charset="0"/>
              </a:rPr>
              <a:t>Low score indicates person who is very self-critical</a:t>
            </a:r>
          </a:p>
          <a:p>
            <a:pPr eaLnBrk="1" hangingPunct="1"/>
            <a:r>
              <a:rPr lang="en-GB" sz="2400" dirty="0" smtClean="0">
                <a:latin typeface="Arial" charset="0"/>
                <a:cs typeface="Arial" charset="0"/>
              </a:rPr>
              <a:t>High score indicates either that person has high opinion of abilities or set out to convey a positive profile</a:t>
            </a:r>
          </a:p>
          <a:p>
            <a:pPr eaLnBrk="1" hangingPunct="1"/>
            <a:r>
              <a:rPr lang="en-GB" sz="2400" dirty="0" smtClean="0">
                <a:latin typeface="Arial" charset="0"/>
                <a:cs typeface="Arial" charset="0"/>
              </a:rPr>
              <a:t>In case of low or high score, </a:t>
            </a:r>
            <a:r>
              <a:rPr lang="en-GB" sz="2400" dirty="0" err="1" smtClean="0">
                <a:latin typeface="Arial" charset="0"/>
                <a:cs typeface="Arial" charset="0"/>
              </a:rPr>
              <a:t>EI</a:t>
            </a:r>
            <a:r>
              <a:rPr lang="en-GB" sz="2400" dirty="0" smtClean="0">
                <a:latin typeface="Arial" charset="0"/>
                <a:cs typeface="Arial" charset="0"/>
              </a:rPr>
              <a:t> true score likely to be 1-2 </a:t>
            </a:r>
            <a:r>
              <a:rPr lang="en-GB" sz="2400" dirty="0" err="1" smtClean="0">
                <a:latin typeface="Arial" charset="0"/>
                <a:cs typeface="Arial" charset="0"/>
              </a:rPr>
              <a:t>stens</a:t>
            </a:r>
            <a:r>
              <a:rPr lang="en-GB" sz="2400" dirty="0" smtClean="0">
                <a:latin typeface="Arial" charset="0"/>
                <a:cs typeface="Arial" charset="0"/>
              </a:rPr>
              <a:t> different</a:t>
            </a:r>
          </a:p>
          <a:p>
            <a:pPr eaLnBrk="1" hangingPunct="1"/>
            <a:endParaRPr lang="en-GB" dirty="0" smtClean="0"/>
          </a:p>
        </p:txBody>
      </p:sp>
      <p:sp>
        <p:nvSpPr>
          <p:cNvPr id="19460"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F6513309-14BD-4762-9E7F-B534ADD56FA4}" type="slidenum">
              <a:rPr lang="en-GB" smtClean="0"/>
              <a:pPr fontAlgn="base">
                <a:spcBef>
                  <a:spcPct val="0"/>
                </a:spcBef>
                <a:spcAft>
                  <a:spcPct val="0"/>
                </a:spcAft>
                <a:defRPr/>
              </a:pPr>
              <a:t>16</a:t>
            </a:fld>
            <a:endParaRPr lang="en-GB" dirty="0" smtClean="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eaLnBrk="1" fontAlgn="auto" hangingPunct="1">
              <a:spcAft>
                <a:spcPts val="0"/>
              </a:spcAft>
              <a:defRPr/>
            </a:pPr>
            <a:r>
              <a:rPr lang="en-GB" sz="4400" dirty="0" smtClean="0">
                <a:solidFill>
                  <a:srgbClr val="CC0066"/>
                </a:solidFill>
                <a:latin typeface="Arial" pitchFamily="34" charset="0"/>
                <a:cs typeface="Arial" pitchFamily="34" charset="0"/>
              </a:rPr>
              <a:t>Improvement Tips</a:t>
            </a:r>
            <a:endParaRPr lang="en-GB" dirty="0"/>
          </a:p>
        </p:txBody>
      </p:sp>
      <p:sp>
        <p:nvSpPr>
          <p:cNvPr id="20482" name="Content Placeholder 1"/>
          <p:cNvSpPr>
            <a:spLocks noGrp="1"/>
          </p:cNvSpPr>
          <p:nvPr>
            <p:ph idx="1"/>
          </p:nvPr>
        </p:nvSpPr>
        <p:spPr>
          <a:xfrm>
            <a:off x="500063" y="1285875"/>
            <a:ext cx="8229600" cy="4525963"/>
          </a:xfrm>
        </p:spPr>
        <p:txBody>
          <a:bodyPr>
            <a:normAutofit/>
          </a:bodyPr>
          <a:lstStyle/>
          <a:p>
            <a:pPr marL="566737" indent="-457200"/>
            <a:r>
              <a:rPr lang="en-GB" sz="2400" dirty="0" smtClean="0">
                <a:latin typeface="Arial" charset="0"/>
                <a:cs typeface="Arial" charset="0"/>
              </a:rPr>
              <a:t>Try to understand what motivates and satisfies you and what people and situations push your buttons</a:t>
            </a:r>
          </a:p>
          <a:p>
            <a:pPr marL="566737" indent="-457200"/>
            <a:r>
              <a:rPr lang="en-GB" sz="2400" dirty="0" smtClean="0">
                <a:latin typeface="Arial" charset="0"/>
                <a:cs typeface="Arial" charset="0"/>
              </a:rPr>
              <a:t>Get to know people on a personal level and try to understand their perspectives</a:t>
            </a:r>
          </a:p>
          <a:p>
            <a:pPr marL="566737" indent="-457200"/>
            <a:r>
              <a:rPr lang="en-GB" sz="2400" dirty="0" smtClean="0">
                <a:latin typeface="Arial" charset="0"/>
                <a:cs typeface="Arial" charset="0"/>
              </a:rPr>
              <a:t>In difficult situations, put your immediate needs on hold in favour of achieving larger goals</a:t>
            </a:r>
          </a:p>
          <a:p>
            <a:pPr marL="566737" indent="-457200"/>
            <a:r>
              <a:rPr lang="en-GB" sz="2400" dirty="0" smtClean="0">
                <a:latin typeface="Arial" charset="0"/>
                <a:cs typeface="Arial" charset="0"/>
              </a:rPr>
              <a:t>Displaying positive emotions such as enthusiasm and optimism can be a huge motivator</a:t>
            </a:r>
          </a:p>
          <a:p>
            <a:pPr marL="566737" indent="-457200"/>
            <a:r>
              <a:rPr lang="en-GB" sz="2400" dirty="0" smtClean="0">
                <a:latin typeface="Arial" charset="0"/>
                <a:cs typeface="Arial" charset="0"/>
              </a:rPr>
              <a:t>Encourage people to think about new ways of doing things and come to you with ideas and suggestions</a:t>
            </a:r>
          </a:p>
          <a:p>
            <a:pPr marL="566737" indent="-457200"/>
            <a:r>
              <a:rPr lang="en-GB" sz="2400" dirty="0" smtClean="0">
                <a:latin typeface="Arial" charset="0"/>
                <a:cs typeface="Arial" charset="0"/>
              </a:rPr>
              <a:t>Personally thank subordinates for their efforts</a:t>
            </a:r>
          </a:p>
        </p:txBody>
      </p:sp>
      <p:sp>
        <p:nvSpPr>
          <p:cNvPr id="20484"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BD33D14-D55A-445A-BB7F-69E12F3DF04B}" type="slidenum">
              <a:rPr lang="en-GB" smtClean="0"/>
              <a:pPr fontAlgn="base">
                <a:spcBef>
                  <a:spcPct val="0"/>
                </a:spcBef>
                <a:spcAft>
                  <a:spcPct val="0"/>
                </a:spcAft>
                <a:defRPr/>
              </a:pPr>
              <a:t>17</a:t>
            </a:fld>
            <a:endParaRPr lang="en-GB" dirty="0" smtClean="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eaLnBrk="1" fontAlgn="auto" hangingPunct="1">
              <a:spcAft>
                <a:spcPts val="0"/>
              </a:spcAft>
              <a:defRPr/>
            </a:pPr>
            <a:r>
              <a:rPr lang="en-GB" sz="4400" dirty="0" smtClean="0">
                <a:solidFill>
                  <a:srgbClr val="CC0066"/>
                </a:solidFill>
                <a:latin typeface="Arial" pitchFamily="34" charset="0"/>
                <a:cs typeface="Arial" pitchFamily="34" charset="0"/>
              </a:rPr>
              <a:t>Improvement Tips (</a:t>
            </a:r>
            <a:r>
              <a:rPr lang="en-GB" sz="4400" dirty="0" err="1" smtClean="0">
                <a:solidFill>
                  <a:srgbClr val="CC0066"/>
                </a:solidFill>
                <a:latin typeface="Arial" pitchFamily="34" charset="0"/>
                <a:cs typeface="Arial" pitchFamily="34" charset="0"/>
              </a:rPr>
              <a:t>cont</a:t>
            </a:r>
            <a:r>
              <a:rPr lang="en-GB" sz="4400" dirty="0" smtClean="0">
                <a:solidFill>
                  <a:srgbClr val="CC0066"/>
                </a:solidFill>
                <a:latin typeface="Arial" pitchFamily="34" charset="0"/>
                <a:cs typeface="Arial" pitchFamily="34" charset="0"/>
              </a:rPr>
              <a:t>)</a:t>
            </a:r>
            <a:endParaRPr lang="en-GB"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23528" y="1340768"/>
            <a:ext cx="7200800" cy="4525962"/>
          </a:xfrm>
        </p:spPr>
      </p:pic>
      <p:sp>
        <p:nvSpPr>
          <p:cNvPr id="20484"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BD33D14-D55A-445A-BB7F-69E12F3DF04B}" type="slidenum">
              <a:rPr lang="en-GB" smtClean="0"/>
              <a:pPr fontAlgn="base">
                <a:spcBef>
                  <a:spcPct val="0"/>
                </a:spcBef>
                <a:spcAft>
                  <a:spcPct val="0"/>
                </a:spcAft>
                <a:defRPr/>
              </a:pPr>
              <a:t>18</a:t>
            </a:fld>
            <a:endParaRPr lang="en-GB" dirty="0" smtClean="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extLst>
      <p:ext uri="{BB962C8B-B14F-4D97-AF65-F5344CB8AC3E}">
        <p14:creationId xmlns:p14="http://schemas.microsoft.com/office/powerpoint/2010/main" xmlns="" val="401151079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Improvement Planning</a:t>
            </a:r>
            <a:endParaRPr lang="en-GB" dirty="0"/>
          </a:p>
        </p:txBody>
      </p:sp>
      <p:sp>
        <p:nvSpPr>
          <p:cNvPr id="21507"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F5DFFCA-75D3-44F6-AEEE-20D8DA4222AD}" type="slidenum">
              <a:rPr lang="en-GB" smtClean="0"/>
              <a:pPr fontAlgn="base">
                <a:spcBef>
                  <a:spcPct val="0"/>
                </a:spcBef>
                <a:spcAft>
                  <a:spcPct val="0"/>
                </a:spcAft>
                <a:defRPr/>
              </a:pPr>
              <a:t>19</a:t>
            </a:fld>
            <a:endParaRPr lang="en-GB" dirty="0" smtClean="0"/>
          </a:p>
        </p:txBody>
      </p:sp>
      <p:graphicFrame>
        <p:nvGraphicFramePr>
          <p:cNvPr id="8" name="Table 7"/>
          <p:cNvGraphicFramePr>
            <a:graphicFrameLocks noGrp="1"/>
          </p:cNvGraphicFramePr>
          <p:nvPr/>
        </p:nvGraphicFramePr>
        <p:xfrm>
          <a:off x="571500" y="1357313"/>
          <a:ext cx="7715304" cy="4500579"/>
        </p:xfrm>
        <a:graphic>
          <a:graphicData uri="http://schemas.openxmlformats.org/drawingml/2006/table">
            <a:tbl>
              <a:tblPr/>
              <a:tblGrid>
                <a:gridCol w="2571768"/>
                <a:gridCol w="2571768"/>
                <a:gridCol w="2571768"/>
              </a:tblGrid>
              <a:tr h="428613">
                <a:tc gridSpan="3">
                  <a:txBody>
                    <a:bodyPr/>
                    <a:lstStyle/>
                    <a:p>
                      <a:pPr>
                        <a:spcAft>
                          <a:spcPts val="0"/>
                        </a:spcAft>
                      </a:pPr>
                      <a:r>
                        <a:rPr lang="en-GB" sz="1400" b="1" dirty="0">
                          <a:latin typeface="Arial"/>
                          <a:ea typeface="Times New Roman"/>
                          <a:cs typeface="Times New Roman"/>
                        </a:rPr>
                        <a:t>Reading Emotions</a:t>
                      </a:r>
                      <a:endParaRPr lang="en-GB" sz="1400" b="1" dirty="0">
                        <a:latin typeface="Calibri"/>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r>
              <a:tr h="427400">
                <a:tc>
                  <a:txBody>
                    <a:bodyPr/>
                    <a:lstStyle/>
                    <a:p>
                      <a:pPr algn="ctr">
                        <a:spcAft>
                          <a:spcPts val="0"/>
                        </a:spcAft>
                      </a:pPr>
                      <a:r>
                        <a:rPr lang="en-GB" sz="1400" b="1" dirty="0">
                          <a:latin typeface="Arial"/>
                          <a:ea typeface="Times New Roman"/>
                          <a:cs typeface="Times New Roman"/>
                        </a:rPr>
                        <a:t>Strengths</a:t>
                      </a:r>
                      <a:endParaRPr lang="en-GB" sz="1400" dirty="0">
                        <a:latin typeface="Times New Roman"/>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400" b="1" dirty="0" smtClean="0">
                          <a:latin typeface="Arial"/>
                          <a:ea typeface="Times New Roman"/>
                          <a:cs typeface="Times New Roman"/>
                        </a:rPr>
                        <a:t>Weaknesses</a:t>
                      </a:r>
                      <a:endParaRPr lang="en-GB" sz="1400" dirty="0">
                        <a:latin typeface="Times New Roman"/>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400" b="1" dirty="0">
                          <a:latin typeface="Arial"/>
                          <a:ea typeface="Times New Roman"/>
                          <a:cs typeface="Times New Roman"/>
                        </a:rPr>
                        <a:t>Improvement </a:t>
                      </a:r>
                      <a:r>
                        <a:rPr lang="en-GB" sz="1400" b="1" dirty="0" smtClean="0">
                          <a:latin typeface="Arial"/>
                          <a:ea typeface="Times New Roman"/>
                          <a:cs typeface="Times New Roman"/>
                        </a:rPr>
                        <a:t>Actions</a:t>
                      </a:r>
                      <a:endParaRPr lang="en-GB" sz="1400" dirty="0">
                        <a:latin typeface="Times New Roman"/>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1287112">
                <a:tc>
                  <a:txBody>
                    <a:bodyPr/>
                    <a:lstStyle/>
                    <a:p>
                      <a:pPr>
                        <a:spcAft>
                          <a:spcPts val="0"/>
                        </a:spcAft>
                      </a:pPr>
                      <a:endParaRPr lang="en-GB" sz="600" dirty="0">
                        <a:latin typeface="Arial"/>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600" dirty="0">
                        <a:latin typeface="Arial"/>
                        <a:ea typeface="Times New Roman"/>
                        <a:cs typeface="Times New Roman"/>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600" dirty="0">
                        <a:latin typeface="Arial"/>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066">
                <a:tc gridSpan="3">
                  <a:txBody>
                    <a:bodyPr/>
                    <a:lstStyle/>
                    <a:p>
                      <a:pPr>
                        <a:spcAft>
                          <a:spcPts val="0"/>
                        </a:spcAft>
                      </a:pPr>
                      <a:r>
                        <a:rPr lang="en-GB" sz="1400" b="1" dirty="0">
                          <a:latin typeface="Arial"/>
                          <a:ea typeface="Times New Roman"/>
                          <a:cs typeface="Times New Roman"/>
                        </a:rPr>
                        <a:t>Using Emotions</a:t>
                      </a:r>
                      <a:endParaRPr lang="en-GB" sz="1400" b="1" dirty="0">
                        <a:latin typeface="Calibri"/>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r>
              <a:tr h="428628">
                <a:tc>
                  <a:txBody>
                    <a:bodyPr/>
                    <a:lstStyle/>
                    <a:p>
                      <a:pPr algn="ctr">
                        <a:spcAft>
                          <a:spcPts val="0"/>
                        </a:spcAft>
                      </a:pPr>
                      <a:r>
                        <a:rPr lang="en-GB" sz="1400" b="1" dirty="0">
                          <a:latin typeface="Arial"/>
                          <a:ea typeface="Times New Roman"/>
                          <a:cs typeface="Times New Roman"/>
                        </a:rPr>
                        <a:t>Strengths</a:t>
                      </a:r>
                      <a:endParaRPr lang="en-GB" sz="1400" dirty="0">
                        <a:latin typeface="Times New Roman"/>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400" b="1" dirty="0" smtClean="0">
                          <a:latin typeface="Arial"/>
                          <a:ea typeface="Times New Roman"/>
                          <a:cs typeface="Times New Roman"/>
                        </a:rPr>
                        <a:t>Weaknesses</a:t>
                      </a:r>
                      <a:endParaRPr lang="en-GB" sz="1400" dirty="0">
                        <a:latin typeface="Times New Roman"/>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GB" sz="1400" b="1" dirty="0" smtClean="0">
                          <a:latin typeface="Arial"/>
                          <a:ea typeface="Times New Roman"/>
                          <a:cs typeface="Times New Roman"/>
                        </a:rPr>
                        <a:t>Improvement Actions</a:t>
                      </a:r>
                      <a:endParaRPr lang="en-GB" sz="1400" dirty="0">
                        <a:latin typeface="Times New Roman"/>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1428760">
                <a:tc>
                  <a:txBody>
                    <a:bodyPr/>
                    <a:lstStyle/>
                    <a:p>
                      <a:pPr>
                        <a:spcAft>
                          <a:spcPts val="0"/>
                        </a:spcAft>
                      </a:pPr>
                      <a:endParaRPr lang="en-GB" sz="600" dirty="0">
                        <a:latin typeface="Arial"/>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600" dirty="0">
                        <a:latin typeface="Arial"/>
                        <a:ea typeface="Times New Roman"/>
                        <a:cs typeface="Times New Roman"/>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600" dirty="0">
                        <a:latin typeface="Arial"/>
                        <a:ea typeface="Times New Roman"/>
                        <a:cs typeface="Times New Roman"/>
                      </a:endParaRPr>
                    </a:p>
                  </a:txBody>
                  <a:tcPr marL="38698" marR="38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476672"/>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Contents</a:t>
            </a:r>
            <a:endParaRPr lang="en-GB" sz="4000" dirty="0">
              <a:solidFill>
                <a:srgbClr val="CC0066"/>
              </a:solidFill>
              <a:latin typeface="Arial" pitchFamily="34" charset="0"/>
              <a:cs typeface="Arial" pitchFamily="34" charset="0"/>
            </a:endParaRPr>
          </a:p>
        </p:txBody>
      </p:sp>
      <p:sp>
        <p:nvSpPr>
          <p:cNvPr id="10242" name="Content Placeholder 1"/>
          <p:cNvSpPr>
            <a:spLocks noGrp="1"/>
          </p:cNvSpPr>
          <p:nvPr>
            <p:ph idx="1"/>
          </p:nvPr>
        </p:nvSpPr>
        <p:spPr>
          <a:xfrm>
            <a:off x="539552" y="1700808"/>
            <a:ext cx="8229600" cy="4325112"/>
          </a:xfrm>
        </p:spPr>
        <p:txBody>
          <a:bodyPr>
            <a:normAutofit/>
          </a:bodyPr>
          <a:lstStyle/>
          <a:p>
            <a:pPr eaLnBrk="1" hangingPunct="1"/>
            <a:r>
              <a:rPr lang="en-GB" sz="2400" dirty="0" smtClean="0">
                <a:latin typeface="Arial" charset="0"/>
                <a:cs typeface="Arial" charset="0"/>
              </a:rPr>
              <a:t>Purpose</a:t>
            </a:r>
          </a:p>
          <a:p>
            <a:pPr eaLnBrk="1" hangingPunct="1"/>
            <a:r>
              <a:rPr lang="en-GB" sz="2400" dirty="0" smtClean="0">
                <a:latin typeface="Arial" charset="0"/>
                <a:cs typeface="Arial" charset="0"/>
              </a:rPr>
              <a:t>Definition and Model of Emotional Intelligence</a:t>
            </a:r>
          </a:p>
          <a:p>
            <a:pPr eaLnBrk="1" hangingPunct="1"/>
            <a:r>
              <a:rPr lang="en-GB" sz="2400" dirty="0" smtClean="0">
                <a:latin typeface="Arial" charset="0"/>
                <a:cs typeface="Arial" charset="0"/>
              </a:rPr>
              <a:t>What the Test Measures</a:t>
            </a:r>
          </a:p>
          <a:p>
            <a:pPr eaLnBrk="1" hangingPunct="1"/>
            <a:r>
              <a:rPr lang="en-GB" sz="2400" dirty="0" smtClean="0">
                <a:latin typeface="Arial" charset="0"/>
                <a:cs typeface="Arial" charset="0"/>
              </a:rPr>
              <a:t>Psychometrics</a:t>
            </a:r>
          </a:p>
          <a:p>
            <a:pPr eaLnBrk="1" hangingPunct="1"/>
            <a:r>
              <a:rPr lang="en-GB" sz="2400" dirty="0" smtClean="0">
                <a:latin typeface="Arial" charset="0"/>
                <a:cs typeface="Arial" charset="0"/>
              </a:rPr>
              <a:t>Feedback Report and Scoring Approach</a:t>
            </a:r>
          </a:p>
          <a:p>
            <a:pPr eaLnBrk="1" hangingPunct="1"/>
            <a:r>
              <a:rPr lang="en-GB" sz="2400" dirty="0" smtClean="0">
                <a:latin typeface="Arial" charset="0"/>
                <a:cs typeface="Arial" charset="0"/>
              </a:rPr>
              <a:t>Impression Management</a:t>
            </a:r>
          </a:p>
          <a:p>
            <a:pPr eaLnBrk="1" hangingPunct="1"/>
            <a:r>
              <a:rPr lang="en-GB" sz="2400" dirty="0" smtClean="0">
                <a:latin typeface="Arial" charset="0"/>
                <a:cs typeface="Arial" charset="0"/>
              </a:rPr>
              <a:t>Improvement Tips</a:t>
            </a:r>
          </a:p>
          <a:p>
            <a:pPr eaLnBrk="1" hangingPunct="1"/>
            <a:r>
              <a:rPr lang="en-GB" sz="2400" dirty="0" smtClean="0">
                <a:latin typeface="Arial" charset="0"/>
                <a:cs typeface="Arial" charset="0"/>
              </a:rPr>
              <a:t>Improvement Planning</a:t>
            </a:r>
          </a:p>
          <a:p>
            <a:pPr eaLnBrk="1" hangingPunct="1"/>
            <a:r>
              <a:rPr lang="en-GB" sz="2400" dirty="0" smtClean="0">
                <a:latin typeface="Arial" charset="0"/>
                <a:cs typeface="Arial" charset="0"/>
              </a:rPr>
              <a:t>Conclusion and Discussion</a:t>
            </a:r>
          </a:p>
          <a:p>
            <a:pPr eaLnBrk="1" hangingPunct="1"/>
            <a:endParaRPr lang="en-GB" dirty="0" smtClean="0"/>
          </a:p>
        </p:txBody>
      </p:sp>
      <p:sp>
        <p:nvSpPr>
          <p:cNvPr id="10244"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813C312-DDB0-486B-A38F-B0C985B816BB}" type="slidenum">
              <a:rPr lang="en-GB" smtClean="0"/>
              <a:pPr fontAlgn="base">
                <a:spcBef>
                  <a:spcPct val="0"/>
                </a:spcBef>
                <a:spcAft>
                  <a:spcPct val="0"/>
                </a:spcAft>
                <a:defRPr/>
              </a:pPr>
              <a:t>2</a:t>
            </a:fld>
            <a:endParaRPr lang="en-GB" dirty="0" smtClean="0"/>
          </a:p>
        </p:txBody>
      </p:sp>
      <p:sp>
        <p:nvSpPr>
          <p:cNvPr id="2" name="Footer Placeholder 1"/>
          <p:cNvSpPr>
            <a:spLocks noGrp="1"/>
          </p:cNvSpPr>
          <p:nvPr>
            <p:ph type="ftr" sz="quarter" idx="11"/>
          </p:nvPr>
        </p:nvSpPr>
        <p:spPr/>
        <p:txBody>
          <a:bodyPr/>
          <a:lstStyle/>
          <a:p>
            <a:pPr>
              <a:defRPr/>
            </a:pPr>
            <a:r>
              <a:rPr lang="en-GB" dirty="0" err="1" smtClean="0"/>
              <a:t>MYSKILLSPROFILE</a:t>
            </a:r>
            <a:r>
              <a:rPr lang="en-GB" dirty="0" smtClean="0"/>
              <a:t> © 2012</a:t>
            </a:r>
            <a:endParaRPr lang="en-GB"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Conclusion and Discussion</a:t>
            </a:r>
            <a:endParaRPr lang="en-GB" dirty="0"/>
          </a:p>
        </p:txBody>
      </p:sp>
      <p:sp>
        <p:nvSpPr>
          <p:cNvPr id="22530" name="Content Placeholder 1"/>
          <p:cNvSpPr>
            <a:spLocks noGrp="1"/>
          </p:cNvSpPr>
          <p:nvPr>
            <p:ph idx="1"/>
          </p:nvPr>
        </p:nvSpPr>
        <p:spPr/>
        <p:txBody>
          <a:bodyPr/>
          <a:lstStyle/>
          <a:p>
            <a:pPr eaLnBrk="1" hangingPunct="1"/>
            <a:r>
              <a:rPr lang="en-GB" sz="2400" dirty="0" smtClean="0">
                <a:latin typeface="Arial" charset="0"/>
                <a:cs typeface="Arial" charset="0"/>
              </a:rPr>
              <a:t>Purpose is to provide a framework for self-development</a:t>
            </a:r>
          </a:p>
          <a:p>
            <a:pPr eaLnBrk="1" hangingPunct="1"/>
            <a:r>
              <a:rPr lang="en-GB" sz="2400" dirty="0" smtClean="0">
                <a:latin typeface="Arial" charset="0"/>
                <a:cs typeface="Arial" charset="0"/>
              </a:rPr>
              <a:t>EIQ16 designed to help you pinpoint what you are good at and where you need to improve</a:t>
            </a:r>
          </a:p>
          <a:p>
            <a:pPr eaLnBrk="1" hangingPunct="1"/>
            <a:r>
              <a:rPr lang="en-GB" sz="2400" dirty="0" smtClean="0">
                <a:latin typeface="Arial" charset="0"/>
                <a:cs typeface="Arial" charset="0"/>
              </a:rPr>
              <a:t>Scores don’t matter--what matters is what you have learned about yourself</a:t>
            </a:r>
          </a:p>
          <a:p>
            <a:pPr eaLnBrk="1" hangingPunct="1"/>
            <a:r>
              <a:rPr lang="en-GB" sz="2400" dirty="0" smtClean="0">
                <a:latin typeface="Arial" charset="0"/>
                <a:cs typeface="Arial" charset="0"/>
              </a:rPr>
              <a:t>Questions</a:t>
            </a:r>
          </a:p>
          <a:p>
            <a:pPr eaLnBrk="1" hangingPunct="1"/>
            <a:endParaRPr lang="en-GB" dirty="0" smtClean="0"/>
          </a:p>
        </p:txBody>
      </p:sp>
      <p:sp>
        <p:nvSpPr>
          <p:cNvPr id="22532"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3D95718-7CBD-427B-8072-26AF1CBC6FC6}" type="slidenum">
              <a:rPr lang="en-GB" smtClean="0"/>
              <a:pPr fontAlgn="base">
                <a:spcBef>
                  <a:spcPct val="0"/>
                </a:spcBef>
                <a:spcAft>
                  <a:spcPct val="0"/>
                </a:spcAft>
                <a:defRPr/>
              </a:pPr>
              <a:t>20</a:t>
            </a:fld>
            <a:endParaRPr lang="en-GB" dirty="0" smtClean="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548680"/>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Purpose</a:t>
            </a:r>
            <a:endParaRPr lang="en-GB" sz="4000" dirty="0">
              <a:solidFill>
                <a:srgbClr val="CC0066"/>
              </a:solidFill>
              <a:latin typeface="Arial" pitchFamily="34" charset="0"/>
              <a:cs typeface="Arial" pitchFamily="34" charset="0"/>
            </a:endParaRPr>
          </a:p>
        </p:txBody>
      </p:sp>
      <p:sp>
        <p:nvSpPr>
          <p:cNvPr id="11266" name="Content Placeholder 1"/>
          <p:cNvSpPr>
            <a:spLocks noGrp="1"/>
          </p:cNvSpPr>
          <p:nvPr>
            <p:ph idx="1"/>
          </p:nvPr>
        </p:nvSpPr>
        <p:spPr>
          <a:xfrm>
            <a:off x="395536" y="1700808"/>
            <a:ext cx="8229600" cy="4325112"/>
          </a:xfrm>
        </p:spPr>
        <p:txBody>
          <a:bodyPr>
            <a:normAutofit/>
          </a:bodyPr>
          <a:lstStyle/>
          <a:p>
            <a:pPr eaLnBrk="1" hangingPunct="1"/>
            <a:r>
              <a:rPr lang="en-GB" sz="2400" dirty="0" smtClean="0">
                <a:latin typeface="Arial" charset="0"/>
                <a:cs typeface="Arial" charset="0"/>
              </a:rPr>
              <a:t>Increase self-awareness and awareness of others</a:t>
            </a:r>
          </a:p>
          <a:p>
            <a:pPr eaLnBrk="1" hangingPunct="1"/>
            <a:r>
              <a:rPr lang="en-GB" sz="2400" dirty="0" smtClean="0">
                <a:latin typeface="Arial" charset="0"/>
                <a:cs typeface="Arial" charset="0"/>
              </a:rPr>
              <a:t>Use emotions in relationship management, work performance, creativity, decision making etc</a:t>
            </a:r>
          </a:p>
          <a:p>
            <a:pPr eaLnBrk="1" hangingPunct="1"/>
            <a:r>
              <a:rPr lang="en-GB" sz="2400" dirty="0" smtClean="0">
                <a:latin typeface="Arial" charset="0"/>
                <a:cs typeface="Arial" charset="0"/>
              </a:rPr>
              <a:t>Understand current competency and determine key improvement areas</a:t>
            </a:r>
          </a:p>
          <a:p>
            <a:pPr eaLnBrk="1" hangingPunct="1"/>
            <a:r>
              <a:rPr lang="en-GB" sz="2400" dirty="0" smtClean="0">
                <a:latin typeface="Arial" charset="0"/>
                <a:cs typeface="Arial" charset="0"/>
              </a:rPr>
              <a:t>Improve emotional competencies, raise performance, realize potential</a:t>
            </a:r>
          </a:p>
        </p:txBody>
      </p:sp>
      <p:sp>
        <p:nvSpPr>
          <p:cNvPr id="1126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D6ECAE9-1064-4142-A301-096EA2E9727B}" type="slidenum">
              <a:rPr lang="en-GB" smtClean="0"/>
              <a:pPr fontAlgn="base">
                <a:spcBef>
                  <a:spcPct val="0"/>
                </a:spcBef>
                <a:spcAft>
                  <a:spcPct val="0"/>
                </a:spcAft>
                <a:defRPr/>
              </a:pPr>
              <a:t>3</a:t>
            </a:fld>
            <a:endParaRPr lang="en-GB" dirty="0" smtClean="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548680"/>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Emotional Intelligence Definitions</a:t>
            </a:r>
            <a:endParaRPr lang="en-GB" sz="4000" dirty="0">
              <a:solidFill>
                <a:srgbClr val="CC0066"/>
              </a:solidFill>
              <a:latin typeface="Arial" pitchFamily="34" charset="0"/>
              <a:cs typeface="Arial" pitchFamily="34" charset="0"/>
            </a:endParaRPr>
          </a:p>
        </p:txBody>
      </p:sp>
      <p:sp>
        <p:nvSpPr>
          <p:cNvPr id="11266" name="Content Placeholder 1"/>
          <p:cNvSpPr>
            <a:spLocks noGrp="1"/>
          </p:cNvSpPr>
          <p:nvPr>
            <p:ph idx="1"/>
          </p:nvPr>
        </p:nvSpPr>
        <p:spPr>
          <a:xfrm>
            <a:off x="467544" y="1700808"/>
            <a:ext cx="8229600" cy="4325112"/>
          </a:xfrm>
        </p:spPr>
        <p:txBody>
          <a:bodyPr>
            <a:normAutofit/>
          </a:bodyPr>
          <a:lstStyle/>
          <a:p>
            <a:pPr eaLnBrk="1" hangingPunct="1">
              <a:buNone/>
            </a:pPr>
            <a:r>
              <a:rPr lang="en-GB" sz="2400" b="1" dirty="0" smtClean="0">
                <a:latin typeface="Arial" charset="0"/>
                <a:cs typeface="Arial" charset="0"/>
              </a:rPr>
              <a:t>John Mayer and Peter </a:t>
            </a:r>
            <a:r>
              <a:rPr lang="en-GB" sz="2400" b="1" dirty="0" err="1" smtClean="0">
                <a:latin typeface="Arial" charset="0"/>
                <a:cs typeface="Arial" charset="0"/>
              </a:rPr>
              <a:t>Salovey</a:t>
            </a:r>
            <a:endParaRPr lang="en-GB" sz="2400" b="1" dirty="0" smtClean="0">
              <a:latin typeface="Arial" charset="0"/>
              <a:cs typeface="Arial" charset="0"/>
            </a:endParaRPr>
          </a:p>
          <a:p>
            <a:pPr marL="92075" indent="0" eaLnBrk="1" hangingPunct="1">
              <a:buNone/>
            </a:pPr>
            <a:r>
              <a:rPr lang="en-GB" sz="2400" dirty="0" smtClean="0">
                <a:latin typeface="Arial" pitchFamily="34" charset="0"/>
                <a:cs typeface="Arial" pitchFamily="34" charset="0"/>
              </a:rPr>
              <a:t>“The ability to perceive emotions, to access and generate emotions so as to assist thought, to understand emotions and emotional knowledge, and to reflectively regulate emotions so as to promote emotional and intellectual growth.”</a:t>
            </a:r>
          </a:p>
          <a:p>
            <a:pPr marL="92075" indent="0" eaLnBrk="1" hangingPunct="1">
              <a:buNone/>
            </a:pPr>
            <a:r>
              <a:rPr lang="en-GB" sz="2400" b="1" dirty="0" smtClean="0">
                <a:latin typeface="Arial" pitchFamily="34" charset="0"/>
                <a:cs typeface="Arial" pitchFamily="34" charset="0"/>
              </a:rPr>
              <a:t>Daniel </a:t>
            </a:r>
            <a:r>
              <a:rPr lang="en-GB" sz="2400" b="1" dirty="0" err="1" smtClean="0">
                <a:latin typeface="Arial" pitchFamily="34" charset="0"/>
                <a:cs typeface="Arial" pitchFamily="34" charset="0"/>
              </a:rPr>
              <a:t>Goleman</a:t>
            </a:r>
            <a:endParaRPr lang="en-GB" sz="2400" b="1" dirty="0" smtClean="0">
              <a:latin typeface="Arial" pitchFamily="34" charset="0"/>
              <a:cs typeface="Arial" pitchFamily="34" charset="0"/>
            </a:endParaRPr>
          </a:p>
          <a:p>
            <a:pPr marL="92075" indent="0" eaLnBrk="1" hangingPunct="1">
              <a:buNone/>
            </a:pPr>
            <a:r>
              <a:rPr lang="en-GB" sz="2400" dirty="0" smtClean="0">
                <a:latin typeface="Arial" pitchFamily="34" charset="0"/>
                <a:cs typeface="Arial" pitchFamily="34" charset="0"/>
              </a:rPr>
              <a:t>“Managing feelings so that they are expressed appropriately and effectively, enabling people to work together smoothly toward their common goals.”</a:t>
            </a:r>
          </a:p>
        </p:txBody>
      </p:sp>
      <p:sp>
        <p:nvSpPr>
          <p:cNvPr id="11268"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D6ECAE9-1064-4142-A301-096EA2E9727B}" type="slidenum">
              <a:rPr lang="en-GB" smtClean="0"/>
              <a:pPr fontAlgn="base">
                <a:spcBef>
                  <a:spcPct val="0"/>
                </a:spcBef>
                <a:spcAft>
                  <a:spcPct val="0"/>
                </a:spcAft>
                <a:defRPr/>
              </a:pPr>
              <a:t>4</a:t>
            </a:fld>
            <a:endParaRPr lang="en-GB" dirty="0" smtClean="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476672"/>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Model of Emotional Intelligence</a:t>
            </a:r>
            <a:endParaRPr lang="en-GB" sz="4000" dirty="0">
              <a:solidFill>
                <a:srgbClr val="CC0066"/>
              </a:solidFill>
              <a:latin typeface="Arial" pitchFamily="34" charset="0"/>
              <a:cs typeface="Arial" pitchFamily="34" charset="0"/>
            </a:endParaRPr>
          </a:p>
        </p:txBody>
      </p:sp>
      <p:sp>
        <p:nvSpPr>
          <p:cNvPr id="12290" name="Content Placeholder 1"/>
          <p:cNvSpPr>
            <a:spLocks noGrp="1"/>
          </p:cNvSpPr>
          <p:nvPr>
            <p:ph idx="1"/>
          </p:nvPr>
        </p:nvSpPr>
        <p:spPr>
          <a:xfrm>
            <a:off x="467544" y="1484784"/>
            <a:ext cx="8229600" cy="4325112"/>
          </a:xfrm>
        </p:spPr>
        <p:txBody>
          <a:bodyPr>
            <a:normAutofit lnSpcReduction="10000"/>
          </a:bodyPr>
          <a:lstStyle/>
          <a:p>
            <a:pPr marL="92075" indent="17463" eaLnBrk="1" hangingPunct="1">
              <a:buFont typeface="Wingdings 3" pitchFamily="18" charset="2"/>
              <a:buNone/>
            </a:pPr>
            <a:r>
              <a:rPr lang="en-GB" sz="2800" b="1" dirty="0" smtClean="0">
                <a:latin typeface="Arial" charset="0"/>
                <a:cs typeface="Arial" charset="0"/>
              </a:rPr>
              <a:t>4 Branch Concept Model</a:t>
            </a:r>
          </a:p>
          <a:p>
            <a:pPr marL="92075" indent="17463" eaLnBrk="1" hangingPunct="1">
              <a:buFont typeface="Wingdings 3" pitchFamily="18" charset="2"/>
              <a:buNone/>
            </a:pPr>
            <a:r>
              <a:rPr lang="en-GB" sz="2400" b="1" dirty="0" smtClean="0">
                <a:latin typeface="Arial" charset="0"/>
                <a:cs typeface="Arial" charset="0"/>
              </a:rPr>
              <a:t>John Mayer and Peter </a:t>
            </a:r>
            <a:r>
              <a:rPr lang="en-GB" sz="2400" b="1" dirty="0" err="1" smtClean="0">
                <a:latin typeface="Arial" charset="0"/>
                <a:cs typeface="Arial" charset="0"/>
              </a:rPr>
              <a:t>Salovey</a:t>
            </a:r>
            <a:r>
              <a:rPr lang="en-GB" sz="2400" b="1" dirty="0" smtClean="0">
                <a:latin typeface="Arial" charset="0"/>
                <a:cs typeface="Arial" charset="0"/>
              </a:rPr>
              <a:t> (2002)</a:t>
            </a:r>
          </a:p>
          <a:p>
            <a:endParaRPr lang="en-GB" sz="1800" b="1" dirty="0" smtClean="0">
              <a:latin typeface="Arial" pitchFamily="34" charset="0"/>
              <a:cs typeface="Arial" pitchFamily="34" charset="0"/>
            </a:endParaRPr>
          </a:p>
          <a:p>
            <a:r>
              <a:rPr lang="en-GB" sz="1800" b="1" dirty="0" smtClean="0">
                <a:latin typeface="Arial" pitchFamily="34" charset="0"/>
                <a:cs typeface="Arial" pitchFamily="34" charset="0"/>
              </a:rPr>
              <a:t>Perceiving Emotions/Reading People. </a:t>
            </a:r>
            <a:r>
              <a:rPr lang="en-GB" sz="1800" dirty="0" smtClean="0">
                <a:latin typeface="Arial" pitchFamily="34" charset="0"/>
                <a:cs typeface="Arial" pitchFamily="34" charset="0"/>
              </a:rPr>
              <a:t>The ability to perceive emotions in oneself and others as well as in objects, art, stories, music, and other stimuli</a:t>
            </a:r>
          </a:p>
          <a:p>
            <a:r>
              <a:rPr lang="en-GB" sz="1800" b="1" dirty="0" smtClean="0">
                <a:latin typeface="Arial" pitchFamily="34" charset="0"/>
                <a:cs typeface="Arial" pitchFamily="34" charset="0"/>
              </a:rPr>
              <a:t>Facilitating Thought/Using Emotions.</a:t>
            </a:r>
            <a:r>
              <a:rPr lang="en-GB" sz="1800" dirty="0" smtClean="0">
                <a:latin typeface="Arial" pitchFamily="34" charset="0"/>
                <a:cs typeface="Arial" pitchFamily="34" charset="0"/>
              </a:rPr>
              <a:t> The ability to generate, use, and feel emotion as necessary to communicate feelings or employ them in other cognitive processes</a:t>
            </a:r>
          </a:p>
          <a:p>
            <a:r>
              <a:rPr lang="en-GB" sz="1800" b="1" dirty="0" smtClean="0">
                <a:latin typeface="Arial" pitchFamily="34" charset="0"/>
                <a:cs typeface="Arial" pitchFamily="34" charset="0"/>
              </a:rPr>
              <a:t>Understanding Emotions. </a:t>
            </a:r>
            <a:r>
              <a:rPr lang="en-GB" sz="1800" dirty="0" smtClean="0">
                <a:latin typeface="Arial" pitchFamily="34" charset="0"/>
                <a:cs typeface="Arial" pitchFamily="34" charset="0"/>
              </a:rPr>
              <a:t>The ability to understand emotional information, to understand how emotions combine and progress through relationship transitions, and to appreciate such emotional meanings</a:t>
            </a:r>
          </a:p>
          <a:p>
            <a:r>
              <a:rPr lang="en-GB" sz="1800" b="1" dirty="0" smtClean="0">
                <a:latin typeface="Arial" pitchFamily="34" charset="0"/>
                <a:cs typeface="Arial" pitchFamily="34" charset="0"/>
              </a:rPr>
              <a:t>Managing Emotions. </a:t>
            </a:r>
            <a:r>
              <a:rPr lang="en-GB" sz="1800" dirty="0" smtClean="0">
                <a:latin typeface="Arial" pitchFamily="34" charset="0"/>
                <a:cs typeface="Arial" pitchFamily="34" charset="0"/>
              </a:rPr>
              <a:t>The ability to be open to feelings, and to modulate them in oneself and others so as to promote personal understanding and growth</a:t>
            </a:r>
          </a:p>
          <a:p>
            <a:pPr eaLnBrk="1" hangingPunct="1">
              <a:buFont typeface="Wingdings 3" pitchFamily="18" charset="2"/>
              <a:buNone/>
            </a:pPr>
            <a:endParaRPr lang="en-GB" dirty="0" smtClean="0"/>
          </a:p>
        </p:txBody>
      </p:sp>
      <p:sp>
        <p:nvSpPr>
          <p:cNvPr id="12292"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F123279-46ED-4397-9E1A-146BB6C1ED1F}" type="slidenum">
              <a:rPr lang="en-GB" smtClean="0"/>
              <a:pPr fontAlgn="base">
                <a:spcBef>
                  <a:spcPct val="0"/>
                </a:spcBef>
                <a:spcAft>
                  <a:spcPct val="0"/>
                </a:spcAft>
                <a:defRPr/>
              </a:pPr>
              <a:t>5</a:t>
            </a:fld>
            <a:endParaRPr lang="en-GB" dirty="0" smtClean="0"/>
          </a:p>
        </p:txBody>
      </p:sp>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188640"/>
            <a:ext cx="8043890" cy="1143000"/>
          </a:xfrm>
        </p:spPr>
        <p:txBody>
          <a:bodyPr/>
          <a:lstStyle/>
          <a:p>
            <a:pPr eaLnBrk="1" fontAlgn="auto" hangingPunct="1">
              <a:spcAft>
                <a:spcPts val="0"/>
              </a:spcAft>
              <a:defRPr/>
            </a:pPr>
            <a:r>
              <a:rPr lang="en-GB" sz="4000" dirty="0" smtClean="0">
                <a:solidFill>
                  <a:srgbClr val="CC0066"/>
                </a:solidFill>
                <a:latin typeface="Arial" pitchFamily="34" charset="0"/>
                <a:cs typeface="Arial" pitchFamily="34" charset="0"/>
              </a:rPr>
              <a:t>Branch 1: Reading People</a:t>
            </a:r>
            <a:endParaRPr lang="en-GB" sz="4000" dirty="0">
              <a:solidFill>
                <a:srgbClr val="CC0066"/>
              </a:solidFill>
              <a:latin typeface="Arial" pitchFamily="34" charset="0"/>
              <a:cs typeface="Arial" pitchFamily="34" charset="0"/>
            </a:endParaRPr>
          </a:p>
        </p:txBody>
      </p:sp>
      <p:sp>
        <p:nvSpPr>
          <p:cNvPr id="14359"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6071E571-6405-4F4D-86AB-4E9F23C0D27F}" type="slidenum">
              <a:rPr lang="en-GB" smtClean="0"/>
              <a:pPr fontAlgn="base">
                <a:spcBef>
                  <a:spcPct val="0"/>
                </a:spcBef>
                <a:spcAft>
                  <a:spcPct val="0"/>
                </a:spcAft>
                <a:defRPr/>
              </a:pPr>
              <a:t>6</a:t>
            </a:fld>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751698898"/>
              </p:ext>
            </p:extLst>
          </p:nvPr>
        </p:nvGraphicFramePr>
        <p:xfrm>
          <a:off x="611560" y="1340768"/>
          <a:ext cx="7929618" cy="4143406"/>
        </p:xfrm>
        <a:graphic>
          <a:graphicData uri="http://schemas.openxmlformats.org/drawingml/2006/table">
            <a:tbl>
              <a:tblPr/>
              <a:tblGrid>
                <a:gridCol w="2135545"/>
                <a:gridCol w="5794073"/>
              </a:tblGrid>
              <a:tr h="942982">
                <a:tc>
                  <a:txBody>
                    <a:bodyPr/>
                    <a:lstStyle/>
                    <a:p>
                      <a:pPr algn="l">
                        <a:spcAft>
                          <a:spcPts val="0"/>
                        </a:spcAft>
                      </a:pPr>
                      <a:r>
                        <a:rPr lang="en-GB" sz="2000" b="1" dirty="0">
                          <a:latin typeface="Arial"/>
                          <a:ea typeface="Times New Roman"/>
                          <a:cs typeface="Times New Roman"/>
                        </a:rPr>
                        <a:t>Scale</a:t>
                      </a:r>
                      <a:endParaRPr lang="en-GB"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spcAft>
                          <a:spcPts val="0"/>
                        </a:spcAft>
                      </a:pPr>
                      <a:r>
                        <a:rPr lang="en-GB" sz="2000" b="1" dirty="0" smtClean="0">
                          <a:latin typeface="Arial"/>
                          <a:ea typeface="Times New Roman"/>
                          <a:cs typeface="Times New Roman"/>
                        </a:rPr>
                        <a:t>Measures</a:t>
                      </a:r>
                      <a:endParaRPr lang="en-GB"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800106">
                <a:tc>
                  <a:txBody>
                    <a:bodyPr/>
                    <a:lstStyle/>
                    <a:p>
                      <a:pPr>
                        <a:lnSpc>
                          <a:spcPct val="115000"/>
                        </a:lnSpc>
                        <a:spcAft>
                          <a:spcPts val="0"/>
                        </a:spcAft>
                      </a:pPr>
                      <a:r>
                        <a:rPr lang="en-GB" sz="1600" b="1" dirty="0">
                          <a:latin typeface="Arial"/>
                          <a:ea typeface="Times New Roman"/>
                          <a:cs typeface="Times New Roman"/>
                        </a:rPr>
                        <a:t>Self-analysis</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dirty="0">
                          <a:latin typeface="Arial"/>
                          <a:ea typeface="Times New Roman"/>
                          <a:cs typeface="Times New Roman"/>
                        </a:rPr>
                        <a:t>The degree to which you are in touch with your feelings and emotions and notice when your mood changes.</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00106">
                <a:tc>
                  <a:txBody>
                    <a:bodyPr/>
                    <a:lstStyle/>
                    <a:p>
                      <a:pPr>
                        <a:lnSpc>
                          <a:spcPct val="115000"/>
                        </a:lnSpc>
                        <a:spcAft>
                          <a:spcPts val="0"/>
                        </a:spcAft>
                      </a:pPr>
                      <a:r>
                        <a:rPr lang="en-GB" sz="1600" b="1" dirty="0">
                          <a:latin typeface="Arial"/>
                          <a:ea typeface="Times New Roman"/>
                          <a:cs typeface="Times New Roman"/>
                        </a:rPr>
                        <a:t>Analysis of others</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dirty="0">
                          <a:latin typeface="Arial"/>
                          <a:ea typeface="Times New Roman"/>
                          <a:cs typeface="Times New Roman"/>
                        </a:rPr>
                        <a:t>The extent to which you pay attention to and identify other people’s feelings and emotions.</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00106">
                <a:tc>
                  <a:txBody>
                    <a:bodyPr/>
                    <a:lstStyle/>
                    <a:p>
                      <a:pPr>
                        <a:lnSpc>
                          <a:spcPct val="115000"/>
                        </a:lnSpc>
                        <a:spcAft>
                          <a:spcPts val="0"/>
                        </a:spcAft>
                      </a:pPr>
                      <a:r>
                        <a:rPr lang="en-GB" sz="1600" b="1">
                          <a:latin typeface="Arial"/>
                          <a:ea typeface="Times New Roman"/>
                          <a:cs typeface="Times New Roman"/>
                        </a:rPr>
                        <a:t>Self-expression</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dirty="0">
                          <a:latin typeface="Arial"/>
                          <a:ea typeface="Times New Roman"/>
                          <a:cs typeface="Times New Roman"/>
                        </a:rPr>
                        <a:t>How far you are able to describe and communicate your feelings and emotions.</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00106">
                <a:tc>
                  <a:txBody>
                    <a:bodyPr/>
                    <a:lstStyle/>
                    <a:p>
                      <a:pPr>
                        <a:lnSpc>
                          <a:spcPct val="115000"/>
                        </a:lnSpc>
                        <a:spcAft>
                          <a:spcPts val="0"/>
                        </a:spcAft>
                      </a:pPr>
                      <a:r>
                        <a:rPr lang="en-GB" sz="1600" b="1" dirty="0">
                          <a:latin typeface="Arial"/>
                          <a:ea typeface="Times New Roman"/>
                          <a:cs typeface="Times New Roman"/>
                        </a:rPr>
                        <a:t>Discrimination</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dirty="0">
                          <a:latin typeface="Arial"/>
                          <a:ea typeface="Times New Roman"/>
                          <a:cs typeface="Times New Roman"/>
                        </a:rPr>
                        <a:t>How far you pick up on emotional cues and can tell when something is wrong or when someone is trying to deceive you.</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260648"/>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Branch 2: Using Emotions</a:t>
            </a:r>
            <a:endParaRPr lang="en-GB" sz="4000" dirty="0">
              <a:solidFill>
                <a:srgbClr val="CC0066"/>
              </a:solidFill>
            </a:endParaRPr>
          </a:p>
        </p:txBody>
      </p:sp>
      <p:sp>
        <p:nvSpPr>
          <p:cNvPr id="15383" name="Slide Number Placeholder 4"/>
          <p:cNvSpPr>
            <a:spLocks noGrp="1"/>
          </p:cNvSpPr>
          <p:nvPr>
            <p:ph type="sldNum" sz="quarter" idx="12"/>
          </p:nvPr>
        </p:nvSpPr>
        <p:spPr bwMode="auto">
          <a:xfrm>
            <a:off x="8572500" y="6215063"/>
            <a:ext cx="365125" cy="436562"/>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91AD820C-7045-45F0-9139-F89BB9BCC6AE}" type="slidenum">
              <a:rPr lang="en-GB" smtClean="0"/>
              <a:pPr fontAlgn="base">
                <a:spcBef>
                  <a:spcPct val="0"/>
                </a:spcBef>
                <a:spcAft>
                  <a:spcPct val="0"/>
                </a:spcAft>
                <a:defRPr/>
              </a:pPr>
              <a:t>7</a:t>
            </a:fld>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377722613"/>
              </p:ext>
            </p:extLst>
          </p:nvPr>
        </p:nvGraphicFramePr>
        <p:xfrm>
          <a:off x="683568" y="1340768"/>
          <a:ext cx="7715304" cy="4429155"/>
        </p:xfrm>
        <a:graphic>
          <a:graphicData uri="http://schemas.openxmlformats.org/drawingml/2006/table">
            <a:tbl>
              <a:tblPr/>
              <a:tblGrid>
                <a:gridCol w="2067891"/>
                <a:gridCol w="5647413"/>
              </a:tblGrid>
              <a:tr h="885831">
                <a:tc>
                  <a:txBody>
                    <a:bodyPr/>
                    <a:lstStyle/>
                    <a:p>
                      <a:pPr algn="l">
                        <a:spcAft>
                          <a:spcPts val="0"/>
                        </a:spcAft>
                      </a:pPr>
                      <a:r>
                        <a:rPr lang="en-GB" sz="2000" b="1" dirty="0">
                          <a:solidFill>
                            <a:schemeClr val="tx1"/>
                          </a:solidFill>
                          <a:latin typeface="Arial"/>
                          <a:ea typeface="Times New Roman"/>
                          <a:cs typeface="Times New Roman"/>
                        </a:rPr>
                        <a:t>Scale</a:t>
                      </a:r>
                      <a:endParaRPr lang="en-GB" sz="2000" dirty="0">
                        <a:solidFill>
                          <a:schemeClr val="tx1"/>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spcAft>
                          <a:spcPts val="0"/>
                        </a:spcAft>
                      </a:pPr>
                      <a:r>
                        <a:rPr lang="en-GB" sz="2000" b="1" dirty="0" smtClean="0">
                          <a:solidFill>
                            <a:schemeClr val="tx1"/>
                          </a:solidFill>
                          <a:latin typeface="Arial"/>
                          <a:ea typeface="Times New Roman"/>
                          <a:cs typeface="Times New Roman"/>
                        </a:rPr>
                        <a:t>Measures</a:t>
                      </a:r>
                      <a:endParaRPr lang="en-GB" sz="2000" dirty="0">
                        <a:solidFill>
                          <a:schemeClr val="tx1"/>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885831">
                <a:tc>
                  <a:txBody>
                    <a:bodyPr/>
                    <a:lstStyle/>
                    <a:p>
                      <a:pPr>
                        <a:lnSpc>
                          <a:spcPct val="115000"/>
                        </a:lnSpc>
                        <a:spcAft>
                          <a:spcPts val="0"/>
                        </a:spcAft>
                      </a:pPr>
                      <a:r>
                        <a:rPr lang="en-GB" sz="1600" b="1" dirty="0">
                          <a:latin typeface="Arial"/>
                          <a:ea typeface="Times New Roman"/>
                          <a:cs typeface="Times New Roman"/>
                        </a:rPr>
                        <a:t>Thinking</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The degree to which you follow your hunches and feelings and let your feelings guide your thinking.</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5831">
                <a:tc>
                  <a:txBody>
                    <a:bodyPr/>
                    <a:lstStyle/>
                    <a:p>
                      <a:pPr>
                        <a:lnSpc>
                          <a:spcPct val="115000"/>
                        </a:lnSpc>
                        <a:spcAft>
                          <a:spcPts val="0"/>
                        </a:spcAft>
                      </a:pPr>
                      <a:r>
                        <a:rPr lang="en-GB" sz="1600" b="1" dirty="0">
                          <a:latin typeface="Arial"/>
                          <a:ea typeface="Times New Roman"/>
                          <a:cs typeface="Times New Roman"/>
                        </a:rPr>
                        <a:t>Judgment</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The extent to which you allow your instincts and intuition to influence your judgments and decisions.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5831">
                <a:tc>
                  <a:txBody>
                    <a:bodyPr/>
                    <a:lstStyle/>
                    <a:p>
                      <a:pPr>
                        <a:lnSpc>
                          <a:spcPct val="115000"/>
                        </a:lnSpc>
                        <a:spcAft>
                          <a:spcPts val="0"/>
                        </a:spcAft>
                      </a:pPr>
                      <a:r>
                        <a:rPr lang="en-GB" sz="1600" b="1" dirty="0">
                          <a:latin typeface="Arial"/>
                          <a:ea typeface="Times New Roman"/>
                          <a:cs typeface="Times New Roman"/>
                        </a:rPr>
                        <a:t>Sensitivity</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The extent to which you are able to capitalize on mood changes in a positive way to explore and analyze things.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5831">
                <a:tc>
                  <a:txBody>
                    <a:bodyPr/>
                    <a:lstStyle/>
                    <a:p>
                      <a:pPr>
                        <a:lnSpc>
                          <a:spcPct val="115000"/>
                        </a:lnSpc>
                        <a:spcAft>
                          <a:spcPts val="0"/>
                        </a:spcAft>
                      </a:pPr>
                      <a:r>
                        <a:rPr lang="en-GB" sz="1600" b="1" dirty="0">
                          <a:latin typeface="Arial"/>
                          <a:ea typeface="Times New Roman"/>
                          <a:cs typeface="Times New Roman"/>
                        </a:rPr>
                        <a:t>Problem solving</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dirty="0">
                          <a:latin typeface="Arial"/>
                          <a:ea typeface="Times New Roman"/>
                          <a:cs typeface="Times New Roman"/>
                        </a:rPr>
                        <a:t>The extent to which you use your own and other people’s feelings and emotions to help solve problems.</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eaLnBrk="1" fontAlgn="auto" hangingPunct="1">
              <a:spcAft>
                <a:spcPts val="0"/>
              </a:spcAft>
              <a:defRPr/>
            </a:pPr>
            <a:r>
              <a:rPr lang="en-GB" sz="3600" dirty="0" smtClean="0">
                <a:solidFill>
                  <a:srgbClr val="CC0066"/>
                </a:solidFill>
                <a:latin typeface="Arial" pitchFamily="34" charset="0"/>
                <a:cs typeface="Arial" pitchFamily="34" charset="0"/>
              </a:rPr>
              <a:t>Branch 3: Understanding Emotions</a:t>
            </a:r>
            <a:endParaRPr lang="en-GB" sz="3600" dirty="0"/>
          </a:p>
        </p:txBody>
      </p:sp>
      <p:sp>
        <p:nvSpPr>
          <p:cNvPr id="16387"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B84EFD5-0C4D-481A-9C76-A65A4E3AD2CB}" type="slidenum">
              <a:rPr lang="en-GB" smtClean="0"/>
              <a:pPr fontAlgn="base">
                <a:spcBef>
                  <a:spcPct val="0"/>
                </a:spcBef>
                <a:spcAft>
                  <a:spcPct val="0"/>
                </a:spcAft>
                <a:defRPr/>
              </a:pPr>
              <a:t>8</a:t>
            </a:fld>
            <a:endParaRPr lang="en-GB" dirty="0" smtClean="0"/>
          </a:p>
        </p:txBody>
      </p:sp>
      <p:graphicFrame>
        <p:nvGraphicFramePr>
          <p:cNvPr id="6" name="Table 5"/>
          <p:cNvGraphicFramePr>
            <a:graphicFrameLocks noGrp="1"/>
          </p:cNvGraphicFramePr>
          <p:nvPr/>
        </p:nvGraphicFramePr>
        <p:xfrm>
          <a:off x="571500" y="1357313"/>
          <a:ext cx="8001056" cy="4500590"/>
        </p:xfrm>
        <a:graphic>
          <a:graphicData uri="http://schemas.openxmlformats.org/drawingml/2006/table">
            <a:tbl>
              <a:tblPr/>
              <a:tblGrid>
                <a:gridCol w="1697946"/>
                <a:gridCol w="6303110"/>
              </a:tblGrid>
              <a:tr h="900118">
                <a:tc>
                  <a:txBody>
                    <a:bodyPr/>
                    <a:lstStyle/>
                    <a:p>
                      <a:pPr algn="l">
                        <a:spcAft>
                          <a:spcPts val="0"/>
                        </a:spcAft>
                      </a:pPr>
                      <a:r>
                        <a:rPr lang="en-GB" sz="2000" b="1" dirty="0">
                          <a:latin typeface="Arial"/>
                          <a:ea typeface="Times New Roman"/>
                          <a:cs typeface="Times New Roman"/>
                        </a:rPr>
                        <a:t>Scale</a:t>
                      </a:r>
                      <a:endParaRPr lang="en-GB"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spcAft>
                          <a:spcPts val="0"/>
                        </a:spcAft>
                      </a:pPr>
                      <a:r>
                        <a:rPr lang="en-GB" sz="2000" b="1" dirty="0" smtClean="0">
                          <a:latin typeface="Arial"/>
                          <a:ea typeface="Times New Roman"/>
                          <a:cs typeface="Times New Roman"/>
                        </a:rPr>
                        <a:t>Measures</a:t>
                      </a:r>
                      <a:endParaRPr lang="en-GB"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900118">
                <a:tc>
                  <a:txBody>
                    <a:bodyPr/>
                    <a:lstStyle/>
                    <a:p>
                      <a:pPr>
                        <a:lnSpc>
                          <a:spcPct val="115000"/>
                        </a:lnSpc>
                        <a:spcAft>
                          <a:spcPts val="0"/>
                        </a:spcAft>
                      </a:pPr>
                      <a:r>
                        <a:rPr lang="en-GB" sz="1600" b="1">
                          <a:latin typeface="Arial"/>
                          <a:ea typeface="Times New Roman"/>
                          <a:cs typeface="Times New Roman"/>
                        </a:rPr>
                        <a:t>Symptoms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Your ability to recognize a range of common emotions – for example, happiness, anger, fear, surprise, interest etc.</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00118">
                <a:tc>
                  <a:txBody>
                    <a:bodyPr/>
                    <a:lstStyle/>
                    <a:p>
                      <a:pPr>
                        <a:lnSpc>
                          <a:spcPct val="115000"/>
                        </a:lnSpc>
                        <a:spcAft>
                          <a:spcPts val="0"/>
                        </a:spcAft>
                      </a:pPr>
                      <a:r>
                        <a:rPr lang="en-GB" sz="1600" b="1">
                          <a:latin typeface="Arial"/>
                          <a:ea typeface="Times New Roman"/>
                          <a:cs typeface="Times New Roman"/>
                        </a:rPr>
                        <a:t>Causes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How far you understand the factors that lead people to experience different feelings and emotions.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00118">
                <a:tc>
                  <a:txBody>
                    <a:bodyPr/>
                    <a:lstStyle/>
                    <a:p>
                      <a:pPr>
                        <a:lnSpc>
                          <a:spcPct val="115000"/>
                        </a:lnSpc>
                        <a:spcAft>
                          <a:spcPts val="0"/>
                        </a:spcAft>
                      </a:pPr>
                      <a:r>
                        <a:rPr lang="en-GB" sz="1600" b="1">
                          <a:latin typeface="Arial"/>
                          <a:ea typeface="Times New Roman"/>
                          <a:cs typeface="Times New Roman"/>
                        </a:rPr>
                        <a:t>Complexity</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The extent to which you understand complex feelings, emotional blends and contradictory states.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00118">
                <a:tc>
                  <a:txBody>
                    <a:bodyPr/>
                    <a:lstStyle/>
                    <a:p>
                      <a:pPr>
                        <a:lnSpc>
                          <a:spcPct val="115000"/>
                        </a:lnSpc>
                        <a:spcAft>
                          <a:spcPts val="0"/>
                        </a:spcAft>
                      </a:pPr>
                      <a:r>
                        <a:rPr lang="en-GB" sz="1600" b="1">
                          <a:latin typeface="Arial"/>
                          <a:ea typeface="Times New Roman"/>
                          <a:cs typeface="Times New Roman"/>
                        </a:rPr>
                        <a:t>Transitions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dirty="0">
                          <a:latin typeface="Arial"/>
                          <a:ea typeface="Times New Roman"/>
                          <a:cs typeface="Times New Roman"/>
                        </a:rPr>
                        <a:t>The degree to which you are aware of and can anticipate how emotions progress and change.</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GB" smtClean="0"/>
              <a:t>MYSKILLSPROFILE © 2012</a:t>
            </a:r>
            <a:endParaRPr lang="en-GB"/>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188640"/>
            <a:ext cx="8229600" cy="1143000"/>
          </a:xfrm>
        </p:spPr>
        <p:txBody>
          <a:bodyPr>
            <a:normAutofit/>
          </a:bodyPr>
          <a:lstStyle/>
          <a:p>
            <a:pPr eaLnBrk="1" fontAlgn="auto" hangingPunct="1">
              <a:spcAft>
                <a:spcPts val="0"/>
              </a:spcAft>
              <a:defRPr/>
            </a:pPr>
            <a:r>
              <a:rPr lang="en-GB" sz="4000" dirty="0" smtClean="0">
                <a:solidFill>
                  <a:srgbClr val="CC0066"/>
                </a:solidFill>
                <a:latin typeface="Arial" pitchFamily="34" charset="0"/>
                <a:cs typeface="Arial" pitchFamily="34" charset="0"/>
              </a:rPr>
              <a:t>Branch 4: Managing Emotions</a:t>
            </a:r>
            <a:endParaRPr lang="en-GB" sz="4000" dirty="0"/>
          </a:p>
        </p:txBody>
      </p:sp>
      <p:sp>
        <p:nvSpPr>
          <p:cNvPr id="17410" name="Footer Placeholder 2"/>
          <p:cNvSpPr>
            <a:spLocks noGrp="1"/>
          </p:cNvSpPr>
          <p:nvPr>
            <p:ph type="ftr" sz="quarter" idx="11"/>
          </p:nvPr>
        </p:nvSpPr>
        <p:spPr bwMode="auto">
          <a:xfrm>
            <a:off x="0" y="6492875"/>
            <a:ext cx="3835400" cy="365125"/>
          </a:xfrm>
          <a:ln>
            <a:miter lim="800000"/>
            <a:headEnd/>
            <a:tailEnd/>
          </a:ln>
        </p:spPr>
        <p:txBody>
          <a:bodyPr wrap="square" lIns="91440" tIns="45720" rIns="91440" bIns="45720" numCol="1" anchorCtr="0" compatLnSpc="1">
            <a:prstTxWarp prst="textNoShape">
              <a:avLst/>
            </a:prstTxWarp>
            <a:normAutofit/>
          </a:bodyPr>
          <a:lstStyle/>
          <a:p>
            <a:pPr algn="l" fontAlgn="base">
              <a:spcBef>
                <a:spcPct val="0"/>
              </a:spcBef>
              <a:spcAft>
                <a:spcPct val="0"/>
              </a:spcAft>
              <a:defRPr/>
            </a:pPr>
            <a:r>
              <a:rPr lang="en-GB" smtClean="0"/>
              <a:t>MYSKILLSPROFILE © 2012</a:t>
            </a:r>
            <a:endParaRPr lang="en-GB" dirty="0" smtClean="0"/>
          </a:p>
        </p:txBody>
      </p:sp>
      <p:sp>
        <p:nvSpPr>
          <p:cNvPr id="17411"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75CA62B-589C-40E7-A60B-6D7EF237FB11}" type="slidenum">
              <a:rPr lang="en-GB" smtClean="0"/>
              <a:pPr fontAlgn="base">
                <a:spcBef>
                  <a:spcPct val="0"/>
                </a:spcBef>
                <a:spcAft>
                  <a:spcPct val="0"/>
                </a:spcAft>
                <a:defRPr/>
              </a:pPr>
              <a:t>9</a:t>
            </a:fld>
            <a:endParaRPr lang="en-GB" dirty="0" smtClean="0"/>
          </a:p>
        </p:txBody>
      </p:sp>
      <p:graphicFrame>
        <p:nvGraphicFramePr>
          <p:cNvPr id="7" name="Table 6"/>
          <p:cNvGraphicFramePr>
            <a:graphicFrameLocks noGrp="1"/>
          </p:cNvGraphicFramePr>
          <p:nvPr/>
        </p:nvGraphicFramePr>
        <p:xfrm>
          <a:off x="571500" y="1285875"/>
          <a:ext cx="7929618" cy="4429155"/>
        </p:xfrm>
        <a:graphic>
          <a:graphicData uri="http://schemas.openxmlformats.org/drawingml/2006/table">
            <a:tbl>
              <a:tblPr/>
              <a:tblGrid>
                <a:gridCol w="1561343"/>
                <a:gridCol w="6368275"/>
              </a:tblGrid>
              <a:tr h="885831">
                <a:tc>
                  <a:txBody>
                    <a:bodyPr/>
                    <a:lstStyle/>
                    <a:p>
                      <a:pPr algn="l">
                        <a:spcAft>
                          <a:spcPts val="0"/>
                        </a:spcAft>
                      </a:pPr>
                      <a:r>
                        <a:rPr lang="en-GB" sz="2000" b="1" dirty="0">
                          <a:latin typeface="Arial"/>
                          <a:ea typeface="Times New Roman"/>
                          <a:cs typeface="Times New Roman"/>
                        </a:rPr>
                        <a:t>Scale</a:t>
                      </a:r>
                      <a:endParaRPr lang="en-GB"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spcAft>
                          <a:spcPts val="0"/>
                        </a:spcAft>
                      </a:pPr>
                      <a:r>
                        <a:rPr lang="en-GB" sz="2000" b="1" dirty="0" smtClean="0">
                          <a:latin typeface="Arial"/>
                          <a:ea typeface="Times New Roman"/>
                          <a:cs typeface="Times New Roman"/>
                        </a:rPr>
                        <a:t>Measures</a:t>
                      </a:r>
                      <a:endParaRPr lang="en-GB"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885831">
                <a:tc>
                  <a:txBody>
                    <a:bodyPr/>
                    <a:lstStyle/>
                    <a:p>
                      <a:pPr>
                        <a:lnSpc>
                          <a:spcPct val="115000"/>
                        </a:lnSpc>
                        <a:spcAft>
                          <a:spcPts val="0"/>
                        </a:spcAft>
                      </a:pPr>
                      <a:r>
                        <a:rPr lang="en-GB" sz="1600" b="1" dirty="0">
                          <a:latin typeface="Arial"/>
                          <a:ea typeface="Times New Roman"/>
                          <a:cs typeface="Times New Roman"/>
                        </a:rPr>
                        <a:t>Openness</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The extent to which you stay open to pleasant and unpleasant feelings to help manage situations and events.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5831">
                <a:tc>
                  <a:txBody>
                    <a:bodyPr/>
                    <a:lstStyle/>
                    <a:p>
                      <a:pPr>
                        <a:lnSpc>
                          <a:spcPct val="115000"/>
                        </a:lnSpc>
                        <a:spcAft>
                          <a:spcPts val="0"/>
                        </a:spcAft>
                      </a:pPr>
                      <a:r>
                        <a:rPr lang="en-GB" sz="1600" b="1">
                          <a:latin typeface="Arial"/>
                          <a:ea typeface="Times New Roman"/>
                          <a:cs typeface="Times New Roman"/>
                        </a:rPr>
                        <a:t>Monitoring</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How far you are able to reflectively engage or ignore your feelings and emotions to help guide your actions.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5831">
                <a:tc>
                  <a:txBody>
                    <a:bodyPr/>
                    <a:lstStyle/>
                    <a:p>
                      <a:pPr>
                        <a:lnSpc>
                          <a:spcPct val="115000"/>
                        </a:lnSpc>
                        <a:spcAft>
                          <a:spcPts val="0"/>
                        </a:spcAft>
                      </a:pPr>
                      <a:r>
                        <a:rPr lang="en-GB" sz="1600" b="1">
                          <a:latin typeface="Arial"/>
                          <a:ea typeface="Times New Roman"/>
                          <a:cs typeface="Times New Roman"/>
                        </a:rPr>
                        <a:t>Self-control</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a:latin typeface="Arial"/>
                          <a:ea typeface="Times New Roman"/>
                          <a:cs typeface="Times New Roman"/>
                        </a:rPr>
                        <a:t>Your ability to stay in control of your feelings and emotions when you are under pressure and stress.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5831">
                <a:tc>
                  <a:txBody>
                    <a:bodyPr/>
                    <a:lstStyle/>
                    <a:p>
                      <a:pPr>
                        <a:lnSpc>
                          <a:spcPct val="115000"/>
                        </a:lnSpc>
                        <a:spcAft>
                          <a:spcPts val="0"/>
                        </a:spcAft>
                      </a:pPr>
                      <a:r>
                        <a:rPr lang="en-GB" sz="1600" b="1">
                          <a:latin typeface="Arial"/>
                          <a:ea typeface="Times New Roman"/>
                          <a:cs typeface="Times New Roman"/>
                        </a:rPr>
                        <a:t>Managing others</a:t>
                      </a:r>
                      <a:endParaRPr lang="en-US"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GB" sz="1600" dirty="0">
                          <a:latin typeface="Arial"/>
                          <a:ea typeface="Times New Roman"/>
                          <a:cs typeface="Times New Roman"/>
                        </a:rPr>
                        <a:t>The degree to which you are able to manage other people’s feelings and emotions in a sympathetic manner.</a:t>
                      </a:r>
                      <a:endParaRPr lang="en-US"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360</TotalTime>
  <Words>1002</Words>
  <Application>Microsoft Office PowerPoint</Application>
  <PresentationFormat>On-screen Show (4:3)</PresentationFormat>
  <Paragraphs>222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Emotional Intelligence questionnaire </vt:lpstr>
      <vt:lpstr>Contents</vt:lpstr>
      <vt:lpstr>Purpose</vt:lpstr>
      <vt:lpstr>Emotional Intelligence Definitions</vt:lpstr>
      <vt:lpstr>Model of Emotional Intelligence</vt:lpstr>
      <vt:lpstr>Branch 1: Reading People</vt:lpstr>
      <vt:lpstr>Branch 2: Using Emotions</vt:lpstr>
      <vt:lpstr>Branch 3: Understanding Emotions</vt:lpstr>
      <vt:lpstr>Branch 4: Managing Emotions</vt:lpstr>
      <vt:lpstr>Test Psychometrics</vt:lpstr>
      <vt:lpstr>Feedback Report Contents</vt:lpstr>
      <vt:lpstr>Graphic Profile</vt:lpstr>
      <vt:lpstr>Scoring Approach</vt:lpstr>
      <vt:lpstr>Stens and Percentiles</vt:lpstr>
      <vt:lpstr>Links with Management Competencies</vt:lpstr>
      <vt:lpstr>Impression Management</vt:lpstr>
      <vt:lpstr>Improvement Tips</vt:lpstr>
      <vt:lpstr>Improvement Tips (cont)</vt:lpstr>
      <vt:lpstr>Improvement Planning</vt:lpstr>
      <vt:lpstr>Conclusion and 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Intelligence Questionnaire (EIQ16)</dc:title>
  <dc:creator>User</dc:creator>
  <cp:lastModifiedBy>SERVER</cp:lastModifiedBy>
  <cp:revision>144</cp:revision>
  <dcterms:created xsi:type="dcterms:W3CDTF">2009-09-20T17:11:54Z</dcterms:created>
  <dcterms:modified xsi:type="dcterms:W3CDTF">2013-05-22T10:36:28Z</dcterms:modified>
</cp:coreProperties>
</file>