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DE9"/>
    <a:srgbClr val="66CCFF"/>
    <a:srgbClr val="E91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5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AC59F-F2D4-484A-B994-09B2C9A068EA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844E1-391F-4BA0-B26B-8245F57359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3" Type="http://schemas.openxmlformats.org/officeDocument/2006/relationships/control" Target="../activeX/activeX2.xml"/><Relationship Id="rId7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4" Type="http://schemas.openxmlformats.org/officeDocument/2006/relationships/control" Target="../activeX/activeX3.xml"/><Relationship Id="rId9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Raven_Matrix.svg" TargetMode="External"/><Relationship Id="rId2" Type="http://schemas.openxmlformats.org/officeDocument/2006/relationships/hyperlink" Target="https://en.wikipedia.org/wiki/Raven's_Progressive_Matrice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rgbClr val="FBEAC7"/>
              </a:gs>
              <a:gs pos="17999">
                <a:srgbClr val="FF0000"/>
              </a:gs>
              <a:gs pos="15000">
                <a:srgbClr val="00B0F0">
                  <a:alpha val="45000"/>
                </a:srgbClr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8FDE9"/>
              </a:gs>
              <a:gs pos="100000">
                <a:srgbClr val="F8FDE9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4800" i="1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FOR Assessing intelligence of the individual</a:t>
            </a:r>
            <a:endParaRPr lang="en-US" sz="4800" i="1" dirty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470025"/>
          </a:xfrm>
          <a:gradFill>
            <a:gsLst>
              <a:gs pos="0">
                <a:srgbClr val="66CCFF"/>
              </a:gs>
              <a:gs pos="30000">
                <a:srgbClr val="FFFF00">
                  <a:alpha val="94000"/>
                </a:srgbClr>
              </a:gs>
              <a:gs pos="60000">
                <a:srgbClr val="92D050">
                  <a:alpha val="31000"/>
                </a:srgbClr>
              </a:gs>
              <a:gs pos="83000">
                <a:srgbClr val="E917DF">
                  <a:alpha val="45000"/>
                </a:srgbClr>
              </a:gs>
            </a:gsLst>
            <a:path path="circle">
              <a:fillToRect l="100000" t="100000"/>
            </a:path>
          </a:gradFill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sz="6600" b="1" dirty="0" smtClean="0">
                <a:latin typeface="Bernard MT Condensed" pitchFamily="18" charset="0"/>
              </a:rPr>
              <a:t>INTELLIGENT  TESTS</a:t>
            </a:r>
            <a:endParaRPr lang="en-US" sz="6600" b="1" dirty="0">
              <a:latin typeface="Bernard MT Condens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0"/>
            <a:ext cx="5715000" cy="1143000"/>
          </a:xfrm>
          <a:blipFill>
            <a:blip r:embed="rId2"/>
            <a:tile tx="0" ty="0" sx="100000" sy="100000" flip="none" algn="tl"/>
          </a:blipFill>
          <a:effectLst>
            <a:softEdge rad="317500"/>
          </a:effectLst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LIMITATIONS</a:t>
            </a:r>
            <a:endParaRPr lang="en-US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181600"/>
          </a:xfrm>
          <a:gradFill flip="none" rotWithShape="1">
            <a:gsLst>
              <a:gs pos="0">
                <a:srgbClr val="FFFF00"/>
              </a:gs>
              <a:gs pos="60000">
                <a:srgbClr val="92D050">
                  <a:alpha val="31000"/>
                </a:srgbClr>
              </a:gs>
              <a:gs pos="83000">
                <a:srgbClr val="E917DF">
                  <a:alpha val="45000"/>
                </a:srgbClr>
              </a:gs>
            </a:gsLst>
            <a:path path="circle">
              <a:fillToRect l="100000" t="100000"/>
            </a:path>
            <a:tileRect r="-100000" b="-100000"/>
          </a:gradFill>
          <a:effectLst>
            <a:softEdge rad="127000"/>
          </a:effectLst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Labeling and classification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Permanent idea about the person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Segregation and Conflict</a:t>
            </a: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*not free from practice or coaching effects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*touches only the cognitive domain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*cannot depend only on this 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752600" y="381000"/>
            <a:ext cx="6172200" cy="914400"/>
          </a:xfrm>
          <a:prstGeom prst="ellipse">
            <a:avLst/>
          </a:prstGeom>
          <a:solidFill>
            <a:srgbClr val="FFC000">
              <a:alpha val="22000"/>
            </a:srgb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innerShdw blurRad="63500" dist="50800" dir="108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 extrusionH="76200" contourW="12700">
            <a:bevelT w="82550"/>
            <a:bevelB/>
            <a:extrusionClr>
              <a:schemeClr val="tx2">
                <a:lumMod val="60000"/>
                <a:lumOff val="40000"/>
              </a:schemeClr>
            </a:extrusionClr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Bernard MT Condensed" pitchFamily="18" charset="0"/>
              </a:rPr>
              <a:t>INTELLIGENCE TESTS</a:t>
            </a:r>
            <a:endParaRPr lang="en-US" sz="3600" b="1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2590800"/>
            <a:ext cx="2971800" cy="914400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INDIVIDUAL TEST</a:t>
            </a:r>
            <a:endParaRPr lang="en-US" sz="20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8600" y="4648200"/>
            <a:ext cx="1981200" cy="914400"/>
          </a:xfrm>
          <a:prstGeom prst="ellipse">
            <a:avLst/>
          </a:prstGeom>
          <a:gradFill flip="none" rotWithShape="1">
            <a:gsLst>
              <a:gs pos="59000">
                <a:srgbClr val="E917DF">
                  <a:alpha val="43000"/>
                </a:srgbClr>
              </a:gs>
              <a:gs pos="59000">
                <a:srgbClr val="E917DF">
                  <a:alpha val="43000"/>
                </a:srgbClr>
              </a:gs>
              <a:gs pos="67000">
                <a:srgbClr val="92D050">
                  <a:alpha val="0"/>
                </a:srgbClr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VERBAL TEST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Down Arrow 11"/>
          <p:cNvSpPr/>
          <p:nvPr/>
        </p:nvSpPr>
        <p:spPr>
          <a:xfrm rot="1855802">
            <a:off x="2394636" y="1468933"/>
            <a:ext cx="393360" cy="1124553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 rot="19875471">
            <a:off x="6013906" y="1472950"/>
            <a:ext cx="365957" cy="1020026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334000" y="2514600"/>
            <a:ext cx="2971800" cy="914400"/>
          </a:xfrm>
          <a:prstGeom prst="ellipse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GROUP TEST</a:t>
            </a:r>
            <a:endParaRPr lang="en-US" sz="20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968785" y="3376289"/>
            <a:ext cx="393360" cy="807297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Down Arrow 22"/>
          <p:cNvSpPr/>
          <p:nvPr/>
        </p:nvSpPr>
        <p:spPr>
          <a:xfrm rot="21442617">
            <a:off x="3077828" y="3353936"/>
            <a:ext cx="393360" cy="1982612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Down Arrow 23"/>
          <p:cNvSpPr/>
          <p:nvPr/>
        </p:nvSpPr>
        <p:spPr>
          <a:xfrm>
            <a:off x="5864814" y="3303949"/>
            <a:ext cx="393360" cy="2108834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7772400" y="3276600"/>
            <a:ext cx="393360" cy="807297"/>
          </a:xfrm>
          <a:prstGeom prst="downArrow">
            <a:avLst/>
          </a:prstGeom>
          <a:gradFill>
            <a:gsLst>
              <a:gs pos="0">
                <a:srgbClr val="FF3399"/>
              </a:gs>
              <a:gs pos="25000">
                <a:srgbClr val="FF6633"/>
              </a:gs>
              <a:gs pos="50000">
                <a:srgbClr val="FFFF00"/>
              </a:gs>
              <a:gs pos="75000">
                <a:srgbClr val="01A78F"/>
              </a:gs>
              <a:gs pos="100000">
                <a:srgbClr val="3366F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0" y="5638800"/>
            <a:ext cx="3124200" cy="914400"/>
          </a:xfrm>
          <a:prstGeom prst="ellipse">
            <a:avLst/>
          </a:prstGeom>
          <a:gradFill flip="none" rotWithShape="1">
            <a:gsLst>
              <a:gs pos="59000">
                <a:srgbClr val="E917DF">
                  <a:alpha val="43000"/>
                </a:srgbClr>
              </a:gs>
              <a:gs pos="59000">
                <a:srgbClr val="E917DF">
                  <a:alpha val="43000"/>
                </a:srgbClr>
              </a:gs>
              <a:gs pos="67000">
                <a:srgbClr val="92D050">
                  <a:alpha val="0"/>
                </a:srgbClr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PERFORMANCE TEST</a:t>
            </a:r>
          </a:p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5105400" y="5638800"/>
            <a:ext cx="3048000" cy="914400"/>
          </a:xfrm>
          <a:prstGeom prst="ellipse">
            <a:avLst/>
          </a:prstGeom>
          <a:gradFill flip="none" rotWithShape="1">
            <a:gsLst>
              <a:gs pos="59000">
                <a:srgbClr val="E917DF">
                  <a:alpha val="43000"/>
                </a:srgbClr>
              </a:gs>
              <a:gs pos="59000">
                <a:srgbClr val="E917DF">
                  <a:alpha val="43000"/>
                </a:srgbClr>
              </a:gs>
              <a:gs pos="67000">
                <a:srgbClr val="92D050">
                  <a:alpha val="0"/>
                </a:srgbClr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VERBAL TEST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162800" y="4419600"/>
            <a:ext cx="1981200" cy="914400"/>
          </a:xfrm>
          <a:prstGeom prst="ellipse">
            <a:avLst/>
          </a:prstGeom>
          <a:gradFill flip="none" rotWithShape="1">
            <a:gsLst>
              <a:gs pos="59000">
                <a:srgbClr val="E917DF">
                  <a:alpha val="43000"/>
                </a:srgbClr>
              </a:gs>
              <a:gs pos="59000">
                <a:srgbClr val="E917DF">
                  <a:alpha val="43000"/>
                </a:srgbClr>
              </a:gs>
              <a:gs pos="67000">
                <a:srgbClr val="92D050">
                  <a:alpha val="0"/>
                </a:srgbClr>
              </a:gs>
              <a:gs pos="70000">
                <a:srgbClr val="FF0300"/>
              </a:gs>
              <a:gs pos="100000">
                <a:srgbClr val="4D0808"/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NON-VERBAL</a:t>
            </a:r>
          </a:p>
          <a:p>
            <a:pPr algn="ctr"/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VERBAL TEST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76400"/>
            <a:ext cx="53340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VOCABULARY TESTS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MEMORY TESTS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COMPREHENSION TESTS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INFORMATION TESTS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REASONING TESTS</a:t>
            </a:r>
          </a:p>
          <a:p>
            <a:pPr>
              <a:buBlip>
                <a:blip r:embed="rId2"/>
              </a:buBlip>
            </a:pPr>
            <a:r>
              <a:rPr lang="en-US" b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ASSOCIATION TESTS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PERFORMANCE TEST</a:t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smtClean="0"/>
              <a:t>GIVEN IN THE FORM OF MATERIAL OBJECTS</a:t>
            </a:r>
          </a:p>
          <a:p>
            <a:r>
              <a:rPr lang="en-US" sz="4000" b="1" dirty="0" smtClean="0"/>
              <a:t>ASSESS THE REACTION OF THE INDIVIDUAL</a:t>
            </a:r>
          </a:p>
          <a:p>
            <a:r>
              <a:rPr lang="en-US" sz="4000" b="1" dirty="0" smtClean="0"/>
              <a:t>INSRUCTIONS ARE GIVEN BY THE TESTER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haroni" pitchFamily="2" charset="-79"/>
                <a:cs typeface="Aharoni" pitchFamily="2" charset="-79"/>
              </a:rPr>
              <a:t>INDIVIDUAL 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PERFORMANCE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TEST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BLOCK BUILDING OR CUBE CONSTRUCTION: </a:t>
            </a: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Koh’s</a:t>
            </a:r>
            <a:r>
              <a:rPr lang="en-US" dirty="0" smtClean="0">
                <a:solidFill>
                  <a:srgbClr val="FF0000"/>
                </a:solidFill>
              </a:rPr>
              <a:t> Block Design Test</a:t>
            </a:r>
          </a:p>
          <a:p>
            <a:r>
              <a:rPr lang="en-US" dirty="0" smtClean="0"/>
              <a:t>TO FIT BLOCK IN HOLES </a:t>
            </a: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: Goddard </a:t>
            </a:r>
            <a:r>
              <a:rPr lang="en-US" dirty="0" err="1" smtClean="0">
                <a:solidFill>
                  <a:srgbClr val="FF0000"/>
                </a:solidFill>
              </a:rPr>
              <a:t>Bord</a:t>
            </a:r>
            <a:r>
              <a:rPr lang="en-US" dirty="0" smtClean="0">
                <a:solidFill>
                  <a:srgbClr val="FF0000"/>
                </a:solidFill>
              </a:rPr>
              <a:t> Test</a:t>
            </a:r>
          </a:p>
          <a:p>
            <a:r>
              <a:rPr lang="en-US" dirty="0" smtClean="0"/>
              <a:t>TRACING A MAZE </a:t>
            </a: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Porteus</a:t>
            </a:r>
            <a:r>
              <a:rPr lang="en-US" dirty="0" smtClean="0">
                <a:solidFill>
                  <a:srgbClr val="FF0000"/>
                </a:solidFill>
              </a:rPr>
              <a:t> Maze Test</a:t>
            </a:r>
          </a:p>
          <a:p>
            <a:r>
              <a:rPr lang="en-US" dirty="0" smtClean="0"/>
              <a:t>PICTURE ARRANGEMENT OR PICTURE COPLETION </a:t>
            </a:r>
            <a:r>
              <a:rPr lang="en-US" dirty="0" err="1" smtClean="0">
                <a:solidFill>
                  <a:srgbClr val="FF0000"/>
                </a:solidFill>
              </a:rPr>
              <a:t>Eg</a:t>
            </a:r>
            <a:r>
              <a:rPr lang="en-US" dirty="0" smtClean="0">
                <a:solidFill>
                  <a:srgbClr val="FF0000"/>
                </a:solidFill>
              </a:rPr>
              <a:t>: Healy test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dirty="0" smtClean="0"/>
              <a:t>NON VERBAL TEST</a:t>
            </a:r>
            <a:endParaRPr lang="en-US" b="1" dirty="0"/>
          </a:p>
        </p:txBody>
      </p:sp>
      <p:pic>
        <p:nvPicPr>
          <p:cNvPr id="4" name="Content Placeholder 3" descr="http://images.similarminds.com/iq/q1.gif"/>
          <p:cNvPicPr>
            <a:picLocks noGrp="1"/>
          </p:cNvPicPr>
          <p:nvPr>
            <p:ph idx="1"/>
          </p:nvPr>
        </p:nvPicPr>
        <p:blipFill>
          <a:blip r:embed="rId8"/>
          <a:srcRect/>
          <a:stretch>
            <a:fillRect/>
          </a:stretch>
        </p:blipFill>
        <p:spPr bwMode="auto">
          <a:xfrm>
            <a:off x="838200" y="1676400"/>
            <a:ext cx="6477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5257800"/>
          <a:ext cx="4781550" cy="667512"/>
        </p:xfrm>
        <a:graphic>
          <a:graphicData uri="http://schemas.openxmlformats.org/drawingml/2006/table">
            <a:tbl>
              <a:tblPr/>
              <a:tblGrid>
                <a:gridCol w="956310"/>
                <a:gridCol w="956310"/>
                <a:gridCol w="956310"/>
                <a:gridCol w="956310"/>
                <a:gridCol w="956310"/>
              </a:tblGrid>
              <a:tr h="6675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e)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DefaultOcx" r:id="rId2" imgW="1371600" imgH="304920"/>
        </mc:Choice>
        <mc:Fallback>
          <p:control name="DefaultOcx" r:id="rId2" imgW="1371600" imgH="30492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HTMLOption1" r:id="rId3" imgW="1371600" imgH="304920"/>
        </mc:Choice>
        <mc:Fallback>
          <p:control name="HTMLOption1" r:id="rId3" imgW="1371600" imgH="304920">
            <p:pic>
              <p:nvPicPr>
                <p:cNvPr id="0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HTMLOption2" r:id="rId4" imgW="1371600" imgH="304920"/>
        </mc:Choice>
        <mc:Fallback>
          <p:control name="HTMLOption2" r:id="rId4" imgW="1371600" imgH="304920">
            <p:pic>
              <p:nvPicPr>
                <p:cNvPr id="0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3" name="HTMLOption3" r:id="rId5" imgW="1371600" imgH="304920"/>
        </mc:Choice>
        <mc:Fallback>
          <p:control name="HTMLOption3" r:id="rId5" imgW="1371600" imgH="304920">
            <p:pic>
              <p:nvPicPr>
                <p:cNvPr id="0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4" name="HTMLOption4" r:id="rId6" imgW="1371600" imgH="304920"/>
        </mc:Choice>
        <mc:Fallback>
          <p:control name="HTMLOption4" r:id="rId6" imgW="1371600" imgH="304920">
            <p:pic>
              <p:nvPicPr>
                <p:cNvPr id="0" name="HTMLOpti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images.similarminds.com/iq/q1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153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81200" y="5105400"/>
          <a:ext cx="4781550" cy="667512"/>
        </p:xfrm>
        <a:graphic>
          <a:graphicData uri="http://schemas.openxmlformats.org/drawingml/2006/table">
            <a:tbl>
              <a:tblPr/>
              <a:tblGrid>
                <a:gridCol w="956310"/>
                <a:gridCol w="956310"/>
                <a:gridCol w="956310"/>
                <a:gridCol w="956310"/>
                <a:gridCol w="956310"/>
              </a:tblGrid>
              <a:tr h="6675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b)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c)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d)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e)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04800" y="0"/>
            <a:ext cx="8534400" cy="6629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b="1" dirty="0"/>
              <a:t>Intelligence </a:t>
            </a:r>
            <a:r>
              <a:rPr lang="en-US" b="1" dirty="0" smtClean="0"/>
              <a:t>quotient </a:t>
            </a:r>
            <a:r>
              <a:rPr lang="en-US" i="1" dirty="0" smtClean="0"/>
              <a:t>Diagnostics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An example of one kind of IQ test item, modeled after items in the </a:t>
            </a:r>
            <a:r>
              <a:rPr lang="en-US" dirty="0">
                <a:hlinkClick r:id="rId2" tooltip="Raven's Progressive Matrices"/>
              </a:rPr>
              <a:t>Raven's Progressive Matrices</a:t>
            </a:r>
            <a:r>
              <a:rPr lang="en-US" dirty="0"/>
              <a:t> test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https://upload.wikimedia.org/wikipedia/commons/thumb/e/ec/Raven_Matrix.svg/220px-Raven_Matrix.svg.pn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990600"/>
            <a:ext cx="40767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blipFill>
            <a:blip r:embed="rId2"/>
            <a:tile tx="0" ty="0" sx="100000" sy="100000" flip="none" algn="tl"/>
          </a:blipFill>
          <a:effectLst>
            <a:softEdge rad="317500"/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latin typeface="Algerian" pitchFamily="82" charset="0"/>
              </a:rPr>
              <a:t>USES OF INTELLIGENCE TEST</a:t>
            </a:r>
            <a:endParaRPr lang="en-US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229600" cy="5334000"/>
          </a:xfrm>
          <a:effectLst>
            <a:glow rad="228600">
              <a:srgbClr val="FF0000"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1.SELECTION: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smtClean="0"/>
              <a:t>Admission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- for scholarship of gifted </a:t>
            </a:r>
            <a:r>
              <a:rPr lang="en-US" dirty="0" err="1" smtClean="0"/>
              <a:t>sts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-for assessing responsibilities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- trainees for a job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2.CLASSIFICATION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3.PROMOTION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4.PROVIDE GUIDENCE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5. IMPROVING TEACHING LEARNING PROCESS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6.IN </a:t>
            </a:r>
            <a:r>
              <a:rPr lang="en-US" b="1" smtClean="0">
                <a:solidFill>
                  <a:srgbClr val="FF0000"/>
                </a:solidFill>
              </a:rPr>
              <a:t>SETTING PROPER </a:t>
            </a:r>
            <a:r>
              <a:rPr lang="en-US" b="1" dirty="0" smtClean="0">
                <a:solidFill>
                  <a:srgbClr val="FF0000"/>
                </a:solidFill>
              </a:rPr>
              <a:t>LEVEL OF ASPIRATION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7. IN DIAGNOSIS</a:t>
            </a:r>
            <a:r>
              <a:rPr lang="en-US" dirty="0" smtClean="0"/>
              <a:t>:-Exceptional children , MR, problems of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8.Arranging suitable educational </a:t>
            </a:r>
            <a:r>
              <a:rPr lang="en-US" b="1" dirty="0" err="1" smtClean="0">
                <a:solidFill>
                  <a:srgbClr val="FF0000"/>
                </a:solidFill>
              </a:rPr>
              <a:t>programme</a:t>
            </a:r>
            <a:r>
              <a:rPr lang="en-US" b="1" dirty="0" smtClean="0">
                <a:solidFill>
                  <a:srgbClr val="FF0000"/>
                </a:solidFill>
              </a:rPr>
              <a:t> to meet individual differences</a:t>
            </a:r>
            <a:endParaRPr lang="en-US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168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INTELLIGENT  TESTS</vt:lpstr>
      <vt:lpstr>PowerPoint Presentation</vt:lpstr>
      <vt:lpstr>VERBAL TEST</vt:lpstr>
      <vt:lpstr> PERFORMANCE TEST </vt:lpstr>
      <vt:lpstr>INDIVIDUAL PERFORMANCE TEST </vt:lpstr>
      <vt:lpstr>NON VERBAL TEST</vt:lpstr>
      <vt:lpstr>PowerPoint Presentation</vt:lpstr>
      <vt:lpstr>PowerPoint Presentation</vt:lpstr>
      <vt:lpstr>USES OF INTELLIGENCE TEST</vt:lpstr>
      <vt:lpstr>LIMITATIONS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 TESTS</dc:title>
  <dc:creator>admin</dc:creator>
  <cp:lastModifiedBy>sr soja</cp:lastModifiedBy>
  <cp:revision>16</cp:revision>
  <dcterms:created xsi:type="dcterms:W3CDTF">2013-05-24T03:37:37Z</dcterms:created>
  <dcterms:modified xsi:type="dcterms:W3CDTF">2014-08-26T13:02:18Z</dcterms:modified>
</cp:coreProperties>
</file>