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77" r:id="rId3"/>
    <p:sldId id="278" r:id="rId4"/>
    <p:sldId id="279" r:id="rId5"/>
    <p:sldId id="280" r:id="rId6"/>
    <p:sldId id="281" r:id="rId7"/>
    <p:sldId id="260" r:id="rId8"/>
    <p:sldId id="270" r:id="rId9"/>
    <p:sldId id="261" r:id="rId10"/>
    <p:sldId id="262" r:id="rId11"/>
    <p:sldId id="263" r:id="rId12"/>
    <p:sldId id="264" r:id="rId13"/>
    <p:sldId id="266" r:id="rId14"/>
    <p:sldId id="267" r:id="rId15"/>
    <p:sldId id="268" r:id="rId16"/>
    <p:sldId id="271" r:id="rId17"/>
    <p:sldId id="273" r:id="rId18"/>
    <p:sldId id="272" r:id="rId19"/>
    <p:sldId id="276" r:id="rId20"/>
    <p:sldId id="275" r:id="rId21"/>
    <p:sldId id="274" r:id="rId22"/>
    <p:sldId id="269"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16" name="Slide Number Placeholder 15"/>
          <p:cNvSpPr>
            <a:spLocks noGrp="1"/>
          </p:cNvSpPr>
          <p:nvPr>
            <p:ph type="sldNum" sz="quarter" idx="11"/>
          </p:nvPr>
        </p:nvSpPr>
        <p:spPr/>
        <p:txBody>
          <a:bodyPr/>
          <a:lstStyle/>
          <a:p>
            <a:fld id="{66C8DBD1-2492-4E62-8728-2F2B983A79C6}"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C8DBD1-2492-4E62-8728-2F2B983A79C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C8DBD1-2492-4E62-8728-2F2B983A79C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6F8A5EA1-353E-48FD-BCFF-3F890CF34035}" type="datetimeFigureOut">
              <a:rPr lang="en-US" smtClean="0"/>
              <a:pPr/>
              <a:t>9/7/2015</a:t>
            </a:fld>
            <a:endParaRPr lang="en-US" dirty="0"/>
          </a:p>
        </p:txBody>
      </p:sp>
      <p:sp>
        <p:nvSpPr>
          <p:cNvPr id="15" name="Slide Number Placeholder 14"/>
          <p:cNvSpPr>
            <a:spLocks noGrp="1"/>
          </p:cNvSpPr>
          <p:nvPr>
            <p:ph type="sldNum" sz="quarter" idx="15"/>
          </p:nvPr>
        </p:nvSpPr>
        <p:spPr/>
        <p:txBody>
          <a:bodyPr/>
          <a:lstStyle>
            <a:lvl1pPr algn="ctr">
              <a:defRPr/>
            </a:lvl1pPr>
          </a:lstStyle>
          <a:p>
            <a:fld id="{66C8DBD1-2492-4E62-8728-2F2B983A79C6}" type="slidenum">
              <a:rPr lang="en-US" smtClean="0"/>
              <a:pP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C8DBD1-2492-4E62-8728-2F2B983A79C6}"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C8DBD1-2492-4E62-8728-2F2B983A79C6}"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66C8DBD1-2492-4E62-8728-2F2B983A79C6}"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C8DBD1-2492-4E62-8728-2F2B983A79C6}"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C8DBD1-2492-4E62-8728-2F2B983A79C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6F8A5EA1-353E-48FD-BCFF-3F890CF34035}" type="datetimeFigureOut">
              <a:rPr lang="en-US" smtClean="0"/>
              <a:pPr/>
              <a:t>9/7/2015</a:t>
            </a:fld>
            <a:endParaRPr lang="en-US" dirty="0"/>
          </a:p>
        </p:txBody>
      </p:sp>
      <p:sp>
        <p:nvSpPr>
          <p:cNvPr id="9" name="Slide Number Placeholder 8"/>
          <p:cNvSpPr>
            <a:spLocks noGrp="1"/>
          </p:cNvSpPr>
          <p:nvPr>
            <p:ph type="sldNum" sz="quarter" idx="15"/>
          </p:nvPr>
        </p:nvSpPr>
        <p:spPr/>
        <p:txBody>
          <a:bodyPr/>
          <a:lstStyle/>
          <a:p>
            <a:fld id="{66C8DBD1-2492-4E62-8728-2F2B983A79C6}" type="slidenum">
              <a:rPr lang="en-US" smtClean="0"/>
              <a:pP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6F8A5EA1-353E-48FD-BCFF-3F890CF34035}" type="datetimeFigureOut">
              <a:rPr lang="en-US" smtClean="0"/>
              <a:pPr/>
              <a:t>9/7/2015</a:t>
            </a:fld>
            <a:endParaRPr lang="en-US" dirty="0"/>
          </a:p>
        </p:txBody>
      </p:sp>
      <p:sp>
        <p:nvSpPr>
          <p:cNvPr id="9" name="Slide Number Placeholder 8"/>
          <p:cNvSpPr>
            <a:spLocks noGrp="1"/>
          </p:cNvSpPr>
          <p:nvPr>
            <p:ph type="sldNum" sz="quarter" idx="11"/>
          </p:nvPr>
        </p:nvSpPr>
        <p:spPr/>
        <p:txBody>
          <a:bodyPr/>
          <a:lstStyle/>
          <a:p>
            <a:fld id="{66C8DBD1-2492-4E62-8728-2F2B983A79C6}"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F8A5EA1-353E-48FD-BCFF-3F890CF34035}" type="datetimeFigureOut">
              <a:rPr lang="en-US" smtClean="0"/>
              <a:pPr/>
              <a:t>9/7/2015</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6C8DBD1-2492-4E62-8728-2F2B983A79C6}" type="slidenum">
              <a:rPr lang="en-US" smtClean="0"/>
              <a:pPr/>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u="sng" dirty="0" smtClean="0">
                <a:solidFill>
                  <a:srgbClr val="00B050"/>
                </a:solidFill>
                <a:latin typeface="Arial Black" pitchFamily="34" charset="0"/>
              </a:rPr>
              <a:t>INTELLIGENCE</a:t>
            </a:r>
            <a:endParaRPr lang="en-US" b="1" u="sng" dirty="0">
              <a:solidFill>
                <a:srgbClr val="00B050"/>
              </a:solidFill>
              <a:latin typeface="Arial Black" pitchFamily="34" charset="0"/>
            </a:endParaRPr>
          </a:p>
        </p:txBody>
      </p:sp>
      <p:sp>
        <p:nvSpPr>
          <p:cNvPr id="3" name="Content Placeholder 2"/>
          <p:cNvSpPr>
            <a:spLocks noGrp="1"/>
          </p:cNvSpPr>
          <p:nvPr>
            <p:ph sz="half" idx="1"/>
          </p:nvPr>
        </p:nvSpPr>
        <p:spPr>
          <a:xfrm>
            <a:off x="609600" y="1905000"/>
            <a:ext cx="7924800" cy="4525963"/>
          </a:xfrm>
          <a:solidFill>
            <a:srgbClr val="99FFCC"/>
          </a:solidFill>
        </p:spPr>
        <p:txBody>
          <a:bodyPr>
            <a:normAutofit/>
          </a:bodyPr>
          <a:lstStyle/>
          <a:p>
            <a:pPr>
              <a:buNone/>
            </a:pPr>
            <a:r>
              <a:rPr lang="en-US" b="1" dirty="0" smtClean="0">
                <a:solidFill>
                  <a:srgbClr val="C00000"/>
                </a:solidFill>
              </a:rPr>
              <a:t>Innate ability</a:t>
            </a:r>
          </a:p>
          <a:p>
            <a:pPr lvl="1"/>
            <a:r>
              <a:rPr lang="en-US" b="1" dirty="0" smtClean="0">
                <a:solidFill>
                  <a:srgbClr val="C00000"/>
                </a:solidFill>
              </a:rPr>
              <a:t>To understand complex ideas</a:t>
            </a:r>
          </a:p>
          <a:p>
            <a:pPr lvl="1"/>
            <a:r>
              <a:rPr lang="en-US" b="1" dirty="0" smtClean="0">
                <a:solidFill>
                  <a:srgbClr val="C00000"/>
                </a:solidFill>
              </a:rPr>
              <a:t>To adapt effectively to the environment</a:t>
            </a:r>
          </a:p>
          <a:p>
            <a:pPr lvl="1"/>
            <a:r>
              <a:rPr lang="en-US" b="1" dirty="0" smtClean="0">
                <a:solidFill>
                  <a:srgbClr val="C00000"/>
                </a:solidFill>
              </a:rPr>
              <a:t>To learn from experiences</a:t>
            </a:r>
          </a:p>
          <a:p>
            <a:pPr lvl="1"/>
            <a:r>
              <a:rPr lang="en-US" b="1" dirty="0" smtClean="0">
                <a:solidFill>
                  <a:srgbClr val="C00000"/>
                </a:solidFill>
              </a:rPr>
              <a:t>To engage in various forms of reasoning</a:t>
            </a:r>
          </a:p>
          <a:p>
            <a:pPr lvl="1"/>
            <a:r>
              <a:rPr lang="en-US" b="1" dirty="0" smtClean="0">
                <a:solidFill>
                  <a:srgbClr val="C00000"/>
                </a:solidFill>
              </a:rPr>
              <a:t>To overcome obstacles by careful thought</a:t>
            </a:r>
          </a:p>
          <a:p>
            <a:pPr>
              <a:buNone/>
            </a:pPr>
            <a:r>
              <a:rPr lang="en-US" b="1" dirty="0" smtClean="0">
                <a:solidFill>
                  <a:srgbClr val="C00000"/>
                </a:solidFill>
              </a:rPr>
              <a:t>Capacity</a:t>
            </a:r>
          </a:p>
          <a:p>
            <a:pPr>
              <a:buNone/>
            </a:pPr>
            <a:r>
              <a:rPr lang="en-US" b="1" dirty="0">
                <a:solidFill>
                  <a:srgbClr val="C00000"/>
                </a:solidFill>
              </a:rPr>
              <a:t>	</a:t>
            </a:r>
            <a:r>
              <a:rPr lang="en-US" b="1" dirty="0" smtClean="0">
                <a:solidFill>
                  <a:srgbClr val="C00000"/>
                </a:solidFill>
              </a:rPr>
              <a:t>	-to act purposefully</a:t>
            </a:r>
          </a:p>
          <a:p>
            <a:pPr>
              <a:buNone/>
            </a:pPr>
            <a:r>
              <a:rPr lang="en-US" b="1" dirty="0">
                <a:solidFill>
                  <a:srgbClr val="C00000"/>
                </a:solidFill>
              </a:rPr>
              <a:t>	</a:t>
            </a:r>
            <a:r>
              <a:rPr lang="en-US" b="1" dirty="0" smtClean="0">
                <a:solidFill>
                  <a:srgbClr val="C00000"/>
                </a:solidFill>
              </a:rPr>
              <a:t>	-to think rationally</a:t>
            </a:r>
          </a:p>
          <a:p>
            <a:pPr>
              <a:buNone/>
            </a:pPr>
            <a:r>
              <a:rPr lang="en-US" b="1" dirty="0">
                <a:solidFill>
                  <a:srgbClr val="C00000"/>
                </a:solidFill>
              </a:rPr>
              <a:t>	</a:t>
            </a:r>
            <a:r>
              <a:rPr lang="en-US" b="1" dirty="0" smtClean="0">
                <a:solidFill>
                  <a:srgbClr val="C00000"/>
                </a:solidFill>
              </a:rPr>
              <a:t>	-to deal effectively with his environment</a:t>
            </a:r>
            <a:endParaRPr lang="en-US"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457200"/>
            <a:ext cx="8382000" cy="4572000"/>
          </a:xfrm>
        </p:spPr>
        <p:txBody>
          <a:bodyPr>
            <a:noAutofit/>
          </a:bodyPr>
          <a:lstStyle/>
          <a:p>
            <a:r>
              <a:rPr lang="en-US" sz="3200" b="1" dirty="0" smtClean="0"/>
              <a:t>6. </a:t>
            </a:r>
            <a:r>
              <a:rPr lang="en-US" sz="3200" b="1" dirty="0" err="1" smtClean="0"/>
              <a:t>Know,feel,use,communicate,monitor</a:t>
            </a:r>
            <a:r>
              <a:rPr lang="en-US" sz="3200" b="1" dirty="0" smtClean="0"/>
              <a:t> emotions</a:t>
            </a:r>
          </a:p>
          <a:p>
            <a:endParaRPr lang="en-US" sz="3200" b="1" dirty="0" smtClean="0"/>
          </a:p>
          <a:p>
            <a:r>
              <a:rPr lang="en-US" sz="3200" b="1" dirty="0" smtClean="0"/>
              <a:t>7. Tackling of emotional upsets in a healthy way</a:t>
            </a:r>
          </a:p>
          <a:p>
            <a:endParaRPr lang="en-US" sz="3200" b="1" dirty="0" smtClean="0"/>
          </a:p>
          <a:p>
            <a:r>
              <a:rPr lang="en-US" sz="3200" b="1" dirty="0" smtClean="0"/>
              <a:t>8. Adequate self concept &amp; self respect</a:t>
            </a:r>
          </a:p>
          <a:p>
            <a:endParaRPr lang="en-US" sz="3200" b="1" dirty="0" smtClean="0"/>
          </a:p>
          <a:p>
            <a:r>
              <a:rPr lang="en-US" sz="3200" b="1" dirty="0" smtClean="0"/>
              <a:t>9.Can exercise his/her emotions on proper time- to proper  persons – at proper  place-in proper  degree</a:t>
            </a:r>
          </a:p>
          <a:p>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600200"/>
            <a:ext cx="8686800" cy="3200400"/>
          </a:xfrm>
        </p:spPr>
        <p:txBody>
          <a:bodyPr>
            <a:normAutofit/>
          </a:bodyPr>
          <a:lstStyle/>
          <a:p>
            <a:pPr algn="ctr">
              <a:buNone/>
            </a:pPr>
            <a:r>
              <a:rPr lang="en-US" sz="6000" b="1" dirty="0" smtClean="0">
                <a:solidFill>
                  <a:schemeClr val="tx2">
                    <a:lumMod val="25000"/>
                  </a:schemeClr>
                </a:solidFill>
                <a:latin typeface="Arial Black" pitchFamily="34" charset="0"/>
              </a:rPr>
              <a:t>EQ is important than IQ</a:t>
            </a:r>
            <a:endParaRPr lang="en-US" sz="6000" b="1" dirty="0">
              <a:solidFill>
                <a:schemeClr val="tx2">
                  <a:lumMod val="25000"/>
                </a:schemeClr>
              </a:solidFill>
              <a:latin typeface="Arial Black"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b="1" i="1" u="sng" smtClean="0">
                <a:solidFill>
                  <a:schemeClr val="tx2">
                    <a:lumMod val="25000"/>
                  </a:schemeClr>
                </a:solidFill>
              </a:rPr>
              <a:t>PSYCOLOGICAL DIMENSIONS OF EI</a:t>
            </a:r>
            <a:endParaRPr lang="en-US" b="1" i="1" u="sng" dirty="0">
              <a:solidFill>
                <a:schemeClr val="tx2">
                  <a:lumMod val="25000"/>
                </a:schemeClr>
              </a:solidFill>
            </a:endParaRPr>
          </a:p>
        </p:txBody>
      </p:sp>
      <p:sp>
        <p:nvSpPr>
          <p:cNvPr id="3" name="Content Placeholder 2"/>
          <p:cNvSpPr>
            <a:spLocks noGrp="1"/>
          </p:cNvSpPr>
          <p:nvPr>
            <p:ph sz="half" idx="1"/>
          </p:nvPr>
        </p:nvSpPr>
        <p:spPr>
          <a:xfrm>
            <a:off x="457200" y="1524000"/>
            <a:ext cx="8153400" cy="4572000"/>
          </a:xfrm>
        </p:spPr>
        <p:txBody>
          <a:bodyPr/>
          <a:lstStyle/>
          <a:p>
            <a:pPr>
              <a:buClr>
                <a:srgbClr val="FFFF00"/>
              </a:buClr>
              <a:buFont typeface="Wingdings" pitchFamily="2" charset="2"/>
              <a:buChar char="Ø"/>
            </a:pPr>
            <a:r>
              <a:rPr lang="en-US" sz="4400" b="1" dirty="0" smtClean="0"/>
              <a:t>EMOTIONAL COMPETENCY</a:t>
            </a:r>
          </a:p>
          <a:p>
            <a:pPr>
              <a:buClr>
                <a:srgbClr val="FFFF00"/>
              </a:buClr>
              <a:buFont typeface="Wingdings" pitchFamily="2" charset="2"/>
              <a:buChar char="Ø"/>
            </a:pPr>
            <a:endParaRPr lang="en-US" sz="4400" b="1" dirty="0" smtClean="0"/>
          </a:p>
          <a:p>
            <a:pPr>
              <a:buClr>
                <a:srgbClr val="FFFF00"/>
              </a:buClr>
              <a:buFont typeface="Wingdings" pitchFamily="2" charset="2"/>
              <a:buChar char="Ø"/>
            </a:pPr>
            <a:r>
              <a:rPr lang="en-US" sz="4400" b="1" dirty="0" smtClean="0"/>
              <a:t>EMOTIONAL SENSITIVITY</a:t>
            </a:r>
          </a:p>
          <a:p>
            <a:pPr>
              <a:buClr>
                <a:srgbClr val="FFFF00"/>
              </a:buClr>
              <a:buFont typeface="Wingdings" pitchFamily="2" charset="2"/>
              <a:buChar char="Ø"/>
            </a:pPr>
            <a:endParaRPr lang="en-US" sz="4400" b="1" dirty="0" smtClean="0"/>
          </a:p>
          <a:p>
            <a:pPr>
              <a:buClr>
                <a:srgbClr val="FFFF00"/>
              </a:buClr>
              <a:buFont typeface="Wingdings" pitchFamily="2" charset="2"/>
              <a:buChar char="Ø"/>
            </a:pPr>
            <a:r>
              <a:rPr lang="en-US" sz="4400" b="1" dirty="0" smtClean="0"/>
              <a:t>EMOTIONAL MATURITY</a:t>
            </a:r>
          </a:p>
          <a:p>
            <a:pPr>
              <a:buClr>
                <a:srgbClr val="FFFF00"/>
              </a:buClr>
              <a:buFont typeface="Wingdings" pitchFamily="2" charset="2"/>
              <a:buChar char="Ø"/>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90600" y="838200"/>
            <a:ext cx="7162800" cy="4525963"/>
          </a:xfrm>
        </p:spPr>
        <p:txBody>
          <a:bodyPr>
            <a:normAutofit/>
          </a:bodyPr>
          <a:lstStyle/>
          <a:p>
            <a:pPr algn="ctr">
              <a:buNone/>
            </a:pPr>
            <a:r>
              <a:rPr lang="en-US" sz="3200" b="1" u="sng" dirty="0" smtClean="0">
                <a:solidFill>
                  <a:srgbClr val="002060"/>
                </a:solidFill>
                <a:latin typeface="Times New Roman" pitchFamily="18" charset="0"/>
                <a:cs typeface="Times New Roman" pitchFamily="18" charset="0"/>
              </a:rPr>
              <a:t>5 CHARACTERISTICS OF EI BY GOLEMAN</a:t>
            </a:r>
          </a:p>
          <a:p>
            <a:pPr>
              <a:buNone/>
            </a:pPr>
            <a:r>
              <a:rPr lang="en-US" sz="3200" b="1" dirty="0" smtClean="0">
                <a:latin typeface="Times New Roman" pitchFamily="18" charset="0"/>
                <a:cs typeface="Times New Roman" pitchFamily="18" charset="0"/>
              </a:rPr>
              <a:t>1. SELF AWRENESS</a:t>
            </a:r>
          </a:p>
          <a:p>
            <a:pPr>
              <a:buNone/>
            </a:pPr>
            <a:r>
              <a:rPr lang="en-US" sz="3200" b="1" dirty="0" smtClean="0">
                <a:latin typeface="Times New Roman" pitchFamily="18" charset="0"/>
                <a:cs typeface="Times New Roman" pitchFamily="18" charset="0"/>
              </a:rPr>
              <a:t>2. MOOD MANAGEMENT</a:t>
            </a:r>
          </a:p>
          <a:p>
            <a:pPr>
              <a:buNone/>
            </a:pPr>
            <a:r>
              <a:rPr lang="en-US" sz="3200" b="1" dirty="0" smtClean="0">
                <a:latin typeface="Times New Roman" pitchFamily="18" charset="0"/>
                <a:cs typeface="Times New Roman" pitchFamily="18" charset="0"/>
              </a:rPr>
              <a:t>3. SELF MOTIVATION</a:t>
            </a:r>
          </a:p>
          <a:p>
            <a:pPr>
              <a:buNone/>
            </a:pPr>
            <a:r>
              <a:rPr lang="en-US" sz="3200" b="1" dirty="0" smtClean="0">
                <a:latin typeface="Times New Roman" pitchFamily="18" charset="0"/>
                <a:cs typeface="Times New Roman" pitchFamily="18" charset="0"/>
              </a:rPr>
              <a:t>4. EMPATHY</a:t>
            </a:r>
          </a:p>
          <a:p>
            <a:pPr>
              <a:buNone/>
            </a:pPr>
            <a:r>
              <a:rPr lang="en-US" sz="3200" b="1" dirty="0" smtClean="0">
                <a:latin typeface="Times New Roman" pitchFamily="18" charset="0"/>
                <a:cs typeface="Times New Roman" pitchFamily="18" charset="0"/>
              </a:rPr>
              <a:t>5. MANAGING RELAITONSHIP</a:t>
            </a:r>
            <a:endParaRPr lang="en-US" sz="32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u="sng" dirty="0" smtClean="0"/>
              <a:t>EMTIONAL QUOTIENT</a:t>
            </a:r>
            <a:endParaRPr lang="en-US" u="sng" dirty="0"/>
          </a:p>
        </p:txBody>
      </p:sp>
      <p:sp>
        <p:nvSpPr>
          <p:cNvPr id="3" name="Content Placeholder 2"/>
          <p:cNvSpPr>
            <a:spLocks noGrp="1"/>
          </p:cNvSpPr>
          <p:nvPr>
            <p:ph sz="half" idx="1"/>
          </p:nvPr>
        </p:nvSpPr>
        <p:spPr>
          <a:xfrm>
            <a:off x="457200" y="1524000"/>
            <a:ext cx="7848600" cy="4572000"/>
          </a:xfrm>
        </p:spPr>
        <p:txBody>
          <a:bodyPr>
            <a:normAutofit/>
          </a:bodyPr>
          <a:lstStyle/>
          <a:p>
            <a:pPr algn="ctr">
              <a:buNone/>
            </a:pPr>
            <a:endParaRPr lang="en-US" sz="4000" b="1" dirty="0" smtClean="0">
              <a:solidFill>
                <a:srgbClr val="FFFF66"/>
              </a:solidFill>
            </a:endParaRPr>
          </a:p>
          <a:p>
            <a:pPr algn="ctr">
              <a:buNone/>
            </a:pPr>
            <a:r>
              <a:rPr lang="en-US" sz="4000" b="1" dirty="0" smtClean="0">
                <a:solidFill>
                  <a:srgbClr val="FFFF66"/>
                </a:solidFill>
              </a:rPr>
              <a:t>EQ </a:t>
            </a:r>
            <a:r>
              <a:rPr lang="en-US" sz="4000" b="1" dirty="0" smtClean="0">
                <a:solidFill>
                  <a:srgbClr val="FFFF66"/>
                </a:solidFill>
              </a:rPr>
              <a:t>is the relative measure of ones emotional intelligence possessed by that individual at a </a:t>
            </a:r>
            <a:r>
              <a:rPr lang="en-US" sz="4000" b="1" dirty="0" smtClean="0">
                <a:solidFill>
                  <a:srgbClr val="FFFF66"/>
                </a:solidFill>
              </a:rPr>
              <a:t>particular  </a:t>
            </a:r>
            <a:r>
              <a:rPr lang="en-US" sz="4000" b="1" dirty="0" smtClean="0">
                <a:solidFill>
                  <a:srgbClr val="FFFF66"/>
                </a:solidFill>
              </a:rPr>
              <a:t>period of </a:t>
            </a:r>
            <a:r>
              <a:rPr lang="en-US" sz="4000" b="1" dirty="0" smtClean="0">
                <a:solidFill>
                  <a:srgbClr val="FFFF66"/>
                </a:solidFill>
              </a:rPr>
              <a:t>life.</a:t>
            </a:r>
            <a:endParaRPr lang="en-US" sz="4000" b="1" dirty="0">
              <a:solidFill>
                <a:srgbClr val="FFFF66"/>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867400" cy="1219200"/>
          </a:xfrm>
        </p:spPr>
        <p:txBody>
          <a:bodyPr>
            <a:normAutofit/>
          </a:bodyPr>
          <a:lstStyle/>
          <a:p>
            <a:pPr algn="ctr"/>
            <a:r>
              <a:rPr lang="en-US" b="1" u="sng" dirty="0" smtClean="0">
                <a:solidFill>
                  <a:schemeClr val="tx2">
                    <a:lumMod val="10000"/>
                  </a:schemeClr>
                </a:solidFill>
              </a:rPr>
              <a:t>HOW </a:t>
            </a:r>
            <a:r>
              <a:rPr b="1" u="sng" smtClean="0">
                <a:solidFill>
                  <a:schemeClr val="tx2">
                    <a:lumMod val="10000"/>
                  </a:schemeClr>
                </a:solidFill>
              </a:rPr>
              <a:t>to develop EI???</a:t>
            </a:r>
            <a:endParaRPr lang="en-US" b="1" u="sng" dirty="0">
              <a:solidFill>
                <a:schemeClr val="tx2">
                  <a:lumMod val="10000"/>
                </a:schemeClr>
              </a:solidFill>
            </a:endParaRPr>
          </a:p>
        </p:txBody>
      </p:sp>
      <p:sp>
        <p:nvSpPr>
          <p:cNvPr id="3" name="Content Placeholder 2"/>
          <p:cNvSpPr>
            <a:spLocks noGrp="1"/>
          </p:cNvSpPr>
          <p:nvPr>
            <p:ph sz="half" idx="1"/>
          </p:nvPr>
        </p:nvSpPr>
        <p:spPr>
          <a:xfrm>
            <a:off x="304800" y="1524000"/>
            <a:ext cx="8610600" cy="5029200"/>
          </a:xfrm>
        </p:spPr>
        <p:txBody>
          <a:bodyPr>
            <a:normAutofit/>
          </a:bodyPr>
          <a:lstStyle/>
          <a:p>
            <a:r>
              <a:rPr lang="en-US" b="1" dirty="0" smtClean="0"/>
              <a:t>= try to understand ones emotions</a:t>
            </a:r>
          </a:p>
          <a:p>
            <a:r>
              <a:rPr lang="en-US" b="1" dirty="0" smtClean="0"/>
              <a:t>= try to ‘read you’ at a particular time of the emotion</a:t>
            </a:r>
          </a:p>
          <a:p>
            <a:r>
              <a:rPr lang="en-US" b="1" dirty="0" smtClean="0"/>
              <a:t>= be a good listener</a:t>
            </a:r>
          </a:p>
          <a:p>
            <a:r>
              <a:rPr lang="en-US" b="1" dirty="0" smtClean="0"/>
              <a:t>= do not try to suppress  emotions; but express in a healthy manner</a:t>
            </a:r>
          </a:p>
          <a:p>
            <a:r>
              <a:rPr lang="en-US" b="1" dirty="0" smtClean="0"/>
              <a:t>= teach u and u r children that all emotions are good</a:t>
            </a:r>
          </a:p>
          <a:p>
            <a:r>
              <a:rPr lang="en-US" b="1" dirty="0" smtClean="0"/>
              <a:t>= try to identify the strength and weakness of the person</a:t>
            </a:r>
          </a:p>
          <a:p>
            <a:r>
              <a:rPr lang="en-US" b="1" dirty="0" smtClean="0"/>
              <a:t>= be optimistic</a:t>
            </a:r>
          </a:p>
          <a:p>
            <a:r>
              <a:rPr lang="en-US" b="1" dirty="0" smtClean="0"/>
              <a:t>= interact with challenging situations, experiences…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normAutofit fontScale="90000"/>
          </a:bodyPr>
          <a:lstStyle/>
          <a:p>
            <a:r>
              <a:rPr smtClean="0"/>
              <a:t/>
            </a:r>
            <a:br>
              <a:rPr smtClean="0"/>
            </a:br>
            <a:r>
              <a:rPr b="1" smtClean="0">
                <a:solidFill>
                  <a:srgbClr val="C00000"/>
                </a:solidFill>
              </a:rPr>
              <a:t> How to Improve Your EI ?</a:t>
            </a:r>
            <a:endParaRPr>
              <a:solidFill>
                <a:srgbClr val="C00000"/>
              </a:solidFill>
            </a:endParaRPr>
          </a:p>
        </p:txBody>
      </p:sp>
      <p:sp>
        <p:nvSpPr>
          <p:cNvPr id="5" name="Content Placeholder 4"/>
          <p:cNvSpPr>
            <a:spLocks noGrp="1"/>
          </p:cNvSpPr>
          <p:nvPr>
            <p:ph sz="half" idx="1"/>
          </p:nvPr>
        </p:nvSpPr>
        <p:spPr>
          <a:xfrm>
            <a:off x="609600" y="1981200"/>
            <a:ext cx="8001000" cy="4572000"/>
          </a:xfrm>
        </p:spPr>
        <p:txBody>
          <a:bodyPr>
            <a:normAutofit/>
          </a:bodyPr>
          <a:lstStyle/>
          <a:p>
            <a:r>
              <a:rPr lang="en-US" sz="3200" dirty="0" smtClean="0">
                <a:solidFill>
                  <a:srgbClr val="002060"/>
                </a:solidFill>
              </a:rPr>
              <a:t>1.  </a:t>
            </a:r>
            <a:r>
              <a:rPr lang="en-US" sz="3200" b="1" dirty="0" smtClean="0">
                <a:solidFill>
                  <a:srgbClr val="002060"/>
                </a:solidFill>
              </a:rPr>
              <a:t>Do a self-evaluation.</a:t>
            </a:r>
            <a:r>
              <a:rPr lang="en-US" sz="3200" b="1" dirty="0" smtClean="0"/>
              <a:t> -What are your weaknesses? Are you willing to accept that you're not perfect and that you could work on some areas to make yourself a better person? Have the courage to look at yourself honestly – it can change your life. </a:t>
            </a:r>
          </a:p>
          <a:p>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14400"/>
            <a:ext cx="8077200" cy="5181600"/>
          </a:xfrm>
        </p:spPr>
        <p:txBody>
          <a:bodyPr>
            <a:normAutofit lnSpcReduction="10000"/>
          </a:bodyPr>
          <a:lstStyle/>
          <a:p>
            <a:r>
              <a:rPr lang="en-US" sz="3200" dirty="0" smtClean="0">
                <a:solidFill>
                  <a:srgbClr val="002060"/>
                </a:solidFill>
              </a:rPr>
              <a:t>2</a:t>
            </a:r>
            <a:r>
              <a:rPr lang="en-US" sz="3200" b="1" dirty="0" smtClean="0">
                <a:solidFill>
                  <a:srgbClr val="002060"/>
                </a:solidFill>
              </a:rPr>
              <a:t>.  Examine how you react to stressful situations. </a:t>
            </a:r>
            <a:r>
              <a:rPr lang="en-US" sz="3200" b="1" dirty="0" smtClean="0"/>
              <a:t>Do you become upset every time there's a delay or something doesn't happen the way you want? Do you blame others or become angry at them, even when it's not their fault? The ability to stay calm and in control in difficult situations is highly valued – in the business world and outside it. Keep your emotions under control when things go wrong.</a:t>
            </a:r>
          </a:p>
          <a:p>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85800"/>
            <a:ext cx="8686800" cy="5410200"/>
          </a:xfrm>
        </p:spPr>
        <p:txBody>
          <a:bodyPr>
            <a:normAutofit/>
          </a:bodyPr>
          <a:lstStyle/>
          <a:p>
            <a:r>
              <a:rPr lang="en-US" sz="3600" b="1" dirty="0" smtClean="0">
                <a:solidFill>
                  <a:srgbClr val="002060"/>
                </a:solidFill>
              </a:rPr>
              <a:t>3. Take responsibility for your actions</a:t>
            </a:r>
            <a:r>
              <a:rPr lang="en-US" sz="3600" b="1" dirty="0" smtClean="0"/>
              <a:t>. If you hurt someone's feelings, apologize directly – don't ignore what you did or avoid the person. People are usually more willing to forgive and forget if you make an honest attempt to make things right.</a:t>
            </a:r>
          </a:p>
          <a:p>
            <a:r>
              <a:rPr lang="en-US" sz="3600" b="1" dirty="0" smtClean="0"/>
              <a:t/>
            </a:r>
            <a:br>
              <a:rPr lang="en-US" sz="3600" b="1" dirty="0" smtClean="0"/>
            </a:br>
            <a:endParaRPr lang="en-US" sz="3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762000"/>
            <a:ext cx="8229600" cy="5334000"/>
          </a:xfrm>
        </p:spPr>
        <p:txBody>
          <a:bodyPr>
            <a:normAutofit/>
          </a:bodyPr>
          <a:lstStyle/>
          <a:p>
            <a:r>
              <a:rPr lang="en-US" sz="3600" b="1" dirty="0" smtClean="0">
                <a:solidFill>
                  <a:srgbClr val="002060"/>
                </a:solidFill>
              </a:rPr>
              <a:t>4. Examine how your actions will affect others </a:t>
            </a:r>
            <a:r>
              <a:rPr lang="en-US" sz="3600" b="1" dirty="0" smtClean="0"/>
              <a:t>– before you take those actions. If your decision will impact others, put yourself in their place. How will they feel if you do this? Would you want that experience? If you must take the action, how can you help others deal with the effects?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FF00"/>
                </a:solidFill>
                <a:latin typeface="Arial Black" pitchFamily="34" charset="0"/>
              </a:rPr>
              <a:t>INTELLIGENCE is the ability  to </a:t>
            </a:r>
            <a:endParaRPr lang="en-US" dirty="0">
              <a:solidFill>
                <a:srgbClr val="FFFF00"/>
              </a:solidFill>
            </a:endParaRPr>
          </a:p>
        </p:txBody>
      </p:sp>
      <p:sp>
        <p:nvSpPr>
          <p:cNvPr id="3" name="Content Placeholder 2"/>
          <p:cNvSpPr>
            <a:spLocks noGrp="1"/>
          </p:cNvSpPr>
          <p:nvPr>
            <p:ph sz="half" idx="1"/>
          </p:nvPr>
        </p:nvSpPr>
        <p:spPr>
          <a:xfrm>
            <a:off x="762000" y="1600200"/>
            <a:ext cx="7848600" cy="457200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a:t>
            </a:r>
            <a:r>
              <a:rPr lang="en-US" sz="3200" b="1" dirty="0" smtClean="0"/>
              <a:t>Learn</a:t>
            </a:r>
          </a:p>
          <a:p>
            <a:r>
              <a:rPr lang="en-US" sz="3200" b="1" dirty="0" smtClean="0"/>
              <a:t>-Solve problems</a:t>
            </a:r>
          </a:p>
          <a:p>
            <a:r>
              <a:rPr lang="en-US" sz="3200" b="1" dirty="0" smtClean="0"/>
              <a:t>-Deal with abstraction</a:t>
            </a:r>
          </a:p>
          <a:p>
            <a:r>
              <a:rPr lang="en-US" sz="3200" b="1" dirty="0" smtClean="0"/>
              <a:t>-See relevant ideas &amp; relationships</a:t>
            </a:r>
          </a:p>
          <a:p>
            <a:r>
              <a:rPr lang="en-US" sz="3200" b="1" dirty="0" smtClean="0"/>
              <a:t>-Analyse ,synthesis, evaluate</a:t>
            </a:r>
          </a:p>
          <a:p>
            <a:r>
              <a:rPr lang="en-US" sz="3200" b="1" dirty="0" smtClean="0"/>
              <a:t>-Adjust with</a:t>
            </a:r>
          </a:p>
          <a:p>
            <a:r>
              <a:rPr lang="en-US" sz="3200" b="1" dirty="0" smtClean="0"/>
              <a:t>-Develop the personality</a:t>
            </a:r>
          </a:p>
          <a:p>
            <a:r>
              <a:rPr lang="en-US" sz="3200" b="1" dirty="0" smtClean="0"/>
              <a:t>- Bring out the potentialities</a:t>
            </a:r>
          </a:p>
          <a:p>
            <a:endParaRPr lang="en-US" sz="3200" b="1" dirty="0"/>
          </a:p>
        </p:txBody>
      </p:sp>
    </p:spTree>
    <p:extLst>
      <p:ext uri="{BB962C8B-B14F-4D97-AF65-F5344CB8AC3E}">
        <p14:creationId xmlns:p14="http://schemas.microsoft.com/office/powerpoint/2010/main" val="3872307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609600"/>
            <a:ext cx="7772400" cy="5715000"/>
          </a:xfrm>
        </p:spPr>
        <p:txBody>
          <a:bodyPr>
            <a:normAutofit/>
          </a:bodyPr>
          <a:lstStyle/>
          <a:p>
            <a:pPr lvl="0"/>
            <a:r>
              <a:rPr lang="en-US" b="1" dirty="0" smtClean="0">
                <a:solidFill>
                  <a:srgbClr val="002060"/>
                </a:solidFill>
              </a:rPr>
              <a:t>5</a:t>
            </a:r>
            <a:r>
              <a:rPr lang="en-US" sz="3600" b="1" dirty="0" smtClean="0">
                <a:solidFill>
                  <a:srgbClr val="002060"/>
                </a:solidFill>
              </a:rPr>
              <a:t>,  Observe how you react to people. </a:t>
            </a:r>
            <a:r>
              <a:rPr lang="en-US" sz="3600" b="1" dirty="0" smtClean="0"/>
              <a:t>Do you rush to judgment before you know all of the facts? Do you stereotype? Look honestly at how you think and interact with other people. Try to put yourself in their place, and be more open and accepting of their perspectives and needs.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57200"/>
            <a:ext cx="8077200" cy="6096000"/>
          </a:xfrm>
        </p:spPr>
        <p:txBody>
          <a:bodyPr>
            <a:normAutofit/>
          </a:bodyPr>
          <a:lstStyle/>
          <a:p>
            <a:pPr lvl="0"/>
            <a:r>
              <a:rPr lang="en-US" sz="3200" b="1" dirty="0" smtClean="0">
                <a:solidFill>
                  <a:srgbClr val="002060"/>
                </a:solidFill>
              </a:rPr>
              <a:t>6, Look at your work environment. </a:t>
            </a:r>
          </a:p>
          <a:p>
            <a:pPr lvl="0"/>
            <a:r>
              <a:rPr lang="en-US" sz="3200" b="1" dirty="0" smtClean="0"/>
              <a:t>Do you seek attention for your accomplishments? Humility can be a wonderful quality, and it doesn't mean that you're shy or lack self-confidence. When you practice humility, you say that you know what you did, and you can be quietly confident about it. Give others a chance to shine – put the focus on them, and don't worry too much about getting praise for yourself. </a:t>
            </a:r>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b="1" smtClean="0">
                <a:latin typeface="Arial Rounded MT Bold" pitchFamily="34" charset="0"/>
              </a:rPr>
              <a:t>AS A TEACHER TO THE STUDENTS</a:t>
            </a:r>
            <a:endParaRPr lang="en-US" b="1" dirty="0">
              <a:latin typeface="Arial Rounded MT Bold" pitchFamily="34" charset="0"/>
            </a:endParaRPr>
          </a:p>
        </p:txBody>
      </p:sp>
      <p:sp>
        <p:nvSpPr>
          <p:cNvPr id="4" name="Content Placeholder 3"/>
          <p:cNvSpPr>
            <a:spLocks noGrp="1"/>
          </p:cNvSpPr>
          <p:nvPr>
            <p:ph sz="half" idx="2"/>
          </p:nvPr>
        </p:nvSpPr>
        <p:spPr>
          <a:xfrm>
            <a:off x="533400" y="1219200"/>
            <a:ext cx="8174736" cy="4876800"/>
          </a:xfrm>
        </p:spPr>
        <p:txBody>
          <a:bodyPr/>
          <a:lstStyle/>
          <a:p>
            <a:pPr>
              <a:buClr>
                <a:srgbClr val="8CE8F4"/>
              </a:buClr>
              <a:buFont typeface="Wingdings" pitchFamily="2" charset="2"/>
              <a:buChar char="q"/>
            </a:pPr>
            <a:r>
              <a:rPr lang="en-US" dirty="0" smtClean="0"/>
              <a:t> </a:t>
            </a:r>
            <a:r>
              <a:rPr lang="en-US" b="1" i="1" dirty="0" smtClean="0"/>
              <a:t>TEACH THE ART OF MANAGING EMOTIONS</a:t>
            </a:r>
          </a:p>
          <a:p>
            <a:pPr>
              <a:buClr>
                <a:srgbClr val="8CE8F4"/>
              </a:buClr>
              <a:buFont typeface="Wingdings" pitchFamily="2" charset="2"/>
              <a:buChar char="q"/>
            </a:pPr>
            <a:r>
              <a:rPr lang="en-US" b="1" i="1" dirty="0" smtClean="0"/>
              <a:t> USE EMOTIONS AS THE MOTIVATING FACTOR NOT AS AN OBSTACLE</a:t>
            </a:r>
          </a:p>
          <a:p>
            <a:pPr>
              <a:buClr>
                <a:srgbClr val="8CE8F4"/>
              </a:buClr>
              <a:buFont typeface="Wingdings" pitchFamily="2" charset="2"/>
              <a:buChar char="q"/>
            </a:pPr>
            <a:r>
              <a:rPr lang="en-US" b="1" i="1" dirty="0" smtClean="0"/>
              <a:t> TEACH LESSONS OF EMPATHY</a:t>
            </a:r>
          </a:p>
          <a:p>
            <a:pPr>
              <a:buClr>
                <a:srgbClr val="8CE8F4"/>
              </a:buClr>
              <a:buFont typeface="Wingdings" pitchFamily="2" charset="2"/>
              <a:buChar char="q"/>
            </a:pPr>
            <a:r>
              <a:rPr lang="en-US" b="1" i="1" dirty="0" smtClean="0"/>
              <a:t> PRACTICE SOCIAL SKILLS</a:t>
            </a:r>
          </a:p>
          <a:p>
            <a:pPr>
              <a:buClr>
                <a:srgbClr val="8CE8F4"/>
              </a:buClr>
              <a:buFont typeface="Wingdings" pitchFamily="2" charset="2"/>
              <a:buChar char="q"/>
            </a:pPr>
            <a:r>
              <a:rPr lang="en-US" b="1" i="1" dirty="0" smtClean="0"/>
              <a:t> GIVE CHANCES TO DEVELOP AFFECTIVE SKILLS</a:t>
            </a:r>
          </a:p>
          <a:p>
            <a:pPr>
              <a:buClr>
                <a:srgbClr val="8CE8F4"/>
              </a:buClr>
              <a:buFont typeface="Wingdings" pitchFamily="2" charset="2"/>
              <a:buChar char="q"/>
            </a:pPr>
            <a:r>
              <a:rPr lang="en-US" b="1" i="1" dirty="0" smtClean="0"/>
              <a:t>TEACH SOME TECHNIQUES TO OVERCOME THE EMOTIONAL “ UPS &amp; DOWNS ”</a:t>
            </a:r>
          </a:p>
          <a:p>
            <a:pPr>
              <a:buClr>
                <a:srgbClr val="8CE8F4"/>
              </a:buClr>
              <a:buFont typeface="Wingdings" pitchFamily="2" charset="2"/>
              <a:buChar char="q"/>
            </a:pPr>
            <a:r>
              <a:rPr lang="en-US" b="1" i="1" dirty="0" smtClean="0"/>
              <a:t> PROVIDE YOURSELF AS A MODEL &amp; COMPANION   FOR EMOTIONAL MATURITY</a:t>
            </a:r>
            <a:endParaRPr lang="en-US" b="1"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06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66"/>
                </a:solidFill>
              </a:rPr>
              <a:t>IQ: Intelligence Q</a:t>
            </a:r>
            <a:r>
              <a:rPr lang="en-US" b="1" u="sng" dirty="0">
                <a:solidFill>
                  <a:srgbClr val="FFFF66"/>
                </a:solidFill>
              </a:rPr>
              <a:t>uotient</a:t>
            </a:r>
          </a:p>
        </p:txBody>
      </p:sp>
      <p:sp>
        <p:nvSpPr>
          <p:cNvPr id="3" name="Content Placeholder 2"/>
          <p:cNvSpPr>
            <a:spLocks noGrp="1"/>
          </p:cNvSpPr>
          <p:nvPr>
            <p:ph sz="half" idx="1"/>
          </p:nvPr>
        </p:nvSpPr>
        <p:spPr>
          <a:xfrm>
            <a:off x="457200" y="1524000"/>
            <a:ext cx="8229600" cy="4572000"/>
          </a:xfrm>
        </p:spPr>
        <p:style>
          <a:lnRef idx="3">
            <a:schemeClr val="lt1"/>
          </a:lnRef>
          <a:fillRef idx="1">
            <a:schemeClr val="accent5"/>
          </a:fillRef>
          <a:effectRef idx="1">
            <a:schemeClr val="accent5"/>
          </a:effectRef>
          <a:fontRef idx="minor">
            <a:schemeClr val="lt1"/>
          </a:fontRef>
        </p:style>
        <p:txBody>
          <a:bodyPr>
            <a:normAutofit/>
          </a:bodyPr>
          <a:lstStyle/>
          <a:p>
            <a:pPr>
              <a:buClr>
                <a:schemeClr val="tx1"/>
              </a:buClr>
              <a:buFont typeface="Wingdings" pitchFamily="2" charset="2"/>
              <a:buChar char="q"/>
            </a:pPr>
            <a:r>
              <a:rPr lang="en-US" sz="3200" dirty="0"/>
              <a:t>The term was initiated by the German Psychologist William Stern </a:t>
            </a:r>
            <a:endParaRPr lang="en-US" sz="3200" dirty="0" smtClean="0"/>
          </a:p>
          <a:p>
            <a:pPr>
              <a:buClr>
                <a:schemeClr val="tx1"/>
              </a:buClr>
              <a:buFont typeface="Wingdings" pitchFamily="2" charset="2"/>
              <a:buChar char="q"/>
            </a:pPr>
            <a:r>
              <a:rPr lang="en-US" sz="3200" dirty="0" smtClean="0"/>
              <a:t> Put into </a:t>
            </a:r>
            <a:r>
              <a:rPr lang="en-US" sz="3200" dirty="0"/>
              <a:t>wide practice by </a:t>
            </a:r>
            <a:r>
              <a:rPr lang="en-US" sz="3200" dirty="0" err="1"/>
              <a:t>Terman</a:t>
            </a:r>
            <a:r>
              <a:rPr lang="en-US" sz="4000" dirty="0"/>
              <a:t>. </a:t>
            </a:r>
            <a:endParaRPr lang="en-US" sz="4000" dirty="0"/>
          </a:p>
          <a:p>
            <a:pPr marL="0" indent="0">
              <a:buClr>
                <a:schemeClr val="tx1"/>
              </a:buClr>
              <a:buNone/>
            </a:pPr>
            <a:r>
              <a:rPr lang="en-US" sz="4000" dirty="0" smtClean="0"/>
              <a:t>	I.Q</a:t>
            </a:r>
            <a:r>
              <a:rPr lang="en-US" sz="4000" dirty="0"/>
              <a:t>.	=	Mental Age	</a:t>
            </a:r>
            <a:r>
              <a:rPr lang="en-US" sz="4000" dirty="0"/>
              <a:t> </a:t>
            </a:r>
            <a:r>
              <a:rPr lang="en-US" sz="4000" dirty="0" smtClean="0"/>
              <a:t>    X 100</a:t>
            </a:r>
            <a:r>
              <a:rPr lang="en-US" sz="4000" dirty="0"/>
              <a:t>	</a:t>
            </a:r>
            <a:r>
              <a:rPr lang="en-US" sz="4000" dirty="0" smtClean="0"/>
              <a:t>			Chronological </a:t>
            </a:r>
            <a:r>
              <a:rPr lang="en-US" sz="4000" dirty="0"/>
              <a:t>Age</a:t>
            </a:r>
          </a:p>
          <a:p>
            <a:pPr>
              <a:buClr>
                <a:srgbClr val="FFFF66"/>
              </a:buClr>
              <a:buFont typeface="Wingdings" pitchFamily="2" charset="2"/>
              <a:buChar char="Ø"/>
            </a:pPr>
            <a:endParaRPr lang="en-US" sz="4000" dirty="0">
              <a:solidFill>
                <a:srgbClr val="FFFFFF"/>
              </a:solidFill>
            </a:endParaRPr>
          </a:p>
        </p:txBody>
      </p:sp>
      <p:cxnSp>
        <p:nvCxnSpPr>
          <p:cNvPr id="6" name="Straight Connector 5"/>
          <p:cNvCxnSpPr/>
          <p:nvPr/>
        </p:nvCxnSpPr>
        <p:spPr>
          <a:xfrm>
            <a:off x="3276600" y="3962400"/>
            <a:ext cx="32766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3137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57200"/>
            <a:ext cx="8077200" cy="5638800"/>
          </a:xfrm>
        </p:spPr>
        <p:txBody>
          <a:bodyPr>
            <a:normAutofit fontScale="92500" lnSpcReduction="10000"/>
          </a:bodyPr>
          <a:lstStyle/>
          <a:p>
            <a:pPr marL="0" indent="0">
              <a:buNone/>
            </a:pPr>
            <a:r>
              <a:rPr lang="en-US" sz="3600" b="1" u="sng" dirty="0"/>
              <a:t>Mental Age:  </a:t>
            </a:r>
            <a:endParaRPr lang="en-US" sz="3600" b="1" u="sng" dirty="0" smtClean="0"/>
          </a:p>
          <a:p>
            <a:pPr>
              <a:buClr>
                <a:srgbClr val="FFFF00"/>
              </a:buClr>
              <a:buFont typeface="Wingdings" pitchFamily="2" charset="2"/>
              <a:buChar char="q"/>
            </a:pPr>
            <a:r>
              <a:rPr lang="en-US" sz="3600" b="1" dirty="0" smtClean="0"/>
              <a:t>The </a:t>
            </a:r>
            <a:r>
              <a:rPr lang="en-US" sz="3600" b="1" dirty="0"/>
              <a:t>term was used by </a:t>
            </a:r>
            <a:r>
              <a:rPr lang="en-US" sz="3600" b="1" dirty="0" err="1" smtClean="0"/>
              <a:t>Binet</a:t>
            </a:r>
            <a:r>
              <a:rPr lang="en-US" sz="3600" b="1" dirty="0" smtClean="0"/>
              <a:t>.</a:t>
            </a:r>
          </a:p>
          <a:p>
            <a:pPr>
              <a:buClr>
                <a:srgbClr val="FFFF00"/>
              </a:buClr>
              <a:buFont typeface="Wingdings" pitchFamily="2" charset="2"/>
              <a:buChar char="q"/>
            </a:pPr>
            <a:r>
              <a:rPr lang="en-US" sz="3600" b="1" dirty="0" smtClean="0"/>
              <a:t> </a:t>
            </a:r>
            <a:r>
              <a:rPr lang="en-US" sz="3600" b="1" dirty="0"/>
              <a:t>It expresses the individual’s general </a:t>
            </a:r>
            <a:r>
              <a:rPr lang="en-US" sz="3600" b="1" dirty="0" smtClean="0"/>
              <a:t>intelligent ability </a:t>
            </a:r>
            <a:r>
              <a:rPr lang="en-US" sz="3600" b="1" dirty="0"/>
              <a:t>as measured by the test at any given time. </a:t>
            </a:r>
            <a:endParaRPr lang="en-US" sz="3600" b="1" dirty="0" smtClean="0"/>
          </a:p>
          <a:p>
            <a:pPr>
              <a:buClr>
                <a:srgbClr val="FFFF00"/>
              </a:buClr>
              <a:buFont typeface="Wingdings" pitchFamily="2" charset="2"/>
              <a:buChar char="q"/>
            </a:pPr>
            <a:r>
              <a:rPr lang="en-US" sz="3600" b="1" dirty="0" smtClean="0"/>
              <a:t>It </a:t>
            </a:r>
            <a:r>
              <a:rPr lang="en-US" sz="3600" b="1" dirty="0"/>
              <a:t>compares one child’s intelligence with the average children of the same chronological </a:t>
            </a:r>
            <a:r>
              <a:rPr lang="en-US" sz="3600" b="1" dirty="0" smtClean="0"/>
              <a:t>age.</a:t>
            </a:r>
          </a:p>
          <a:p>
            <a:pPr>
              <a:buClr>
                <a:srgbClr val="FFFF00"/>
              </a:buClr>
              <a:buFont typeface="Wingdings" pitchFamily="2" charset="2"/>
              <a:buChar char="q"/>
            </a:pPr>
            <a:r>
              <a:rPr lang="en-US" sz="3600" b="1" dirty="0" smtClean="0"/>
              <a:t> </a:t>
            </a:r>
            <a:r>
              <a:rPr lang="en-US" sz="3600" b="1" dirty="0"/>
              <a:t>mental age is only a statement of the child’s mental maturity at the time the test is given.</a:t>
            </a:r>
          </a:p>
          <a:p>
            <a:endParaRPr lang="en-US" dirty="0"/>
          </a:p>
        </p:txBody>
      </p:sp>
    </p:spTree>
    <p:extLst>
      <p:ext uri="{BB962C8B-B14F-4D97-AF65-F5344CB8AC3E}">
        <p14:creationId xmlns:p14="http://schemas.microsoft.com/office/powerpoint/2010/main" val="80979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04800"/>
            <a:ext cx="8153400" cy="6324600"/>
          </a:xfrm>
        </p:spPr>
        <p:txBody>
          <a:bodyPr>
            <a:normAutofit fontScale="92500"/>
          </a:bodyPr>
          <a:lstStyle/>
          <a:p>
            <a:r>
              <a:rPr lang="en-US" b="1" u="sng" dirty="0" smtClean="0">
                <a:solidFill>
                  <a:srgbClr val="FFFF66"/>
                </a:solidFill>
              </a:rPr>
              <a:t>Classification of </a:t>
            </a:r>
            <a:r>
              <a:rPr lang="en-US" b="1" u="sng" dirty="0">
                <a:solidFill>
                  <a:srgbClr val="FFFF66"/>
                </a:solidFill>
              </a:rPr>
              <a:t>I.Q.’s </a:t>
            </a:r>
            <a:r>
              <a:rPr lang="en-US" b="1" u="sng" dirty="0" smtClean="0">
                <a:solidFill>
                  <a:srgbClr val="FFFF66"/>
                </a:solidFill>
              </a:rPr>
              <a:t>- </a:t>
            </a:r>
            <a:r>
              <a:rPr lang="en-US" b="1" u="sng" dirty="0">
                <a:solidFill>
                  <a:srgbClr val="FFFF66"/>
                </a:solidFill>
              </a:rPr>
              <a:t>formulated by </a:t>
            </a:r>
            <a:r>
              <a:rPr lang="en-US" b="1" u="sng" dirty="0" err="1">
                <a:solidFill>
                  <a:srgbClr val="FFFF66"/>
                </a:solidFill>
              </a:rPr>
              <a:t>Terman</a:t>
            </a:r>
            <a:r>
              <a:rPr lang="en-US" b="1" u="sng" dirty="0">
                <a:solidFill>
                  <a:srgbClr val="FFFF66"/>
                </a:solidFill>
              </a:rPr>
              <a:t> </a:t>
            </a:r>
            <a:endParaRPr lang="en-US" b="1" u="sng" dirty="0" smtClean="0">
              <a:solidFill>
                <a:srgbClr val="FFFF66"/>
              </a:solidFill>
            </a:endParaRPr>
          </a:p>
          <a:p>
            <a:r>
              <a:rPr lang="en-US" b="1" u="sng" dirty="0" smtClean="0"/>
              <a:t>I.Q.   </a:t>
            </a:r>
            <a:r>
              <a:rPr lang="en-US" b="1" dirty="0"/>
              <a:t>	</a:t>
            </a:r>
            <a:r>
              <a:rPr lang="en-US" b="1" dirty="0" smtClean="0"/>
              <a:t> 		</a:t>
            </a:r>
            <a:r>
              <a:rPr lang="en-US" b="1" u="sng" dirty="0" smtClean="0"/>
              <a:t>Category</a:t>
            </a:r>
            <a:endParaRPr lang="en-US" b="1" dirty="0"/>
          </a:p>
          <a:p>
            <a:r>
              <a:rPr lang="en-US" b="1" dirty="0"/>
              <a:t>Below 70	</a:t>
            </a:r>
            <a:r>
              <a:rPr lang="en-US" b="1" dirty="0" smtClean="0"/>
              <a:t>		Mentally </a:t>
            </a:r>
            <a:r>
              <a:rPr lang="en-US" b="1" dirty="0"/>
              <a:t>defectives</a:t>
            </a:r>
          </a:p>
          <a:p>
            <a:r>
              <a:rPr lang="en-US" b="1" dirty="0"/>
              <a:t>70 - 75	</a:t>
            </a:r>
            <a:r>
              <a:rPr lang="en-US" b="1" dirty="0" smtClean="0"/>
              <a:t>		Borderline </a:t>
            </a:r>
            <a:r>
              <a:rPr lang="en-US" b="1" dirty="0"/>
              <a:t>or feeble minded</a:t>
            </a:r>
          </a:p>
          <a:p>
            <a:r>
              <a:rPr lang="en-US" b="1" dirty="0"/>
              <a:t>75 - 90	</a:t>
            </a:r>
            <a:r>
              <a:rPr lang="en-US" b="1" dirty="0" smtClean="0"/>
              <a:t>		Dull </a:t>
            </a:r>
            <a:r>
              <a:rPr lang="en-US" b="1" dirty="0"/>
              <a:t>and Backward</a:t>
            </a:r>
          </a:p>
          <a:p>
            <a:r>
              <a:rPr lang="en-US" b="1" dirty="0"/>
              <a:t>90 - 95	</a:t>
            </a:r>
            <a:r>
              <a:rPr lang="en-US" b="1" dirty="0" smtClean="0"/>
              <a:t>		Below </a:t>
            </a:r>
            <a:r>
              <a:rPr lang="en-US" b="1" dirty="0"/>
              <a:t>Average</a:t>
            </a:r>
          </a:p>
          <a:p>
            <a:r>
              <a:rPr lang="en-US" b="1" dirty="0"/>
              <a:t>95 - 105	</a:t>
            </a:r>
            <a:r>
              <a:rPr lang="en-US" b="1" dirty="0" smtClean="0"/>
              <a:t>		Average</a:t>
            </a:r>
            <a:endParaRPr lang="en-US" b="1" dirty="0"/>
          </a:p>
          <a:p>
            <a:r>
              <a:rPr lang="en-US" b="1" dirty="0"/>
              <a:t>105 - 125	</a:t>
            </a:r>
            <a:r>
              <a:rPr lang="en-US" b="1" dirty="0" smtClean="0"/>
              <a:t>		Superior</a:t>
            </a:r>
            <a:endParaRPr lang="en-US" b="1" dirty="0"/>
          </a:p>
          <a:p>
            <a:r>
              <a:rPr lang="en-US" b="1" dirty="0"/>
              <a:t>125 - 140	</a:t>
            </a:r>
            <a:r>
              <a:rPr lang="en-US" b="1" dirty="0" smtClean="0"/>
              <a:t>		Very </a:t>
            </a:r>
            <a:r>
              <a:rPr lang="en-US" b="1" dirty="0"/>
              <a:t>Superior</a:t>
            </a:r>
          </a:p>
          <a:p>
            <a:r>
              <a:rPr lang="en-US" b="1" dirty="0"/>
              <a:t>140 - and above	</a:t>
            </a:r>
            <a:r>
              <a:rPr lang="en-US" b="1" dirty="0" smtClean="0"/>
              <a:t>	Genius</a:t>
            </a:r>
          </a:p>
          <a:p>
            <a:endParaRPr lang="en-US" b="1" dirty="0"/>
          </a:p>
          <a:p>
            <a:r>
              <a:rPr lang="en-US" b="1" dirty="0"/>
              <a:t>Of the mentally defectives:	40 - 70, Morons</a:t>
            </a:r>
          </a:p>
          <a:p>
            <a:r>
              <a:rPr lang="en-US" b="1" dirty="0"/>
              <a:t>	</a:t>
            </a:r>
            <a:r>
              <a:rPr lang="en-US" b="1" dirty="0" smtClean="0"/>
              <a:t>				20 </a:t>
            </a:r>
            <a:r>
              <a:rPr lang="en-US" b="1" dirty="0"/>
              <a:t>- 40, Imbeciles</a:t>
            </a:r>
          </a:p>
          <a:p>
            <a:r>
              <a:rPr lang="en-US" b="1" dirty="0"/>
              <a:t>	</a:t>
            </a:r>
            <a:r>
              <a:rPr lang="en-US" b="1" dirty="0" smtClean="0"/>
              <a:t>				  </a:t>
            </a:r>
            <a:r>
              <a:rPr lang="en-US" b="1" dirty="0"/>
              <a:t>0 - 20, Idiots</a:t>
            </a:r>
          </a:p>
          <a:p>
            <a:endParaRPr lang="en-US" b="1" dirty="0"/>
          </a:p>
        </p:txBody>
      </p:sp>
    </p:spTree>
    <p:extLst>
      <p:ext uri="{BB962C8B-B14F-4D97-AF65-F5344CB8AC3E}">
        <p14:creationId xmlns:p14="http://schemas.microsoft.com/office/powerpoint/2010/main" val="96220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04800"/>
            <a:ext cx="8458200" cy="5715000"/>
          </a:xfrm>
        </p:spPr>
        <p:txBody>
          <a:bodyPr>
            <a:normAutofit lnSpcReduction="10000"/>
          </a:bodyPr>
          <a:lstStyle/>
          <a:p>
            <a:pPr>
              <a:buBlip>
                <a:blip r:embed="rId2"/>
              </a:buBlip>
            </a:pPr>
            <a:r>
              <a:rPr lang="en-US" sz="3200" b="1" dirty="0"/>
              <a:t>IQ always are based on the individual’s interaction with the </a:t>
            </a:r>
            <a:r>
              <a:rPr lang="en-US" sz="3200" b="1" dirty="0" smtClean="0"/>
              <a:t>environment</a:t>
            </a:r>
          </a:p>
          <a:p>
            <a:pPr>
              <a:buBlip>
                <a:blip r:embed="rId2"/>
              </a:buBlip>
            </a:pPr>
            <a:r>
              <a:rPr lang="en-US" sz="3200" b="1" dirty="0" smtClean="0"/>
              <a:t>They </a:t>
            </a:r>
            <a:r>
              <a:rPr lang="en-US" sz="3200" b="1" dirty="0"/>
              <a:t>never measure innate intelligence </a:t>
            </a:r>
            <a:r>
              <a:rPr lang="en-US" sz="3200" b="1" dirty="0" smtClean="0"/>
              <a:t>exclusively.</a:t>
            </a:r>
          </a:p>
          <a:p>
            <a:pPr>
              <a:buBlip>
                <a:blip r:embed="rId2"/>
              </a:buBlip>
            </a:pPr>
            <a:r>
              <a:rPr lang="en-US" sz="3200" b="1" dirty="0" smtClean="0"/>
              <a:t>IQ </a:t>
            </a:r>
            <a:r>
              <a:rPr lang="en-US" sz="3200" b="1" dirty="0"/>
              <a:t>change in the course of development. </a:t>
            </a:r>
            <a:endParaRPr lang="en-US" sz="3200" b="1" dirty="0" smtClean="0"/>
          </a:p>
          <a:p>
            <a:pPr>
              <a:buBlip>
                <a:blip r:embed="rId2"/>
              </a:buBlip>
            </a:pPr>
            <a:r>
              <a:rPr lang="en-US" sz="3200" b="1" dirty="0" smtClean="0"/>
              <a:t>IQ </a:t>
            </a:r>
            <a:r>
              <a:rPr lang="en-US" sz="3200" b="1" dirty="0"/>
              <a:t>scores are used as predictors of </a:t>
            </a:r>
            <a:r>
              <a:rPr lang="en-US" sz="3200" b="1" dirty="0" smtClean="0"/>
              <a:t>educational </a:t>
            </a:r>
            <a:r>
              <a:rPr lang="en-US" sz="3200" b="1" dirty="0"/>
              <a:t>achievement, </a:t>
            </a:r>
            <a:r>
              <a:rPr lang="en-US" sz="3200" b="1" dirty="0" smtClean="0"/>
              <a:t>special needs, &amp; job performance. </a:t>
            </a:r>
          </a:p>
          <a:p>
            <a:pPr>
              <a:buBlip>
                <a:blip r:embed="rId2"/>
              </a:buBlip>
            </a:pPr>
            <a:r>
              <a:rPr lang="en-US" sz="3200" b="1" dirty="0" smtClean="0"/>
              <a:t>They </a:t>
            </a:r>
            <a:r>
              <a:rPr lang="en-US" sz="3200" b="1" dirty="0"/>
              <a:t>are also used to study IQ distributions in populations and the correlations between IQ and other variables. </a:t>
            </a:r>
          </a:p>
          <a:p>
            <a:endParaRPr lang="en-US" dirty="0"/>
          </a:p>
        </p:txBody>
      </p:sp>
    </p:spTree>
    <p:extLst>
      <p:ext uri="{BB962C8B-B14F-4D97-AF65-F5344CB8AC3E}">
        <p14:creationId xmlns:p14="http://schemas.microsoft.com/office/powerpoint/2010/main" val="266481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152400"/>
            <a:ext cx="4191000" cy="1554162"/>
          </a:xfrm>
          <a:solidFill>
            <a:schemeClr val="accent3">
              <a:lumMod val="60000"/>
              <a:lumOff val="40000"/>
            </a:schemeClr>
          </a:solidFill>
          <a:ln w="76200">
            <a:solidFill>
              <a:srgbClr val="FF0000"/>
            </a:solidFill>
          </a:ln>
          <a:scene3d>
            <a:camera prst="orthographicFront"/>
            <a:lightRig rig="threePt" dir="t"/>
          </a:scene3d>
          <a:sp3d>
            <a:bevelT prst="angle"/>
          </a:sp3d>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EMOTIONAL INTELLIGENCE</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sz="half" idx="1"/>
          </p:nvPr>
        </p:nvSpPr>
        <p:spPr>
          <a:xfrm>
            <a:off x="228600" y="1752600"/>
            <a:ext cx="8229600" cy="4525963"/>
          </a:xfrm>
        </p:spPr>
        <p:style>
          <a:lnRef idx="3">
            <a:schemeClr val="lt1"/>
          </a:lnRef>
          <a:fillRef idx="1">
            <a:schemeClr val="accent4"/>
          </a:fillRef>
          <a:effectRef idx="1">
            <a:schemeClr val="accent4"/>
          </a:effectRef>
          <a:fontRef idx="minor">
            <a:schemeClr val="lt1"/>
          </a:fontRef>
        </p:style>
        <p:txBody>
          <a:bodyPr/>
          <a:lstStyle/>
          <a:p>
            <a:r>
              <a:rPr lang="en-US" dirty="0" smtClean="0"/>
              <a:t>Introduced by DR.JOHN MAYER &amp; DR.PETER                          						SALOVEY in 1990</a:t>
            </a:r>
          </a:p>
          <a:p>
            <a:r>
              <a:rPr lang="en-US" dirty="0" smtClean="0"/>
              <a:t>Popularized By </a:t>
            </a:r>
            <a:r>
              <a:rPr lang="en-US" b="1" dirty="0" smtClean="0">
                <a:ln w="17780" cmpd="sng">
                  <a:solidFill>
                    <a:schemeClr val="accent1">
                      <a:tint val="3000"/>
                    </a:schemeClr>
                  </a:solidFill>
                  <a:prstDash val="solid"/>
                  <a:miter lim="800000"/>
                </a:ln>
                <a:solidFill>
                  <a:schemeClr val="bg1">
                    <a:lumMod val="95000"/>
                    <a:lumOff val="5000"/>
                  </a:schemeClr>
                </a:solidFill>
                <a:effectLst>
                  <a:outerShdw blurRad="55000" dist="50800" dir="5400000" algn="tl">
                    <a:srgbClr val="000000">
                      <a:alpha val="33000"/>
                    </a:srgbClr>
                  </a:outerShdw>
                </a:effectLst>
              </a:rPr>
              <a:t>DANIEL GOLEMAN -1995</a:t>
            </a:r>
          </a:p>
          <a:p>
            <a:endParaRPr lang="en-US" dirty="0" smtClean="0"/>
          </a:p>
          <a:p>
            <a:r>
              <a:rPr lang="en-US" b="1" dirty="0" smtClean="0">
                <a:solidFill>
                  <a:srgbClr val="FF0000"/>
                </a:solidFill>
              </a:rPr>
              <a:t>EI IS </a:t>
            </a:r>
            <a:r>
              <a:rPr lang="en-US" dirty="0" smtClean="0"/>
              <a:t>–Capacity to reason with emotion in four areas:-   -</a:t>
            </a:r>
            <a:r>
              <a:rPr lang="en-US" b="1" dirty="0" smtClean="0">
                <a:solidFill>
                  <a:srgbClr val="0070C0"/>
                </a:solidFill>
                <a:latin typeface="Aharoni" pitchFamily="2" charset="-79"/>
                <a:cs typeface="Aharoni" pitchFamily="2" charset="-79"/>
              </a:rPr>
              <a:t>To perceive emotion</a:t>
            </a:r>
          </a:p>
          <a:p>
            <a:pPr lvl="3"/>
            <a:r>
              <a:rPr lang="en-US" sz="2800" b="1" dirty="0" smtClean="0">
                <a:solidFill>
                  <a:srgbClr val="0070C0"/>
                </a:solidFill>
                <a:latin typeface="Aharoni" pitchFamily="2" charset="-79"/>
                <a:cs typeface="Aharoni" pitchFamily="2" charset="-79"/>
              </a:rPr>
              <a:t>To integrate it in to thought</a:t>
            </a:r>
          </a:p>
          <a:p>
            <a:pPr lvl="3"/>
            <a:r>
              <a:rPr lang="en-US" sz="2800" b="1" dirty="0" smtClean="0">
                <a:solidFill>
                  <a:srgbClr val="0070C0"/>
                </a:solidFill>
                <a:latin typeface="Aharoni" pitchFamily="2" charset="-79"/>
                <a:cs typeface="Aharoni" pitchFamily="2" charset="-79"/>
              </a:rPr>
              <a:t>To understand it</a:t>
            </a:r>
          </a:p>
          <a:p>
            <a:pPr lvl="3"/>
            <a:r>
              <a:rPr lang="en-US" sz="2800" b="1" dirty="0" smtClean="0">
                <a:solidFill>
                  <a:srgbClr val="0070C0"/>
                </a:solidFill>
                <a:latin typeface="Aharoni" pitchFamily="2" charset="-79"/>
                <a:cs typeface="Aharoni" pitchFamily="2" charset="-79"/>
              </a:rPr>
              <a:t>To manage it </a:t>
            </a:r>
          </a:p>
          <a:p>
            <a:pPr lvl="3"/>
            <a:endParaRPr lang="en-US" b="1" dirty="0">
              <a:solidFill>
                <a:srgbClr val="0070C0"/>
              </a:solidFill>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457200"/>
            <a:ext cx="8077200" cy="5867400"/>
          </a:xfrm>
        </p:spPr>
        <p:txBody>
          <a:bodyPr>
            <a:normAutofit/>
          </a:bodyPr>
          <a:lstStyle/>
          <a:p>
            <a:endParaRPr lang="en-US" sz="2800" b="1" dirty="0" smtClean="0"/>
          </a:p>
          <a:p>
            <a:pPr>
              <a:buClr>
                <a:srgbClr val="FFFF00"/>
              </a:buClr>
              <a:buFont typeface="Wingdings" pitchFamily="2" charset="2"/>
              <a:buChar char="v"/>
            </a:pPr>
            <a:r>
              <a:rPr lang="en-US" sz="2800" b="1" dirty="0" smtClean="0"/>
              <a:t> EI IS -------------The ability to perceive emotion, integrate emotion to facilitate thought, understand emotions and to regulate emotions to promote personal growth.</a:t>
            </a:r>
          </a:p>
          <a:p>
            <a:endParaRPr lang="en-US" dirty="0" smtClean="0"/>
          </a:p>
          <a:p>
            <a:pPr>
              <a:buClr>
                <a:srgbClr val="AAE939"/>
              </a:buClr>
              <a:buFont typeface="Wingdings" pitchFamily="2" charset="2"/>
              <a:buChar char="v"/>
            </a:pPr>
            <a:r>
              <a:rPr lang="en-US" sz="2800" b="1" dirty="0" smtClean="0"/>
              <a:t>Knowing, Feeling, Evaluating, Judging ones emotions for a better behave </a:t>
            </a:r>
          </a:p>
          <a:p>
            <a:pPr>
              <a:buClr>
                <a:srgbClr val="AAE939"/>
              </a:buClr>
              <a:buNone/>
            </a:pPr>
            <a:endParaRPr lang="en-US" sz="2800" b="1" dirty="0" smtClean="0"/>
          </a:p>
          <a:p>
            <a:pPr>
              <a:buClr>
                <a:srgbClr val="AAE939"/>
              </a:buClr>
              <a:buFont typeface="Wingdings" pitchFamily="2" charset="2"/>
              <a:buChar char="v"/>
            </a:pPr>
            <a:r>
              <a:rPr lang="en-US" sz="2800" b="1" dirty="0" smtClean="0"/>
              <a:t>It include emotional sensitivity, memory, processing, learning ……… </a:t>
            </a:r>
          </a:p>
          <a:p>
            <a:pPr>
              <a:buClr>
                <a:srgbClr val="AAE939"/>
              </a:buClr>
              <a:buFont typeface="Wingdings" pitchFamily="2" charset="2"/>
              <a:buChar char="v"/>
            </a:pPr>
            <a:endParaRPr lang="en-US" sz="2800" b="1" dirty="0" smtClean="0"/>
          </a:p>
          <a:p>
            <a:pPr>
              <a:buClr>
                <a:srgbClr val="AAE939"/>
              </a:buClr>
              <a:buFont typeface="Wingdings" pitchFamily="2" charset="2"/>
              <a:buChar char="v"/>
            </a:pPr>
            <a:endParaRPr lang="en-US"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b="1" dirty="0" smtClean="0">
                <a:solidFill>
                  <a:schemeClr val="bg1">
                    <a:lumMod val="95000"/>
                    <a:lumOff val="5000"/>
                  </a:schemeClr>
                </a:solidFill>
              </a:rPr>
              <a:t>Emotionally Intelligent  </a:t>
            </a:r>
            <a:r>
              <a:rPr b="1" smtClean="0">
                <a:solidFill>
                  <a:schemeClr val="bg1">
                    <a:lumMod val="95000"/>
                    <a:lumOff val="5000"/>
                  </a:schemeClr>
                </a:solidFill>
              </a:rPr>
              <a:t>PERSON IS -</a:t>
            </a:r>
            <a:endParaRPr lang="en-US" b="1" dirty="0">
              <a:solidFill>
                <a:schemeClr val="bg1">
                  <a:lumMod val="95000"/>
                  <a:lumOff val="5000"/>
                </a:schemeClr>
              </a:solidFill>
            </a:endParaRPr>
          </a:p>
        </p:txBody>
      </p:sp>
      <p:sp>
        <p:nvSpPr>
          <p:cNvPr id="3" name="Content Placeholder 2"/>
          <p:cNvSpPr>
            <a:spLocks noGrp="1"/>
          </p:cNvSpPr>
          <p:nvPr>
            <p:ph sz="half" idx="1"/>
          </p:nvPr>
        </p:nvSpPr>
        <p:spPr>
          <a:xfrm>
            <a:off x="381000" y="1143000"/>
            <a:ext cx="8229600" cy="4572000"/>
          </a:xfrm>
        </p:spPr>
        <p:txBody>
          <a:bodyPr>
            <a:noAutofit/>
          </a:bodyPr>
          <a:lstStyle/>
          <a:p>
            <a:r>
              <a:rPr lang="en-US" sz="3200" b="1" dirty="0" smtClean="0"/>
              <a:t>1.Sence his own feelings and emotions</a:t>
            </a:r>
          </a:p>
          <a:p>
            <a:r>
              <a:rPr lang="en-US" sz="3200" b="1" dirty="0" smtClean="0"/>
              <a:t>2.Understand or identify other’s emotions</a:t>
            </a:r>
          </a:p>
          <a:p>
            <a:r>
              <a:rPr lang="en-US" sz="3200" b="1" dirty="0" smtClean="0"/>
              <a:t>3.Incorporate the perceived emotions in thought</a:t>
            </a:r>
          </a:p>
          <a:p>
            <a:r>
              <a:rPr lang="en-US" sz="3200" b="1" dirty="0" smtClean="0"/>
              <a:t>4.Have proper understanding of nature, intensity, outcomes of one’s emotions</a:t>
            </a:r>
          </a:p>
          <a:p>
            <a:r>
              <a:rPr lang="en-US" sz="3200" b="1" dirty="0" smtClean="0"/>
              <a:t>5.Proper control and regulation over emotions</a:t>
            </a:r>
          </a:p>
          <a:p>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195</TotalTime>
  <Words>943</Words>
  <Application>Microsoft Office PowerPoint</Application>
  <PresentationFormat>On-screen Show (4:3)</PresentationFormat>
  <Paragraphs>118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Paper</vt:lpstr>
      <vt:lpstr>INTELLIGENCE</vt:lpstr>
      <vt:lpstr>INTELLIGENCE is the ability  to </vt:lpstr>
      <vt:lpstr>IQ: Intelligence Quotient</vt:lpstr>
      <vt:lpstr>PowerPoint Presentation</vt:lpstr>
      <vt:lpstr>PowerPoint Presentation</vt:lpstr>
      <vt:lpstr>PowerPoint Presentation</vt:lpstr>
      <vt:lpstr>EMOTIONAL INTELLIGENCE</vt:lpstr>
      <vt:lpstr>PowerPoint Presentation</vt:lpstr>
      <vt:lpstr>Emotionally Intelligent  PERSON IS -</vt:lpstr>
      <vt:lpstr>PowerPoint Presentation</vt:lpstr>
      <vt:lpstr>PowerPoint Presentation</vt:lpstr>
      <vt:lpstr>PSYCOLOGICAL DIMENSIONS OF EI</vt:lpstr>
      <vt:lpstr>PowerPoint Presentation</vt:lpstr>
      <vt:lpstr>EMTIONAL QUOTIENT</vt:lpstr>
      <vt:lpstr>HOW to develop EI???</vt:lpstr>
      <vt:lpstr>  How to Improve Your EI ?</vt:lpstr>
      <vt:lpstr>PowerPoint Presentation</vt:lpstr>
      <vt:lpstr>PowerPoint Presentation</vt:lpstr>
      <vt:lpstr>PowerPoint Presentation</vt:lpstr>
      <vt:lpstr>PowerPoint Presentation</vt:lpstr>
      <vt:lpstr>PowerPoint Presentation</vt:lpstr>
      <vt:lpstr>AS A TEACHER TO THE STUDENTS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sr soja</cp:lastModifiedBy>
  <cp:revision>30</cp:revision>
  <dcterms:created xsi:type="dcterms:W3CDTF">2013-05-22T03:48:09Z</dcterms:created>
  <dcterms:modified xsi:type="dcterms:W3CDTF">2015-09-07T05:10:56Z</dcterms:modified>
</cp:coreProperties>
</file>