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D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BBA3A3-57A8-4C03-BE77-DB37CB79C9C0}" type="doc">
      <dgm:prSet loTypeId="urn:microsoft.com/office/officeart/2005/8/layout/pyramid1" loCatId="pyramid" qsTypeId="urn:microsoft.com/office/officeart/2005/8/quickstyle/3d2" qsCatId="3D" csTypeId="urn:microsoft.com/office/officeart/2005/8/colors/colorful2" csCatId="colorful" phldr="1"/>
      <dgm:spPr/>
    </dgm:pt>
    <dgm:pt modelId="{6EB93529-441D-42D8-A044-4F4B9C403567}">
      <dgm:prSet phldrT="[Text]" custT="1"/>
      <dgm:spPr/>
      <dgm:t>
        <a:bodyPr/>
        <a:lstStyle/>
        <a:p>
          <a:r>
            <a:rPr lang="en-US" sz="3200" b="1" dirty="0" smtClean="0">
              <a:latin typeface="Arial Black" pitchFamily="34" charset="0"/>
            </a:rPr>
            <a:t>SQ</a:t>
          </a:r>
          <a:endParaRPr lang="en-US" sz="3200" b="1" dirty="0">
            <a:latin typeface="Arial Black" pitchFamily="34" charset="0"/>
          </a:endParaRPr>
        </a:p>
      </dgm:t>
    </dgm:pt>
    <dgm:pt modelId="{E87A6850-C50F-47FB-B555-D5F43DA2E34E}" type="parTrans" cxnId="{379C5D6F-698F-428B-974A-BA89A01B8510}">
      <dgm:prSet/>
      <dgm:spPr/>
      <dgm:t>
        <a:bodyPr/>
        <a:lstStyle/>
        <a:p>
          <a:endParaRPr lang="en-US"/>
        </a:p>
      </dgm:t>
    </dgm:pt>
    <dgm:pt modelId="{A6388C6F-AD14-4F0B-95D1-EAB3A077826E}" type="sibTrans" cxnId="{379C5D6F-698F-428B-974A-BA89A01B8510}">
      <dgm:prSet/>
      <dgm:spPr/>
      <dgm:t>
        <a:bodyPr/>
        <a:lstStyle/>
        <a:p>
          <a:endParaRPr lang="en-US"/>
        </a:p>
      </dgm:t>
    </dgm:pt>
    <dgm:pt modelId="{C10DDD49-73FB-416A-B621-92F2671FFF9E}">
      <dgm:prSet phldrT="[Text]" custT="1"/>
      <dgm:spPr/>
      <dgm:t>
        <a:bodyPr/>
        <a:lstStyle/>
        <a:p>
          <a:r>
            <a:rPr lang="en-US" sz="4400" dirty="0" smtClean="0">
              <a:latin typeface="Arial Black" pitchFamily="34" charset="0"/>
            </a:rPr>
            <a:t>EQ</a:t>
          </a:r>
          <a:endParaRPr lang="en-US" sz="4400" dirty="0">
            <a:latin typeface="Arial Black" pitchFamily="34" charset="0"/>
          </a:endParaRPr>
        </a:p>
      </dgm:t>
    </dgm:pt>
    <dgm:pt modelId="{8EF2C9F9-DA96-4D4C-901E-64384A9437FD}" type="parTrans" cxnId="{2170C61E-19B1-4F66-AD87-1171CA36A689}">
      <dgm:prSet/>
      <dgm:spPr/>
      <dgm:t>
        <a:bodyPr/>
        <a:lstStyle/>
        <a:p>
          <a:endParaRPr lang="en-US"/>
        </a:p>
      </dgm:t>
    </dgm:pt>
    <dgm:pt modelId="{7C80CC61-6390-405B-B74A-A43A038E8832}" type="sibTrans" cxnId="{2170C61E-19B1-4F66-AD87-1171CA36A689}">
      <dgm:prSet/>
      <dgm:spPr/>
      <dgm:t>
        <a:bodyPr/>
        <a:lstStyle/>
        <a:p>
          <a:endParaRPr lang="en-US"/>
        </a:p>
      </dgm:t>
    </dgm:pt>
    <dgm:pt modelId="{E7DB407A-B112-4774-9C57-2B0DEF3C89AC}">
      <dgm:prSet phldrT="[Text]" custT="1"/>
      <dgm:spPr/>
      <dgm:t>
        <a:bodyPr/>
        <a:lstStyle/>
        <a:p>
          <a:r>
            <a:rPr lang="en-US" sz="6000" dirty="0" smtClean="0">
              <a:latin typeface="Arial Black" pitchFamily="34" charset="0"/>
            </a:rPr>
            <a:t>IQ</a:t>
          </a:r>
          <a:endParaRPr lang="en-US" sz="6000" dirty="0">
            <a:latin typeface="Arial Black" pitchFamily="34" charset="0"/>
          </a:endParaRPr>
        </a:p>
      </dgm:t>
    </dgm:pt>
    <dgm:pt modelId="{E3D4A87F-3AA6-454B-B703-75B22F4C2C1B}" type="parTrans" cxnId="{B6838FC1-2474-4C7B-8B98-F4E53E4D3665}">
      <dgm:prSet/>
      <dgm:spPr/>
      <dgm:t>
        <a:bodyPr/>
        <a:lstStyle/>
        <a:p>
          <a:endParaRPr lang="en-US"/>
        </a:p>
      </dgm:t>
    </dgm:pt>
    <dgm:pt modelId="{9071E9B0-8F73-4239-839A-E949DDB58A21}" type="sibTrans" cxnId="{B6838FC1-2474-4C7B-8B98-F4E53E4D3665}">
      <dgm:prSet/>
      <dgm:spPr/>
      <dgm:t>
        <a:bodyPr/>
        <a:lstStyle/>
        <a:p>
          <a:endParaRPr lang="en-US"/>
        </a:p>
      </dgm:t>
    </dgm:pt>
    <dgm:pt modelId="{B980C505-B729-449C-9056-AAF8D9774DEE}" type="pres">
      <dgm:prSet presAssocID="{92BBA3A3-57A8-4C03-BE77-DB37CB79C9C0}" presName="Name0" presStyleCnt="0">
        <dgm:presLayoutVars>
          <dgm:dir/>
          <dgm:animLvl val="lvl"/>
          <dgm:resizeHandles val="exact"/>
        </dgm:presLayoutVars>
      </dgm:prSet>
      <dgm:spPr/>
    </dgm:pt>
    <dgm:pt modelId="{E1972227-6C12-4EA5-A6D0-8EC4B8EF596B}" type="pres">
      <dgm:prSet presAssocID="{6EB93529-441D-42D8-A044-4F4B9C403567}" presName="Name8" presStyleCnt="0"/>
      <dgm:spPr/>
    </dgm:pt>
    <dgm:pt modelId="{930CE9CA-C2CC-42BF-9359-BE67D4F68B73}" type="pres">
      <dgm:prSet presAssocID="{6EB93529-441D-42D8-A044-4F4B9C403567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D571C-2799-4A5E-A4FB-20471E3CC590}" type="pres">
      <dgm:prSet presAssocID="{6EB93529-441D-42D8-A044-4F4B9C40356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38A55-6FB8-444A-B303-8541EC9C219B}" type="pres">
      <dgm:prSet presAssocID="{C10DDD49-73FB-416A-B621-92F2671FFF9E}" presName="Name8" presStyleCnt="0"/>
      <dgm:spPr/>
    </dgm:pt>
    <dgm:pt modelId="{EA0F50C4-FC9B-41A3-953A-AFEB99C583EC}" type="pres">
      <dgm:prSet presAssocID="{C10DDD49-73FB-416A-B621-92F2671FFF9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CD025-C072-46AA-818E-2380298CB0A2}" type="pres">
      <dgm:prSet presAssocID="{C10DDD49-73FB-416A-B621-92F2671FFF9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51487-5995-441A-AC0C-870FF8FA09A5}" type="pres">
      <dgm:prSet presAssocID="{E7DB407A-B112-4774-9C57-2B0DEF3C89AC}" presName="Name8" presStyleCnt="0"/>
      <dgm:spPr/>
    </dgm:pt>
    <dgm:pt modelId="{FDF5F838-B134-4061-A30D-F773B8FA73FD}" type="pres">
      <dgm:prSet presAssocID="{E7DB407A-B112-4774-9C57-2B0DEF3C89AC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4D096-E23C-4185-AF0D-F1A05023C1F9}" type="pres">
      <dgm:prSet presAssocID="{E7DB407A-B112-4774-9C57-2B0DEF3C89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48019E-0D56-4446-B272-2C8DEE5A2FAA}" type="presOf" srcId="{E7DB407A-B112-4774-9C57-2B0DEF3C89AC}" destId="{0B14D096-E23C-4185-AF0D-F1A05023C1F9}" srcOrd="1" destOrd="0" presId="urn:microsoft.com/office/officeart/2005/8/layout/pyramid1"/>
    <dgm:cxn modelId="{2170C61E-19B1-4F66-AD87-1171CA36A689}" srcId="{92BBA3A3-57A8-4C03-BE77-DB37CB79C9C0}" destId="{C10DDD49-73FB-416A-B621-92F2671FFF9E}" srcOrd="1" destOrd="0" parTransId="{8EF2C9F9-DA96-4D4C-901E-64384A9437FD}" sibTransId="{7C80CC61-6390-405B-B74A-A43A038E8832}"/>
    <dgm:cxn modelId="{379C5D6F-698F-428B-974A-BA89A01B8510}" srcId="{92BBA3A3-57A8-4C03-BE77-DB37CB79C9C0}" destId="{6EB93529-441D-42D8-A044-4F4B9C403567}" srcOrd="0" destOrd="0" parTransId="{E87A6850-C50F-47FB-B555-D5F43DA2E34E}" sibTransId="{A6388C6F-AD14-4F0B-95D1-EAB3A077826E}"/>
    <dgm:cxn modelId="{14598E5D-A8FF-4FC4-ADFF-9EBED2537B30}" type="presOf" srcId="{C10DDD49-73FB-416A-B621-92F2671FFF9E}" destId="{222CD025-C072-46AA-818E-2380298CB0A2}" srcOrd="1" destOrd="0" presId="urn:microsoft.com/office/officeart/2005/8/layout/pyramid1"/>
    <dgm:cxn modelId="{A3D30A52-8BE4-40F7-9FEB-FE2560821811}" type="presOf" srcId="{6EB93529-441D-42D8-A044-4F4B9C403567}" destId="{930CE9CA-C2CC-42BF-9359-BE67D4F68B73}" srcOrd="0" destOrd="0" presId="urn:microsoft.com/office/officeart/2005/8/layout/pyramid1"/>
    <dgm:cxn modelId="{B6838FC1-2474-4C7B-8B98-F4E53E4D3665}" srcId="{92BBA3A3-57A8-4C03-BE77-DB37CB79C9C0}" destId="{E7DB407A-B112-4774-9C57-2B0DEF3C89AC}" srcOrd="2" destOrd="0" parTransId="{E3D4A87F-3AA6-454B-B703-75B22F4C2C1B}" sibTransId="{9071E9B0-8F73-4239-839A-E949DDB58A21}"/>
    <dgm:cxn modelId="{2BDB4DA0-C132-493B-8BB5-D91C2B7655ED}" type="presOf" srcId="{6EB93529-441D-42D8-A044-4F4B9C403567}" destId="{BB0D571C-2799-4A5E-A4FB-20471E3CC590}" srcOrd="1" destOrd="0" presId="urn:microsoft.com/office/officeart/2005/8/layout/pyramid1"/>
    <dgm:cxn modelId="{2C3F501C-ECF0-4A37-83C6-E60755C9CE3E}" type="presOf" srcId="{E7DB407A-B112-4774-9C57-2B0DEF3C89AC}" destId="{FDF5F838-B134-4061-A30D-F773B8FA73FD}" srcOrd="0" destOrd="0" presId="urn:microsoft.com/office/officeart/2005/8/layout/pyramid1"/>
    <dgm:cxn modelId="{C5D7D62D-BDC6-421A-8BFA-9FB2E94C8DE6}" type="presOf" srcId="{92BBA3A3-57A8-4C03-BE77-DB37CB79C9C0}" destId="{B980C505-B729-449C-9056-AAF8D9774DEE}" srcOrd="0" destOrd="0" presId="urn:microsoft.com/office/officeart/2005/8/layout/pyramid1"/>
    <dgm:cxn modelId="{D624B085-F031-4211-90B0-635C4A57ADF7}" type="presOf" srcId="{C10DDD49-73FB-416A-B621-92F2671FFF9E}" destId="{EA0F50C4-FC9B-41A3-953A-AFEB99C583EC}" srcOrd="0" destOrd="0" presId="urn:microsoft.com/office/officeart/2005/8/layout/pyramid1"/>
    <dgm:cxn modelId="{3F4E735B-66BD-4761-86C6-32879F40F9A2}" type="presParOf" srcId="{B980C505-B729-449C-9056-AAF8D9774DEE}" destId="{E1972227-6C12-4EA5-A6D0-8EC4B8EF596B}" srcOrd="0" destOrd="0" presId="urn:microsoft.com/office/officeart/2005/8/layout/pyramid1"/>
    <dgm:cxn modelId="{39310495-3B06-4380-A148-D83BF368CA92}" type="presParOf" srcId="{E1972227-6C12-4EA5-A6D0-8EC4B8EF596B}" destId="{930CE9CA-C2CC-42BF-9359-BE67D4F68B73}" srcOrd="0" destOrd="0" presId="urn:microsoft.com/office/officeart/2005/8/layout/pyramid1"/>
    <dgm:cxn modelId="{3DEEDF22-07CA-44B9-BD26-AECC82A9496E}" type="presParOf" srcId="{E1972227-6C12-4EA5-A6D0-8EC4B8EF596B}" destId="{BB0D571C-2799-4A5E-A4FB-20471E3CC590}" srcOrd="1" destOrd="0" presId="urn:microsoft.com/office/officeart/2005/8/layout/pyramid1"/>
    <dgm:cxn modelId="{C6815677-271F-4CF5-86C3-7E356639DCE9}" type="presParOf" srcId="{B980C505-B729-449C-9056-AAF8D9774DEE}" destId="{35B38A55-6FB8-444A-B303-8541EC9C219B}" srcOrd="1" destOrd="0" presId="urn:microsoft.com/office/officeart/2005/8/layout/pyramid1"/>
    <dgm:cxn modelId="{4CF13292-3DE9-4560-9849-C1C33C3C85DA}" type="presParOf" srcId="{35B38A55-6FB8-444A-B303-8541EC9C219B}" destId="{EA0F50C4-FC9B-41A3-953A-AFEB99C583EC}" srcOrd="0" destOrd="0" presId="urn:microsoft.com/office/officeart/2005/8/layout/pyramid1"/>
    <dgm:cxn modelId="{DB79B1C8-5F17-4582-B463-F4C110D1207E}" type="presParOf" srcId="{35B38A55-6FB8-444A-B303-8541EC9C219B}" destId="{222CD025-C072-46AA-818E-2380298CB0A2}" srcOrd="1" destOrd="0" presId="urn:microsoft.com/office/officeart/2005/8/layout/pyramid1"/>
    <dgm:cxn modelId="{CFB5B7C3-71A4-46C4-AA41-1FE3E78DB288}" type="presParOf" srcId="{B980C505-B729-449C-9056-AAF8D9774DEE}" destId="{7B551487-5995-441A-AC0C-870FF8FA09A5}" srcOrd="2" destOrd="0" presId="urn:microsoft.com/office/officeart/2005/8/layout/pyramid1"/>
    <dgm:cxn modelId="{636952B8-AA1B-43AD-AC81-426A51ACF2F5}" type="presParOf" srcId="{7B551487-5995-441A-AC0C-870FF8FA09A5}" destId="{FDF5F838-B134-4061-A30D-F773B8FA73FD}" srcOrd="0" destOrd="0" presId="urn:microsoft.com/office/officeart/2005/8/layout/pyramid1"/>
    <dgm:cxn modelId="{D79BC8F9-72E6-49FA-9E0C-10430D988F33}" type="presParOf" srcId="{7B551487-5995-441A-AC0C-870FF8FA09A5}" destId="{0B14D096-E23C-4185-AF0D-F1A05023C1F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CE9CA-C2CC-42BF-9359-BE67D4F68B73}">
      <dsp:nvSpPr>
        <dsp:cNvPr id="0" name=""/>
        <dsp:cNvSpPr/>
      </dsp:nvSpPr>
      <dsp:spPr>
        <a:xfrm>
          <a:off x="1320799" y="0"/>
          <a:ext cx="1320800" cy="1447800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Arial Black" pitchFamily="34" charset="0"/>
            </a:rPr>
            <a:t>SQ</a:t>
          </a:r>
          <a:endParaRPr lang="en-US" sz="3200" b="1" kern="1200" dirty="0">
            <a:latin typeface="Arial Black" pitchFamily="34" charset="0"/>
          </a:endParaRPr>
        </a:p>
      </dsp:txBody>
      <dsp:txXfrm>
        <a:off x="1320799" y="0"/>
        <a:ext cx="1320800" cy="1447800"/>
      </dsp:txXfrm>
    </dsp:sp>
    <dsp:sp modelId="{EA0F50C4-FC9B-41A3-953A-AFEB99C583EC}">
      <dsp:nvSpPr>
        <dsp:cNvPr id="0" name=""/>
        <dsp:cNvSpPr/>
      </dsp:nvSpPr>
      <dsp:spPr>
        <a:xfrm>
          <a:off x="660399" y="1447800"/>
          <a:ext cx="2641600" cy="1447800"/>
        </a:xfrm>
        <a:prstGeom prst="trapezoid">
          <a:avLst>
            <a:gd name="adj" fmla="val 45614"/>
          </a:avLst>
        </a:prstGeom>
        <a:gradFill rotWithShape="0">
          <a:gsLst>
            <a:gs pos="0">
              <a:schemeClr val="accent2">
                <a:hueOff val="9504421"/>
                <a:satOff val="-18343"/>
                <a:lumOff val="-2355"/>
                <a:alphaOff val="0"/>
                <a:tint val="92000"/>
                <a:satMod val="170000"/>
              </a:schemeClr>
            </a:gs>
            <a:gs pos="15000">
              <a:schemeClr val="accent2">
                <a:hueOff val="9504421"/>
                <a:satOff val="-18343"/>
                <a:lumOff val="-235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9504421"/>
                <a:satOff val="-18343"/>
                <a:lumOff val="-235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9504421"/>
                <a:satOff val="-18343"/>
                <a:lumOff val="-235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9504421"/>
                <a:satOff val="-18343"/>
                <a:lumOff val="-235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Arial Black" pitchFamily="34" charset="0"/>
            </a:rPr>
            <a:t>EQ</a:t>
          </a:r>
          <a:endParaRPr lang="en-US" sz="4400" kern="1200" dirty="0">
            <a:latin typeface="Arial Black" pitchFamily="34" charset="0"/>
          </a:endParaRPr>
        </a:p>
      </dsp:txBody>
      <dsp:txXfrm>
        <a:off x="1122679" y="1447800"/>
        <a:ext cx="1717040" cy="1447800"/>
      </dsp:txXfrm>
    </dsp:sp>
    <dsp:sp modelId="{FDF5F838-B134-4061-A30D-F773B8FA73FD}">
      <dsp:nvSpPr>
        <dsp:cNvPr id="0" name=""/>
        <dsp:cNvSpPr/>
      </dsp:nvSpPr>
      <dsp:spPr>
        <a:xfrm>
          <a:off x="0" y="2895600"/>
          <a:ext cx="3962400" cy="1447800"/>
        </a:xfrm>
        <a:prstGeom prst="trapezoid">
          <a:avLst>
            <a:gd name="adj" fmla="val 45614"/>
          </a:avLst>
        </a:prstGeom>
        <a:gradFill rotWithShape="0">
          <a:gsLst>
            <a:gs pos="0">
              <a:schemeClr val="accent2">
                <a:hueOff val="19008842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2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2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2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2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>
              <a:latin typeface="Arial Black" pitchFamily="34" charset="0"/>
            </a:rPr>
            <a:t>IQ</a:t>
          </a:r>
          <a:endParaRPr lang="en-US" sz="6000" kern="1200" dirty="0">
            <a:latin typeface="Arial Black" pitchFamily="34" charset="0"/>
          </a:endParaRPr>
        </a:p>
      </dsp:txBody>
      <dsp:txXfrm>
        <a:off x="693419" y="2895600"/>
        <a:ext cx="2575560" cy="144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33E214-D72A-4180-800F-EB2A582874A9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F07C1E7-4C51-4444-BFEA-F96752E45AA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381000"/>
            <a:ext cx="4587240" cy="1472184"/>
          </a:xfrm>
        </p:spPr>
        <p:txBody>
          <a:bodyPr/>
          <a:lstStyle/>
          <a:p>
            <a:r>
              <a:rPr lang="en-US" b="1" u="sng" dirty="0" smtClean="0"/>
              <a:t>SPIRITUAL INTELLIGENCE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90800"/>
            <a:ext cx="7696200" cy="3657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rial Black" pitchFamily="34" charset="0"/>
              </a:rPr>
              <a:t>DANA ZOHAR &amp; IAN MARSHALL(2000) introduced SI</a:t>
            </a:r>
          </a:p>
          <a:p>
            <a:r>
              <a:rPr lang="en-US" sz="3600" b="1" dirty="0" smtClean="0">
                <a:latin typeface="Arial Black" pitchFamily="34" charset="0"/>
              </a:rPr>
              <a:t>             -the intelligence to solve problems of meaning and </a:t>
            </a:r>
            <a:r>
              <a:rPr lang="en-US" sz="3600" b="1" dirty="0" smtClean="0">
                <a:latin typeface="Arial Black" pitchFamily="34" charset="0"/>
              </a:rPr>
              <a:t>VALUE OF LIFE</a:t>
            </a:r>
            <a:endParaRPr lang="en-US" sz="36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09600"/>
            <a:ext cx="7772400" cy="6248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What is my aim???</a:t>
            </a:r>
          </a:p>
          <a:p>
            <a:r>
              <a:rPr lang="en-US" b="1" dirty="0" smtClean="0">
                <a:latin typeface="Comic Sans MS" pitchFamily="66" charset="0"/>
              </a:rPr>
              <a:t>Am I happy in my life or make others happy???</a:t>
            </a:r>
          </a:p>
          <a:p>
            <a:r>
              <a:rPr lang="en-US" b="1" dirty="0" smtClean="0">
                <a:latin typeface="Comic Sans MS" pitchFamily="66" charset="0"/>
              </a:rPr>
              <a:t>Am I really live my life????</a:t>
            </a:r>
          </a:p>
          <a:p>
            <a:r>
              <a:rPr lang="en-US" b="1" dirty="0" smtClean="0">
                <a:latin typeface="Comic Sans MS" pitchFamily="66" charset="0"/>
              </a:rPr>
              <a:t>Is my job really give the fulfillment what I want????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…………</a:t>
            </a:r>
            <a:r>
              <a:rPr lang="en-US" b="1" dirty="0" smtClean="0">
                <a:solidFill>
                  <a:srgbClr val="7030A0"/>
                </a:solidFill>
              </a:rPr>
              <a:t>IQ &amp;EQ </a:t>
            </a:r>
            <a:r>
              <a:rPr lang="en-US" sz="2800" b="1" dirty="0" smtClean="0">
                <a:solidFill>
                  <a:srgbClr val="7030A0"/>
                </a:solidFill>
              </a:rPr>
              <a:t>ARE  INADEQUATE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 IN THESE CONDITIONS…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                                …...WE NEED </a:t>
            </a:r>
            <a:r>
              <a:rPr lang="en-US" sz="6000" b="1" dirty="0" smtClean="0">
                <a:solidFill>
                  <a:srgbClr val="FF0000"/>
                </a:solidFill>
              </a:rPr>
              <a:t>SQ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SI = THE ULTIMATE INTELLIGENCE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about the  growth of human being;</a:t>
            </a:r>
          </a:p>
          <a:p>
            <a:pPr algn="just">
              <a:buNone/>
            </a:pPr>
            <a:r>
              <a:rPr lang="en-US" dirty="0" smtClean="0"/>
              <a:t>   it is about moving on in life, about having an aim, healing ourselves, discovering freedom, understanding ourselves as the manifestations of the ultimate reality</a:t>
            </a:r>
          </a:p>
          <a:p>
            <a:pPr algn="just"/>
            <a:r>
              <a:rPr lang="en-US" dirty="0" smtClean="0"/>
              <a:t>It is the ability and behaviour to develop &amp; maintain a relationship with the ultimate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SPIRITUAL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Gives meaning in life</a:t>
            </a:r>
          </a:p>
          <a:p>
            <a:r>
              <a:rPr lang="en-US" dirty="0" smtClean="0"/>
              <a:t>Help us to find a moral &amp; ethical path in life</a:t>
            </a:r>
          </a:p>
          <a:p>
            <a:r>
              <a:rPr lang="en-US" dirty="0" smtClean="0"/>
              <a:t>Gives the real values and its meaning</a:t>
            </a:r>
          </a:p>
          <a:p>
            <a:r>
              <a:rPr lang="en-US" dirty="0" smtClean="0"/>
              <a:t>Help us to relate with the Creator and live accordingly Thy will…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Signs  of high SQ</a:t>
            </a:r>
            <a:endParaRPr lang="en-US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Franklin Gothic Demi Cond" pitchFamily="34" charset="0"/>
              </a:rPr>
              <a:t>FLEXIBILITY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Franklin Gothic Demi Cond" pitchFamily="34" charset="0"/>
              </a:rPr>
              <a:t>SELF-AWRENESS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Franklin Gothic Demi Cond" pitchFamily="34" charset="0"/>
              </a:rPr>
              <a:t>ABILITY TO FACE, USE,FIND MEANING IN SUFFERINGS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Franklin Gothic Demi Cond" pitchFamily="34" charset="0"/>
              </a:rPr>
              <a:t>THINKING HOLISTICALLY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Franklin Gothic Demi Cond" pitchFamily="34" charset="0"/>
              </a:rPr>
              <a:t>DO NOT BECOME A CAUSE OF HARM TO OTHERS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Franklin Gothic Demi Cond" pitchFamily="34" charset="0"/>
              </a:rPr>
              <a:t>ABILITY TO ASK FUNDAMENTL QUESTIONS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Franklin Gothic Demi Cond" pitchFamily="34" charset="0"/>
              </a:rPr>
              <a:t>ABILITY TO WORK AGAINST CONVENTION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4584192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SQ COMPETENCIES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8534400" cy="586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396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eft Arrow Callout 4"/>
          <p:cNvSpPr/>
          <p:nvPr/>
        </p:nvSpPr>
        <p:spPr>
          <a:xfrm>
            <a:off x="2743200" y="381000"/>
            <a:ext cx="5638800" cy="1295400"/>
          </a:xfrm>
          <a:prstGeom prst="lef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INNER WISDOM GUIDED BY COMPASSION, EQUANIMTY</a:t>
            </a:r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(INNER &amp;OUTER PEACE)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Left Arrow Callout 5"/>
          <p:cNvSpPr/>
          <p:nvPr/>
        </p:nvSpPr>
        <p:spPr>
          <a:xfrm>
            <a:off x="3429000" y="1905000"/>
            <a:ext cx="5105400" cy="1295400"/>
          </a:xfrm>
          <a:prstGeom prst="lef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MANAGING OURSELVES OUR RELATIONSHIPS WELL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Left Arrow Callout 6"/>
          <p:cNvSpPr/>
          <p:nvPr/>
        </p:nvSpPr>
        <p:spPr>
          <a:xfrm>
            <a:off x="3962400" y="3581400"/>
            <a:ext cx="4876800" cy="1295400"/>
          </a:xfrm>
          <a:prstGeom prst="left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RATIONAL &amp; REASONING INTELLIGENCE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3124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-228600" y="4648200"/>
            <a:ext cx="5334000" cy="1905000"/>
            <a:chOff x="0" y="3911599"/>
            <a:chExt cx="4191000" cy="19558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Trapezoid 9"/>
            <p:cNvSpPr/>
            <p:nvPr/>
          </p:nvSpPr>
          <p:spPr>
            <a:xfrm>
              <a:off x="0" y="3911599"/>
              <a:ext cx="4191000" cy="1955800"/>
            </a:xfrm>
            <a:prstGeom prst="trapezoid">
              <a:avLst>
                <a:gd name="adj" fmla="val 35714"/>
              </a:avLst>
            </a:prstGeom>
            <a:solidFill>
              <a:srgbClr val="92D05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9008842"/>
                <a:satOff val="-36686"/>
                <a:lumOff val="-4710"/>
                <a:alphaOff val="0"/>
              </a:schemeClr>
            </a:fillRef>
            <a:effectRef idx="2">
              <a:schemeClr val="accent2">
                <a:hueOff val="19008842"/>
                <a:satOff val="-36686"/>
                <a:lumOff val="-471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Trapezoid 4"/>
            <p:cNvSpPr/>
            <p:nvPr/>
          </p:nvSpPr>
          <p:spPr>
            <a:xfrm>
              <a:off x="733424" y="3911599"/>
              <a:ext cx="2724150" cy="13690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2667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Black" pitchFamily="34" charset="0"/>
                </a:rPr>
                <a:t>PQ</a:t>
              </a:r>
              <a:endParaRPr lang="en-US" sz="6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endParaRPr>
            </a:p>
          </p:txBody>
        </p:sp>
      </p:grpSp>
      <p:sp>
        <p:nvSpPr>
          <p:cNvPr id="12" name="Left Arrow Callout 11"/>
          <p:cNvSpPr/>
          <p:nvPr/>
        </p:nvSpPr>
        <p:spPr>
          <a:xfrm>
            <a:off x="4038600" y="5257800"/>
            <a:ext cx="4876800" cy="1295400"/>
          </a:xfrm>
          <a:prstGeom prst="left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BODY AWARENESS &amp; SKILLFUL 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131</TotalTime>
  <Words>236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SPIRITUAL INTELLIGENCE</vt:lpstr>
      <vt:lpstr>PowerPoint Presentation</vt:lpstr>
      <vt:lpstr>SI = THE ULTIMATE INTELLIGENCE</vt:lpstr>
      <vt:lpstr>SPIRITUAL INTELLIGENCE</vt:lpstr>
      <vt:lpstr>Signs  of high SQ</vt:lpstr>
      <vt:lpstr>SQ COMPETENCIES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INTELLIGENCE</dc:title>
  <dc:creator>admin</dc:creator>
  <cp:lastModifiedBy>sr soja</cp:lastModifiedBy>
  <cp:revision>16</cp:revision>
  <dcterms:created xsi:type="dcterms:W3CDTF">2013-05-22T19:24:07Z</dcterms:created>
  <dcterms:modified xsi:type="dcterms:W3CDTF">2014-08-26T03:41:28Z</dcterms:modified>
</cp:coreProperties>
</file>