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58" r:id="rId5"/>
    <p:sldId id="259" r:id="rId6"/>
    <p:sldId id="260" r:id="rId7"/>
    <p:sldId id="261" r:id="rId8"/>
    <p:sldId id="262" r:id="rId9"/>
    <p:sldId id="272" r:id="rId10"/>
    <p:sldId id="273" r:id="rId11"/>
    <p:sldId id="275" r:id="rId12"/>
    <p:sldId id="274" r:id="rId13"/>
    <p:sldId id="265" r:id="rId14"/>
    <p:sldId id="266" r:id="rId15"/>
    <p:sldId id="276" r:id="rId16"/>
    <p:sldId id="267" r:id="rId17"/>
    <p:sldId id="268" r:id="rId18"/>
    <p:sldId id="269" r:id="rId19"/>
    <p:sldId id="270" r:id="rId20"/>
    <p:sldId id="271" r:id="rId21"/>
    <p:sldId id="279" r:id="rId22"/>
    <p:sldId id="280" r:id="rId23"/>
    <p:sldId id="285" r:id="rId24"/>
    <p:sldId id="281" r:id="rId25"/>
    <p:sldId id="282" r:id="rId26"/>
    <p:sldId id="284" r:id="rId27"/>
    <p:sldId id="28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8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3000">
              <a:srgbClr val="FBEAC7"/>
            </a:gs>
            <a:gs pos="2000">
              <a:srgbClr val="FEE7F2"/>
            </a:gs>
            <a:gs pos="100000">
              <a:srgbClr val="FBA97D"/>
            </a:gs>
            <a:gs pos="83000">
              <a:srgbClr val="FBD49C"/>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3/8/2021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THEORIES OF INTELLIGENCE</a:t>
            </a:r>
          </a:p>
        </p:txBody>
      </p:sp>
    </p:spTree>
    <p:extLst>
      <p:ext uri="{BB962C8B-B14F-4D97-AF65-F5344CB8AC3E}">
        <p14:creationId xmlns:p14="http://schemas.microsoft.com/office/powerpoint/2010/main" val="2979480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r>
              <a:rPr lang="en-US" dirty="0"/>
              <a:t>The</a:t>
            </a:r>
            <a:r>
              <a:rPr lang="en-US" dirty="0">
                <a:solidFill>
                  <a:srgbClr val="FF0000"/>
                </a:solidFill>
              </a:rPr>
              <a:t> </a:t>
            </a:r>
            <a:r>
              <a:rPr lang="en-US" b="1" dirty="0">
                <a:solidFill>
                  <a:srgbClr val="FF0000"/>
                </a:solidFill>
              </a:rPr>
              <a:t>products </a:t>
            </a:r>
            <a:r>
              <a:rPr lang="en-US" dirty="0"/>
              <a:t>dimension relates to the kinds of information we process from the content types:</a:t>
            </a:r>
          </a:p>
          <a:p>
            <a:pPr lvl="1"/>
            <a:r>
              <a:rPr lang="en-US" b="1" dirty="0"/>
              <a:t>Units </a:t>
            </a:r>
            <a:r>
              <a:rPr lang="en-US" dirty="0"/>
              <a:t>refers to the ability to perceive units in a content area. This might be symbolic units such as words, visual units (shapes, or behavioral units -facial expressions).</a:t>
            </a:r>
          </a:p>
          <a:p>
            <a:pPr lvl="1"/>
            <a:r>
              <a:rPr lang="en-US" b="1" dirty="0"/>
              <a:t>Classes </a:t>
            </a:r>
            <a:r>
              <a:rPr lang="en-US" dirty="0"/>
              <a:t>refers to the ability to organize units into meaningful groups and to sort units into the right groups.</a:t>
            </a:r>
          </a:p>
          <a:p>
            <a:pPr lvl="1"/>
            <a:r>
              <a:rPr lang="en-US" b="1" dirty="0"/>
              <a:t>Relations </a:t>
            </a:r>
            <a:r>
              <a:rPr lang="en-US" dirty="0"/>
              <a:t>pertains to the ability to sense the relationships between pairs of units.</a:t>
            </a:r>
          </a:p>
          <a:p>
            <a:pPr marL="0" lvl="0" indent="0">
              <a:buNone/>
            </a:pPr>
            <a:endParaRPr lang="en-US" dirty="0"/>
          </a:p>
        </p:txBody>
      </p:sp>
    </p:spTree>
    <p:extLst>
      <p:ext uri="{BB962C8B-B14F-4D97-AF65-F5344CB8AC3E}">
        <p14:creationId xmlns:p14="http://schemas.microsoft.com/office/powerpoint/2010/main" val="854183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lvl="1"/>
            <a:r>
              <a:rPr lang="en-US" sz="3600" b="1" dirty="0"/>
              <a:t>Systems </a:t>
            </a:r>
            <a:r>
              <a:rPr lang="en-US" sz="3600" dirty="0"/>
              <a:t>consist of the relationships among more than two units.</a:t>
            </a:r>
          </a:p>
          <a:p>
            <a:pPr lvl="1"/>
            <a:r>
              <a:rPr lang="en-US" sz="3600" b="1" dirty="0"/>
              <a:t>Transformations </a:t>
            </a:r>
            <a:r>
              <a:rPr lang="en-US" sz="3600" dirty="0"/>
              <a:t>is the ability to understand changes in information, such as rotation of visual  figures, or jokes and puns in the semantic area.</a:t>
            </a:r>
          </a:p>
          <a:p>
            <a:pPr lvl="1"/>
            <a:r>
              <a:rPr lang="en-US" sz="3600" b="1" dirty="0"/>
              <a:t>Implications </a:t>
            </a:r>
            <a:r>
              <a:rPr lang="en-US" sz="3600" dirty="0"/>
              <a:t>refers to expectation. Given a certain set of information, one might expect certain other information to be true.</a:t>
            </a:r>
          </a:p>
        </p:txBody>
      </p:sp>
    </p:spTree>
    <p:extLst>
      <p:ext uri="{BB962C8B-B14F-4D97-AF65-F5344CB8AC3E}">
        <p14:creationId xmlns:p14="http://schemas.microsoft.com/office/powerpoint/2010/main" val="3055404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r>
              <a:rPr lang="en-US" sz="4000" dirty="0"/>
              <a:t>With the two dimensions of </a:t>
            </a:r>
            <a:r>
              <a:rPr lang="en-US" sz="4000" b="1" dirty="0"/>
              <a:t>content </a:t>
            </a:r>
            <a:r>
              <a:rPr lang="en-US" sz="4000" dirty="0"/>
              <a:t>and </a:t>
            </a:r>
            <a:r>
              <a:rPr lang="en-US" sz="4000" b="1" dirty="0"/>
              <a:t>product </a:t>
            </a:r>
            <a:r>
              <a:rPr lang="en-US" sz="4000" dirty="0"/>
              <a:t>we can sort out all the kinds of information people can think about. People can talk about the implications of a symbolic series, the relationship of two sounds, or behavioral transformations such as changes in emotions.</a:t>
            </a:r>
          </a:p>
          <a:p>
            <a:endParaRPr lang="en-US" sz="4000" dirty="0"/>
          </a:p>
          <a:p>
            <a:endParaRPr lang="en-US" dirty="0"/>
          </a:p>
        </p:txBody>
      </p:sp>
    </p:spTree>
    <p:extLst>
      <p:ext uri="{BB962C8B-B14F-4D97-AF65-F5344CB8AC3E}">
        <p14:creationId xmlns:p14="http://schemas.microsoft.com/office/powerpoint/2010/main" val="1973357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a:bodyPr>
          <a:lstStyle/>
          <a:p>
            <a:r>
              <a:rPr lang="en-US" dirty="0"/>
              <a:t>The </a:t>
            </a:r>
            <a:r>
              <a:rPr lang="en-US" b="1" dirty="0"/>
              <a:t>operations </a:t>
            </a:r>
            <a:r>
              <a:rPr lang="en-US" dirty="0"/>
              <a:t>dimension describes what the brain does with and to these types of information:</a:t>
            </a:r>
          </a:p>
          <a:p>
            <a:pPr lvl="0"/>
            <a:r>
              <a:rPr lang="en-US" b="1" dirty="0"/>
              <a:t>Cognition </a:t>
            </a:r>
            <a:r>
              <a:rPr lang="en-US" dirty="0"/>
              <a:t>has to do with the ability to perceive the various items. </a:t>
            </a:r>
          </a:p>
          <a:p>
            <a:pPr marL="0" lvl="0" indent="0">
              <a:buNone/>
            </a:pPr>
            <a:r>
              <a:rPr lang="en-US" dirty="0"/>
              <a:t>	For example, the cognition of semantic units has to do with one's ability to recognize words, i.e. one's vocabulary. Cognition of  Behavioral Transformations would be the ability to perceive changes in the expressions of an individual.</a:t>
            </a:r>
          </a:p>
          <a:p>
            <a:pPr marL="0" lvl="0" indent="0">
              <a:buNone/>
            </a:pPr>
            <a:endParaRPr lang="en-US" dirty="0"/>
          </a:p>
        </p:txBody>
      </p:sp>
    </p:spTree>
    <p:extLst>
      <p:ext uri="{BB962C8B-B14F-4D97-AF65-F5344CB8AC3E}">
        <p14:creationId xmlns:p14="http://schemas.microsoft.com/office/powerpoint/2010/main" val="345368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pPr lvl="0"/>
            <a:r>
              <a:rPr lang="en-US" b="1" dirty="0"/>
              <a:t>Memory </a:t>
            </a:r>
            <a:r>
              <a:rPr lang="en-US" dirty="0"/>
              <a:t>has to do with the ability to store and retrieve various kinds of information. People differ in their abilities to remember not only from other people, but also among various kinds of information. Some people who are poor at remembering faces (behavioral units) may be excellent at remembering puns (semantic transformations).</a:t>
            </a:r>
          </a:p>
          <a:p>
            <a:pPr lvl="0"/>
            <a:endParaRPr lang="en-US" dirty="0"/>
          </a:p>
        </p:txBody>
      </p:sp>
    </p:spTree>
    <p:extLst>
      <p:ext uri="{BB962C8B-B14F-4D97-AF65-F5344CB8AC3E}">
        <p14:creationId xmlns:p14="http://schemas.microsoft.com/office/powerpoint/2010/main" val="3932131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lvl="0"/>
            <a:r>
              <a:rPr lang="en-US" b="1" dirty="0"/>
              <a:t>Divergent production </a:t>
            </a:r>
            <a:r>
              <a:rPr lang="en-US" dirty="0"/>
              <a:t>has to do with the ability to access memory. It refers to the ability to find large numbers of things which fit certain simple criteria. </a:t>
            </a:r>
          </a:p>
          <a:p>
            <a:pPr lvl="1"/>
            <a:r>
              <a:rPr lang="en-US" dirty="0"/>
              <a:t>For example, the ability to divergently produce visual units includes the ability to list a great many images which include a circle. Divergence in behavioral transformations would include the ability to revise stories about people. Divergence in Symbolic Implications would include the ability to list various equations which can be deduced from given equations.</a:t>
            </a:r>
          </a:p>
          <a:p>
            <a:endParaRPr lang="en-US" dirty="0"/>
          </a:p>
        </p:txBody>
      </p:sp>
    </p:spTree>
    <p:extLst>
      <p:ext uri="{BB962C8B-B14F-4D97-AF65-F5344CB8AC3E}">
        <p14:creationId xmlns:p14="http://schemas.microsoft.com/office/powerpoint/2010/main" val="2645304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5745163"/>
          </a:xfrm>
        </p:spPr>
        <p:txBody>
          <a:bodyPr>
            <a:normAutofit/>
          </a:bodyPr>
          <a:lstStyle/>
          <a:p>
            <a:pPr lvl="0"/>
            <a:r>
              <a:rPr lang="en-US" b="1" dirty="0"/>
              <a:t>Convergent Production </a:t>
            </a:r>
            <a:r>
              <a:rPr lang="en-US" dirty="0"/>
              <a:t>is the search of memory for the single answer to a question or situation. </a:t>
            </a:r>
          </a:p>
          <a:p>
            <a:pPr lvl="0"/>
            <a:r>
              <a:rPr lang="en-US" dirty="0"/>
              <a:t>This area includes most areas of logic type problem solving. It differs from divergence in the constraint of one right answer. </a:t>
            </a:r>
          </a:p>
        </p:txBody>
      </p:sp>
    </p:spTree>
    <p:extLst>
      <p:ext uri="{BB962C8B-B14F-4D97-AF65-F5344CB8AC3E}">
        <p14:creationId xmlns:p14="http://schemas.microsoft.com/office/powerpoint/2010/main" val="40069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lvl="0"/>
            <a:r>
              <a:rPr lang="en-US" b="1" dirty="0"/>
              <a:t>Evaluation </a:t>
            </a:r>
            <a:r>
              <a:rPr lang="en-US" sz="3600" dirty="0">
                <a:solidFill>
                  <a:srgbClr val="C00000"/>
                </a:solidFill>
              </a:rPr>
              <a:t>i</a:t>
            </a:r>
            <a:r>
              <a:rPr lang="en-US" sz="3600" b="1" dirty="0">
                <a:solidFill>
                  <a:srgbClr val="C00000"/>
                </a:solidFill>
              </a:rPr>
              <a:t>s the ability to make judgments about the various kinds of information, judgments such as which items are identical in some way, which items are better, and what qualities are shared by various items.</a:t>
            </a:r>
          </a:p>
          <a:p>
            <a:endParaRPr lang="en-US" dirty="0"/>
          </a:p>
          <a:p>
            <a:endParaRPr lang="en-US" dirty="0"/>
          </a:p>
        </p:txBody>
      </p:sp>
    </p:spTree>
    <p:extLst>
      <p:ext uri="{BB962C8B-B14F-4D97-AF65-F5344CB8AC3E}">
        <p14:creationId xmlns:p14="http://schemas.microsoft.com/office/powerpoint/2010/main" val="2580359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Users\sr soja\Desktop\sem IV\structure-intellect.png"/>
          <p:cNvPicPr>
            <a:picLocks noGrp="1"/>
          </p:cNvPicPr>
          <p:nvPr>
            <p:ph idx="1"/>
          </p:nvPr>
        </p:nvPicPr>
        <p:blipFill>
          <a:blip r:embed="rId2">
            <a:biLevel thresh="75000"/>
            <a:extLst>
              <a:ext uri="{28A0092B-C50C-407E-A947-70E740481C1C}">
                <a14:useLocalDpi xmlns:a14="http://schemas.microsoft.com/office/drawing/2010/main" val="0"/>
              </a:ext>
            </a:extLst>
          </a:blip>
          <a:srcRect/>
          <a:stretch>
            <a:fillRect/>
          </a:stretch>
        </p:blipFill>
        <p:spPr bwMode="auto">
          <a:xfrm>
            <a:off x="152400" y="304800"/>
            <a:ext cx="8991600" cy="6553200"/>
          </a:xfrm>
          <a:prstGeom prst="rect">
            <a:avLst/>
          </a:prstGeom>
          <a:noFill/>
          <a:ln>
            <a:noFill/>
          </a:ln>
        </p:spPr>
      </p:pic>
    </p:spTree>
    <p:extLst>
      <p:ext uri="{BB962C8B-B14F-4D97-AF65-F5344CB8AC3E}">
        <p14:creationId xmlns:p14="http://schemas.microsoft.com/office/powerpoint/2010/main" val="1543872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r>
              <a:rPr lang="en-US" b="1" dirty="0">
                <a:solidFill>
                  <a:srgbClr val="C00000"/>
                </a:solidFill>
              </a:rPr>
              <a:t>These three factors combine to identify 150 different skill areas. </a:t>
            </a:r>
          </a:p>
          <a:p>
            <a:r>
              <a:rPr lang="en-US" b="1" dirty="0">
                <a:solidFill>
                  <a:srgbClr val="C00000"/>
                </a:solidFill>
              </a:rPr>
              <a:t>Guilford’s model may be described as a model of the ‘intellect rather than intelligence’. </a:t>
            </a:r>
          </a:p>
          <a:p>
            <a:r>
              <a:rPr lang="en-US" b="1" dirty="0">
                <a:solidFill>
                  <a:srgbClr val="C00000"/>
                </a:solidFill>
              </a:rPr>
              <a:t>Every intellectual operation involves the above mentioned three categories. </a:t>
            </a:r>
          </a:p>
          <a:p>
            <a:r>
              <a:rPr lang="en-US" b="1" dirty="0">
                <a:solidFill>
                  <a:srgbClr val="C00000"/>
                </a:solidFill>
              </a:rPr>
              <a:t>One factor from each category involved in any intellectual activity</a:t>
            </a:r>
            <a:r>
              <a:rPr lang="en-US" dirty="0"/>
              <a:t>. </a:t>
            </a:r>
          </a:p>
        </p:txBody>
      </p:sp>
    </p:spTree>
    <p:extLst>
      <p:ext uri="{BB962C8B-B14F-4D97-AF65-F5344CB8AC3E}">
        <p14:creationId xmlns:p14="http://schemas.microsoft.com/office/powerpoint/2010/main" val="1631084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39482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lnSpcReduction="10000"/>
          </a:bodyPr>
          <a:lstStyle/>
          <a:p>
            <a:pPr marL="0" indent="0">
              <a:buNone/>
            </a:pPr>
            <a:r>
              <a:rPr lang="en-US" dirty="0">
                <a:solidFill>
                  <a:srgbClr val="C00000"/>
                </a:solidFill>
              </a:rPr>
              <a:t>Example,</a:t>
            </a:r>
          </a:p>
          <a:p>
            <a:r>
              <a:rPr lang="en-US" dirty="0"/>
              <a:t> </a:t>
            </a:r>
            <a:r>
              <a:rPr lang="en-US" b="1" dirty="0"/>
              <a:t>if one person reading a newspaper article relating to a topic of interest, </a:t>
            </a:r>
          </a:p>
          <a:p>
            <a:pPr lvl="1"/>
            <a:r>
              <a:rPr lang="en-US" b="1" dirty="0"/>
              <a:t>the operations like reading, memory of the past knowledge related to the reading </a:t>
            </a:r>
            <a:r>
              <a:rPr lang="en-US" b="1" dirty="0" err="1"/>
              <a:t>material,the</a:t>
            </a:r>
            <a:r>
              <a:rPr lang="en-US" b="1" dirty="0"/>
              <a:t> comparative analysis , evaluation of the vies explained in earlier article </a:t>
            </a:r>
            <a:r>
              <a:rPr lang="en-US" b="1" dirty="0" err="1"/>
              <a:t>etc</a:t>
            </a:r>
            <a:r>
              <a:rPr lang="en-US" b="1" dirty="0"/>
              <a:t>: comes in to action. </a:t>
            </a:r>
          </a:p>
          <a:p>
            <a:pPr lvl="1"/>
            <a:r>
              <a:rPr lang="en-US" b="1" dirty="0"/>
              <a:t>In this process we use the images, numerical data, and other forms of contents. </a:t>
            </a:r>
          </a:p>
          <a:p>
            <a:pPr lvl="1"/>
            <a:r>
              <a:rPr lang="en-US" b="1" dirty="0"/>
              <a:t>At the end of reading the person may arrive at new ideas, findings, conclusions and other products. The person may appreciate the implications which are the product. </a:t>
            </a:r>
          </a:p>
        </p:txBody>
      </p:sp>
    </p:spTree>
    <p:extLst>
      <p:ext uri="{BB962C8B-B14F-4D97-AF65-F5344CB8AC3E}">
        <p14:creationId xmlns:p14="http://schemas.microsoft.com/office/powerpoint/2010/main" val="2190085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b="1" dirty="0"/>
              <a:t>Gardner’s Theory of Multiple Intelligence:</a:t>
            </a:r>
            <a:r>
              <a:rPr lang="en-US" dirty="0"/>
              <a:t> </a:t>
            </a:r>
          </a:p>
          <a:p>
            <a:endParaRPr lang="en-US" sz="3600" b="1" dirty="0">
              <a:solidFill>
                <a:srgbClr val="C00000"/>
              </a:solidFill>
            </a:endParaRPr>
          </a:p>
          <a:p>
            <a:r>
              <a:rPr lang="en-US" sz="3600" b="1" dirty="0">
                <a:solidFill>
                  <a:srgbClr val="C00000"/>
                </a:solidFill>
              </a:rPr>
              <a:t>According to Howard Gardner’s theory (</a:t>
            </a:r>
            <a:r>
              <a:rPr lang="en-US" sz="3600" b="1" i="1" dirty="0">
                <a:solidFill>
                  <a:srgbClr val="C00000"/>
                </a:solidFill>
              </a:rPr>
              <a:t>An Education for the Future</a:t>
            </a:r>
            <a:r>
              <a:rPr lang="en-US" sz="3600" b="1" dirty="0">
                <a:solidFill>
                  <a:srgbClr val="C00000"/>
                </a:solidFill>
              </a:rPr>
              <a:t>-1983), human intelligence has multiple factors. These factors are present in all people though not of equal measure. Some factors are stronger in some persons.</a:t>
            </a:r>
          </a:p>
          <a:p>
            <a:endParaRPr lang="en-US" dirty="0"/>
          </a:p>
        </p:txBody>
      </p:sp>
    </p:spTree>
    <p:extLst>
      <p:ext uri="{BB962C8B-B14F-4D97-AF65-F5344CB8AC3E}">
        <p14:creationId xmlns:p14="http://schemas.microsoft.com/office/powerpoint/2010/main" val="2790745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lnSpcReduction="10000"/>
          </a:bodyPr>
          <a:lstStyle/>
          <a:p>
            <a:r>
              <a:rPr lang="en-US" dirty="0"/>
              <a:t>Factors:</a:t>
            </a:r>
          </a:p>
          <a:p>
            <a:pPr lvl="0"/>
            <a:r>
              <a:rPr lang="en-US" dirty="0"/>
              <a:t>1</a:t>
            </a:r>
            <a:r>
              <a:rPr lang="en-US" b="1" dirty="0">
                <a:solidFill>
                  <a:srgbClr val="C00000"/>
                </a:solidFill>
              </a:rPr>
              <a:t>. Verbal/ Linguistic Intelligence:</a:t>
            </a:r>
            <a:r>
              <a:rPr lang="en-US" dirty="0"/>
              <a:t>	Abilities to read, write, bring out literary products, and communicate fruitfully come under this factor. This domain can be improved/ developed through language games and teaching others.</a:t>
            </a:r>
          </a:p>
          <a:p>
            <a:pPr marL="0" indent="0">
              <a:buNone/>
            </a:pPr>
            <a:endParaRPr lang="en-US" dirty="0"/>
          </a:p>
          <a:p>
            <a:r>
              <a:rPr lang="en-US" dirty="0"/>
              <a:t>2.	</a:t>
            </a:r>
            <a:r>
              <a:rPr lang="en-US" b="1" dirty="0">
                <a:solidFill>
                  <a:srgbClr val="C00000"/>
                </a:solidFill>
              </a:rPr>
              <a:t>Logical/ Mathematical Intelligence: </a:t>
            </a:r>
            <a:r>
              <a:rPr lang="en-US" dirty="0"/>
              <a:t>Abilities like rational thinking and finding patterns and relationships come under this factor. Finding mutual relationship, explaining things in an ordered way and arithmetical operations improve this factor.</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76831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5592763"/>
          </a:xfrm>
        </p:spPr>
        <p:txBody>
          <a:bodyPr/>
          <a:lstStyle/>
          <a:p>
            <a:r>
              <a:rPr lang="en-US" b="1" dirty="0"/>
              <a:t>3.	</a:t>
            </a:r>
            <a:r>
              <a:rPr lang="en-US" b="1" dirty="0">
                <a:solidFill>
                  <a:srgbClr val="C00000"/>
                </a:solidFill>
              </a:rPr>
              <a:t>Visual/ Spatial Intelligence</a:t>
            </a:r>
            <a:r>
              <a:rPr lang="en-US" b="1" dirty="0"/>
              <a:t>: </a:t>
            </a:r>
          </a:p>
          <a:p>
            <a:pPr marL="0" indent="0">
              <a:buNone/>
            </a:pPr>
            <a:r>
              <a:rPr lang="en-US" b="1" dirty="0"/>
              <a:t>This factor is strongly potent in designers and architects. Modeling, using clay/pulp, making artistic material, </a:t>
            </a:r>
            <a:r>
              <a:rPr lang="en-US" b="1" dirty="0" err="1"/>
              <a:t>picturisation</a:t>
            </a:r>
            <a:r>
              <a:rPr lang="en-US" b="1" dirty="0"/>
              <a:t> for stories are helpful in the growth of this factor.</a:t>
            </a:r>
          </a:p>
          <a:p>
            <a:pPr marL="0" indent="0">
              <a:buNone/>
            </a:pPr>
            <a:endParaRPr lang="en-US" dirty="0"/>
          </a:p>
          <a:p>
            <a:endParaRPr lang="en-US" dirty="0"/>
          </a:p>
        </p:txBody>
      </p:sp>
    </p:spTree>
    <p:extLst>
      <p:ext uri="{BB962C8B-B14F-4D97-AF65-F5344CB8AC3E}">
        <p14:creationId xmlns:p14="http://schemas.microsoft.com/office/powerpoint/2010/main" val="706761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019800"/>
          </a:xfrm>
        </p:spPr>
        <p:txBody>
          <a:bodyPr>
            <a:normAutofit lnSpcReduction="10000"/>
          </a:bodyPr>
          <a:lstStyle/>
          <a:p>
            <a:r>
              <a:rPr lang="en-US" dirty="0"/>
              <a:t>4.	</a:t>
            </a:r>
            <a:r>
              <a:rPr lang="en-US" b="1" dirty="0">
                <a:solidFill>
                  <a:srgbClr val="C00000"/>
                </a:solidFill>
              </a:rPr>
              <a:t>Bodily - Kinesthetic Intelligence</a:t>
            </a:r>
            <a:r>
              <a:rPr lang="en-US" dirty="0"/>
              <a:t>: Dancers and actors who express various moods through body movements, sports/gymnasts - come under this. Dancing, aerobics, sports, games related to learning etc. help to develop this factor.</a:t>
            </a:r>
          </a:p>
          <a:p>
            <a:pPr marL="0" indent="0">
              <a:buNone/>
            </a:pPr>
            <a:endParaRPr lang="en-US" dirty="0"/>
          </a:p>
          <a:p>
            <a:r>
              <a:rPr lang="en-US" dirty="0"/>
              <a:t>5.	</a:t>
            </a:r>
            <a:r>
              <a:rPr lang="en-US" b="1" dirty="0">
                <a:solidFill>
                  <a:srgbClr val="C00000"/>
                </a:solidFill>
              </a:rPr>
              <a:t>Musical Intelligence</a:t>
            </a:r>
            <a:r>
              <a:rPr lang="en-US" dirty="0"/>
              <a:t>: Ability to distinguish the different music, aspects of music, and the ability to hum or enjoy music denote this factor. Using musical instruments, singing along with singers and attending to the rhythm silently help to grow this factor.</a:t>
            </a:r>
          </a:p>
          <a:p>
            <a:endParaRPr lang="en-US" dirty="0"/>
          </a:p>
          <a:p>
            <a:endParaRPr lang="en-US" dirty="0"/>
          </a:p>
          <a:p>
            <a:endParaRPr lang="en-US" dirty="0"/>
          </a:p>
        </p:txBody>
      </p:sp>
    </p:spTree>
    <p:extLst>
      <p:ext uri="{BB962C8B-B14F-4D97-AF65-F5344CB8AC3E}">
        <p14:creationId xmlns:p14="http://schemas.microsoft.com/office/powerpoint/2010/main" val="3380990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Autofit/>
          </a:bodyPr>
          <a:lstStyle/>
          <a:p>
            <a:r>
              <a:rPr lang="en-US" b="1" dirty="0">
                <a:solidFill>
                  <a:srgbClr val="C00000"/>
                </a:solidFill>
              </a:rPr>
              <a:t>6.</a:t>
            </a:r>
            <a:r>
              <a:rPr lang="en-US" b="1" dirty="0"/>
              <a:t>	</a:t>
            </a:r>
            <a:r>
              <a:rPr lang="en-US" b="1" dirty="0">
                <a:solidFill>
                  <a:srgbClr val="C00000"/>
                </a:solidFill>
              </a:rPr>
              <a:t>Interpersonal Intelligence: </a:t>
            </a:r>
            <a:r>
              <a:rPr lang="en-US" b="1" dirty="0"/>
              <a:t>Those in whom this factor is well developed express leadership quality and mix with others in better way. They can understand the thinking of others and carry out discussion for compromise successfully. Role play, watching group working and training can develop this factor.</a:t>
            </a:r>
          </a:p>
          <a:p>
            <a:pPr marL="0" indent="0">
              <a:buNone/>
            </a:pPr>
            <a:endParaRPr lang="en-US" b="1" dirty="0">
              <a:solidFill>
                <a:srgbClr val="C00000"/>
              </a:solidFill>
            </a:endParaRPr>
          </a:p>
          <a:p>
            <a:pPr marL="0" indent="0">
              <a:buNone/>
            </a:pPr>
            <a:r>
              <a:rPr lang="en-US" b="1" dirty="0"/>
              <a:t>	</a:t>
            </a:r>
          </a:p>
        </p:txBody>
      </p:sp>
    </p:spTree>
    <p:extLst>
      <p:ext uri="{BB962C8B-B14F-4D97-AF65-F5344CB8AC3E}">
        <p14:creationId xmlns:p14="http://schemas.microsoft.com/office/powerpoint/2010/main" val="2893605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b="1" dirty="0">
                <a:solidFill>
                  <a:srgbClr val="C00000"/>
                </a:solidFill>
              </a:rPr>
              <a:t>7.	Intra Personal Intelligence</a:t>
            </a:r>
            <a:r>
              <a:rPr lang="en-US" b="1" dirty="0"/>
              <a:t>: Ability to know ones self is time basis of this factor are able to recognize their strength and weakness and do soul searching. True and analytical diary writing, critically evaluating other’s ideas and actions etc. will develop this factor.</a:t>
            </a:r>
          </a:p>
          <a:p>
            <a:pPr marL="0" indent="0">
              <a:buNone/>
            </a:pPr>
            <a:endParaRPr lang="en-US" b="1" dirty="0"/>
          </a:p>
          <a:p>
            <a:r>
              <a:rPr lang="en-US" b="1" dirty="0">
                <a:solidFill>
                  <a:srgbClr val="C00000"/>
                </a:solidFill>
              </a:rPr>
              <a:t>8.	Naturalistic Intelligence: </a:t>
            </a:r>
            <a:r>
              <a:rPr lang="en-US" b="1" dirty="0"/>
              <a:t>Interest in plants and animals and spiritual phenomena are characteristic of those high in this factor. Observing and enjoying nature increases this factor.</a:t>
            </a:r>
          </a:p>
          <a:p>
            <a:pPr marL="0" indent="0">
              <a:buNone/>
            </a:pPr>
            <a:r>
              <a:rPr lang="en-US" b="1" dirty="0"/>
              <a:t>	</a:t>
            </a:r>
          </a:p>
          <a:p>
            <a:endParaRPr lang="en-US" dirty="0"/>
          </a:p>
        </p:txBody>
      </p:sp>
    </p:spTree>
    <p:extLst>
      <p:ext uri="{BB962C8B-B14F-4D97-AF65-F5344CB8AC3E}">
        <p14:creationId xmlns:p14="http://schemas.microsoft.com/office/powerpoint/2010/main" val="11495201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229600" cy="4525963"/>
          </a:xfrm>
        </p:spPr>
        <p:txBody>
          <a:bodyPr/>
          <a:lstStyle/>
          <a:p>
            <a:r>
              <a:rPr lang="en-US" dirty="0"/>
              <a:t>Gardner mentions about </a:t>
            </a:r>
            <a:r>
              <a:rPr lang="en-US" b="1" dirty="0">
                <a:solidFill>
                  <a:srgbClr val="C00000"/>
                </a:solidFill>
              </a:rPr>
              <a:t>existential intelligence</a:t>
            </a:r>
            <a:r>
              <a:rPr lang="en-US" dirty="0"/>
              <a:t> which concerns with ultimate life issues like the significance of life, meaning of death, life after death and the like. </a:t>
            </a:r>
            <a:r>
              <a:rPr lang="en-US" b="1" dirty="0">
                <a:solidFill>
                  <a:srgbClr val="C00000"/>
                </a:solidFill>
              </a:rPr>
              <a:t>Spiritual and Moral intelligence</a:t>
            </a:r>
            <a:r>
              <a:rPr lang="en-US" dirty="0"/>
              <a:t> are also added to the multiple intelligence later.</a:t>
            </a:r>
          </a:p>
          <a:p>
            <a:endParaRPr lang="en-US" dirty="0"/>
          </a:p>
        </p:txBody>
      </p:sp>
    </p:spTree>
    <p:extLst>
      <p:ext uri="{BB962C8B-B14F-4D97-AF65-F5344CB8AC3E}">
        <p14:creationId xmlns:p14="http://schemas.microsoft.com/office/powerpoint/2010/main" val="24872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533400"/>
            <a:ext cx="8229600" cy="5715000"/>
          </a:xfrm>
        </p:spPr>
        <p:txBody>
          <a:bodyPr>
            <a:normAutofit/>
          </a:bodyPr>
          <a:lstStyle/>
          <a:p>
            <a:pPr marL="0" indent="0">
              <a:buNone/>
            </a:pPr>
            <a:r>
              <a:rPr lang="en-US" dirty="0"/>
              <a:t> </a:t>
            </a:r>
          </a:p>
          <a:p>
            <a:pPr marL="0" indent="0">
              <a:buNone/>
            </a:pPr>
            <a:r>
              <a:rPr lang="en-US" sz="4000" b="1" u="sng" dirty="0">
                <a:solidFill>
                  <a:srgbClr val="FF0000"/>
                </a:solidFill>
              </a:rPr>
              <a:t>1.Spearman’s Two-Factor Theory:  </a:t>
            </a:r>
          </a:p>
          <a:p>
            <a:pPr marL="0" indent="0">
              <a:buNone/>
            </a:pPr>
            <a:r>
              <a:rPr lang="en-US" b="1" dirty="0"/>
              <a:t>- </a:t>
            </a:r>
            <a:r>
              <a:rPr lang="en-US" sz="4000" b="1" dirty="0"/>
              <a:t>Charles Spearman in 1904 </a:t>
            </a:r>
          </a:p>
          <a:p>
            <a:pPr>
              <a:buFontTx/>
              <a:buChar char="-"/>
            </a:pPr>
            <a:r>
              <a:rPr lang="en-US" sz="4000" b="1" dirty="0"/>
              <a:t>Intellectual abilities consist of two factors </a:t>
            </a:r>
            <a:r>
              <a:rPr lang="en-US" sz="4000" b="1" dirty="0">
                <a:solidFill>
                  <a:srgbClr val="FF0000"/>
                </a:solidFill>
              </a:rPr>
              <a:t>G</a:t>
            </a:r>
            <a:r>
              <a:rPr lang="en-US" sz="4000" b="1" dirty="0"/>
              <a:t>eneral ability or common ability known as ‘</a:t>
            </a:r>
            <a:r>
              <a:rPr lang="en-US" sz="4000" b="1" dirty="0">
                <a:solidFill>
                  <a:srgbClr val="FF0000"/>
                </a:solidFill>
              </a:rPr>
              <a:t>G</a:t>
            </a:r>
            <a:r>
              <a:rPr lang="en-US" sz="4000" b="1" dirty="0"/>
              <a:t>’ factor and group of</a:t>
            </a:r>
            <a:r>
              <a:rPr lang="en-US" sz="4000" b="1" dirty="0">
                <a:solidFill>
                  <a:srgbClr val="FF0000"/>
                </a:solidFill>
              </a:rPr>
              <a:t> Specifics </a:t>
            </a:r>
            <a:r>
              <a:rPr lang="en-US" sz="4000" b="1" dirty="0"/>
              <a:t>abilities known as ‘</a:t>
            </a:r>
            <a:r>
              <a:rPr lang="en-US" sz="4000" b="1" dirty="0">
                <a:solidFill>
                  <a:srgbClr val="FF0000"/>
                </a:solidFill>
              </a:rPr>
              <a:t>S</a:t>
            </a:r>
            <a:r>
              <a:rPr lang="en-US" sz="4000" b="1" dirty="0"/>
              <a:t>’ factor.</a:t>
            </a:r>
          </a:p>
        </p:txBody>
      </p:sp>
    </p:spTree>
    <p:extLst>
      <p:ext uri="{BB962C8B-B14F-4D97-AF65-F5344CB8AC3E}">
        <p14:creationId xmlns:p14="http://schemas.microsoft.com/office/powerpoint/2010/main" val="206894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5867400"/>
          </a:xfrm>
        </p:spPr>
        <p:txBody>
          <a:bodyPr>
            <a:normAutofit fontScale="92500" lnSpcReduction="10000"/>
          </a:bodyPr>
          <a:lstStyle/>
          <a:p>
            <a:pPr>
              <a:buFontTx/>
              <a:buChar char="-"/>
            </a:pPr>
            <a:r>
              <a:rPr lang="en-US" sz="3600" b="1" dirty="0">
                <a:solidFill>
                  <a:srgbClr val="0070C0"/>
                </a:solidFill>
              </a:rPr>
              <a:t>‘G’ is universal inborn ability. </a:t>
            </a:r>
          </a:p>
          <a:p>
            <a:pPr>
              <a:buFontTx/>
              <a:buChar char="-"/>
            </a:pPr>
            <a:r>
              <a:rPr lang="en-US" sz="3600" b="1" dirty="0">
                <a:solidFill>
                  <a:srgbClr val="0070C0"/>
                </a:solidFill>
              </a:rPr>
              <a:t>It is general mental energy. </a:t>
            </a:r>
          </a:p>
          <a:p>
            <a:pPr>
              <a:buFontTx/>
              <a:buChar char="-"/>
            </a:pPr>
            <a:r>
              <a:rPr lang="en-US" sz="3600" b="1" dirty="0">
                <a:solidFill>
                  <a:srgbClr val="0070C0"/>
                </a:solidFill>
              </a:rPr>
              <a:t>It is constant in the sense that for any individual in respect of all the correlated abilities, it remains the same.</a:t>
            </a:r>
          </a:p>
          <a:p>
            <a:pPr>
              <a:buFontTx/>
              <a:buChar char="-"/>
            </a:pPr>
            <a:r>
              <a:rPr lang="en-US" sz="3600" b="1" dirty="0">
                <a:solidFill>
                  <a:srgbClr val="0070C0"/>
                </a:solidFill>
              </a:rPr>
              <a:t> The amount of ‘G’ differs from individual to individual.</a:t>
            </a:r>
          </a:p>
          <a:p>
            <a:pPr>
              <a:buFontTx/>
              <a:buChar char="-"/>
            </a:pPr>
            <a:r>
              <a:rPr lang="en-US" sz="3600" b="1" dirty="0">
                <a:solidFill>
                  <a:srgbClr val="0070C0"/>
                </a:solidFill>
              </a:rPr>
              <a:t>Depending on the cortical energy.</a:t>
            </a:r>
          </a:p>
          <a:p>
            <a:pPr>
              <a:buFontTx/>
              <a:buChar char="-"/>
            </a:pPr>
            <a:r>
              <a:rPr lang="en-US" sz="3600" b="1" dirty="0">
                <a:solidFill>
                  <a:srgbClr val="0070C0"/>
                </a:solidFill>
              </a:rPr>
              <a:t> It is used in every life activity</a:t>
            </a:r>
          </a:p>
          <a:p>
            <a:pPr>
              <a:buFontTx/>
              <a:buChar char="-"/>
            </a:pPr>
            <a:r>
              <a:rPr lang="en-US" sz="3600" b="1" dirty="0">
                <a:solidFill>
                  <a:srgbClr val="0070C0"/>
                </a:solidFill>
              </a:rPr>
              <a:t> Greater the ‘G’ in an individual and greater the success in life. </a:t>
            </a:r>
          </a:p>
          <a:p>
            <a:endParaRPr lang="en-US" dirty="0"/>
          </a:p>
          <a:p>
            <a:endParaRPr lang="en-US" dirty="0"/>
          </a:p>
          <a:p>
            <a:endParaRPr lang="en-US" dirty="0"/>
          </a:p>
        </p:txBody>
      </p:sp>
    </p:spTree>
    <p:extLst>
      <p:ext uri="{BB962C8B-B14F-4D97-AF65-F5344CB8AC3E}">
        <p14:creationId xmlns:p14="http://schemas.microsoft.com/office/powerpoint/2010/main" val="3046037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FontTx/>
              <a:buChar char="-"/>
            </a:pPr>
            <a:r>
              <a:rPr lang="en-US" sz="3600" b="1" dirty="0"/>
              <a:t>‘S’ is learned and acquired in the environment.</a:t>
            </a:r>
          </a:p>
          <a:p>
            <a:pPr>
              <a:buFontTx/>
              <a:buChar char="-"/>
            </a:pPr>
            <a:r>
              <a:rPr lang="en-US" sz="3600" b="1" dirty="0"/>
              <a:t> It varies from activity to activity in the same individual. </a:t>
            </a:r>
          </a:p>
          <a:p>
            <a:pPr>
              <a:buFontTx/>
              <a:buChar char="-"/>
            </a:pPr>
            <a:r>
              <a:rPr lang="en-US" sz="3600" b="1" dirty="0"/>
              <a:t>Individuals differ in the amount of ‘S’ ability. </a:t>
            </a:r>
          </a:p>
          <a:p>
            <a:pPr marL="0" indent="0">
              <a:buNone/>
            </a:pPr>
            <a:r>
              <a:rPr lang="en-US" sz="3600" b="1" dirty="0">
                <a:solidFill>
                  <a:srgbClr val="C00000"/>
                </a:solidFill>
              </a:rPr>
              <a:t>The total ability or intelligence of such an individual will be expressed by the following equation: A = G+S+S1+S2+......</a:t>
            </a:r>
          </a:p>
          <a:p>
            <a:endParaRPr lang="en-US" sz="3600" b="1" dirty="0">
              <a:solidFill>
                <a:srgbClr val="C00000"/>
              </a:solidFill>
            </a:endParaRPr>
          </a:p>
        </p:txBody>
      </p:sp>
    </p:spTree>
    <p:extLst>
      <p:ext uri="{BB962C8B-B14F-4D97-AF65-F5344CB8AC3E}">
        <p14:creationId xmlns:p14="http://schemas.microsoft.com/office/powerpoint/2010/main" val="4135423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686800" cy="5715000"/>
          </a:xfrm>
        </p:spPr>
        <p:txBody>
          <a:bodyPr>
            <a:normAutofit/>
          </a:bodyPr>
          <a:lstStyle/>
          <a:p>
            <a:pPr marL="0" indent="0">
              <a:buNone/>
            </a:pPr>
            <a:r>
              <a:rPr lang="en-US" b="1" u="sng" dirty="0" err="1">
                <a:solidFill>
                  <a:schemeClr val="tx2">
                    <a:lumMod val="60000"/>
                    <a:lumOff val="40000"/>
                  </a:schemeClr>
                </a:solidFill>
              </a:rPr>
              <a:t>Thurstone’s</a:t>
            </a:r>
            <a:r>
              <a:rPr lang="en-US" b="1" u="sng" dirty="0">
                <a:solidFill>
                  <a:schemeClr val="tx2">
                    <a:lumMod val="60000"/>
                    <a:lumOff val="40000"/>
                  </a:schemeClr>
                </a:solidFill>
              </a:rPr>
              <a:t> Group Factor Theory (PMA):</a:t>
            </a:r>
            <a:endParaRPr lang="en-US" u="sng" dirty="0">
              <a:solidFill>
                <a:schemeClr val="tx2">
                  <a:lumMod val="60000"/>
                  <a:lumOff val="40000"/>
                </a:schemeClr>
              </a:solidFill>
            </a:endParaRPr>
          </a:p>
          <a:p>
            <a:r>
              <a:rPr lang="en-US" b="1" dirty="0"/>
              <a:t>Louis </a:t>
            </a:r>
            <a:r>
              <a:rPr lang="en-US" b="1" dirty="0" err="1"/>
              <a:t>L.Thurstone</a:t>
            </a:r>
            <a:r>
              <a:rPr lang="en-US" b="1" dirty="0"/>
              <a:t> (1887-1955) </a:t>
            </a:r>
          </a:p>
          <a:p>
            <a:r>
              <a:rPr lang="en-US" b="1" dirty="0"/>
              <a:t>Intelligence could not be regarded as a unitary thing. </a:t>
            </a:r>
          </a:p>
          <a:p>
            <a:r>
              <a:rPr lang="en-US" b="1" dirty="0"/>
              <a:t>Intelligence consist of a number of primary abilities which different people have in varying amounts. </a:t>
            </a:r>
          </a:p>
          <a:p>
            <a:r>
              <a:rPr lang="en-US" b="1" dirty="0"/>
              <a:t>Certain mental abilities have common primary factors which gives them functional unity</a:t>
            </a:r>
          </a:p>
          <a:p>
            <a:r>
              <a:rPr lang="en-US" b="1" dirty="0"/>
              <a:t>No general factor</a:t>
            </a:r>
          </a:p>
          <a:p>
            <a:endParaRPr lang="en-US" dirty="0"/>
          </a:p>
          <a:p>
            <a:pPr marL="0" indent="0">
              <a:buNone/>
            </a:pPr>
            <a:endParaRPr lang="en-US" dirty="0"/>
          </a:p>
        </p:txBody>
      </p:sp>
    </p:spTree>
    <p:extLst>
      <p:ext uri="{BB962C8B-B14F-4D97-AF65-F5344CB8AC3E}">
        <p14:creationId xmlns:p14="http://schemas.microsoft.com/office/powerpoint/2010/main" val="2377017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56309"/>
            <a:ext cx="8839200" cy="6629400"/>
          </a:xfrm>
        </p:spPr>
        <p:txBody>
          <a:bodyPr>
            <a:normAutofit fontScale="92500" lnSpcReduction="20000"/>
          </a:bodyPr>
          <a:lstStyle/>
          <a:p>
            <a:r>
              <a:rPr lang="en-US" sz="3600" b="1" dirty="0"/>
              <a:t>Using a method of factor analysis he identified the following factors as </a:t>
            </a:r>
            <a:r>
              <a:rPr lang="en-US" sz="3600" b="1" u="sng" dirty="0">
                <a:solidFill>
                  <a:srgbClr val="FF0000"/>
                </a:solidFill>
              </a:rPr>
              <a:t>Primary Mental Abilities (PMA).</a:t>
            </a:r>
          </a:p>
          <a:p>
            <a:r>
              <a:rPr lang="en-US" sz="3600" b="1" dirty="0"/>
              <a:t>Numerical ability </a:t>
            </a:r>
          </a:p>
          <a:p>
            <a:r>
              <a:rPr lang="en-US" sz="3600" b="1" dirty="0"/>
              <a:t>Verbal fluency </a:t>
            </a:r>
          </a:p>
          <a:p>
            <a:r>
              <a:rPr lang="en-US" sz="3600" b="1" dirty="0"/>
              <a:t>Verbal comprehension </a:t>
            </a:r>
          </a:p>
          <a:p>
            <a:r>
              <a:rPr lang="en-US" sz="3600" b="1" dirty="0"/>
              <a:t>Rote memory (ability to memories verbal materials)</a:t>
            </a:r>
          </a:p>
          <a:p>
            <a:r>
              <a:rPr lang="en-US" sz="3600" b="1" dirty="0"/>
              <a:t>Perceptual speed(ability to find out similarities &amp; differences)</a:t>
            </a:r>
          </a:p>
          <a:p>
            <a:r>
              <a:rPr lang="en-US" sz="3600" b="1" dirty="0"/>
              <a:t>Spatial relations </a:t>
            </a:r>
          </a:p>
          <a:p>
            <a:r>
              <a:rPr lang="en-US" sz="3600" b="1" dirty="0"/>
              <a:t>Inductive reasoning </a:t>
            </a:r>
          </a:p>
          <a:p>
            <a:r>
              <a:rPr lang="en-US" sz="3600" b="1" dirty="0"/>
              <a:t>Deductive reasoning.</a:t>
            </a:r>
          </a:p>
          <a:p>
            <a:endParaRPr lang="en-US" sz="3600" b="1" dirty="0"/>
          </a:p>
        </p:txBody>
      </p:sp>
    </p:spTree>
    <p:extLst>
      <p:ext uri="{BB962C8B-B14F-4D97-AF65-F5344CB8AC3E}">
        <p14:creationId xmlns:p14="http://schemas.microsoft.com/office/powerpoint/2010/main" val="3104160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a:bodyPr>
          <a:lstStyle/>
          <a:p>
            <a:r>
              <a:rPr lang="en-US" b="1" dirty="0"/>
              <a:t>Guilford’s Structure of Intellect: </a:t>
            </a:r>
          </a:p>
          <a:p>
            <a:r>
              <a:rPr lang="en-US" dirty="0"/>
              <a:t>The most prominent multifactor theorist </a:t>
            </a:r>
            <a:r>
              <a:rPr lang="en-US" dirty="0" err="1"/>
              <a:t>J.P.Guilford</a:t>
            </a:r>
            <a:endParaRPr lang="en-US" dirty="0"/>
          </a:p>
          <a:p>
            <a:r>
              <a:rPr lang="en-US" dirty="0"/>
              <a:t>Three-dimensional structure of intellect model.</a:t>
            </a:r>
          </a:p>
          <a:p>
            <a:r>
              <a:rPr lang="en-US" dirty="0"/>
              <a:t>Based on factor analysis</a:t>
            </a:r>
          </a:p>
          <a:p>
            <a:r>
              <a:rPr lang="en-US" dirty="0"/>
              <a:t>Every intellectual activities could be explained in terms of 3 different dimensions </a:t>
            </a:r>
          </a:p>
        </p:txBody>
      </p:sp>
    </p:spTree>
    <p:extLst>
      <p:ext uri="{BB962C8B-B14F-4D97-AF65-F5344CB8AC3E}">
        <p14:creationId xmlns:p14="http://schemas.microsoft.com/office/powerpoint/2010/main" val="84750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458200" cy="6096000"/>
          </a:xfrm>
        </p:spPr>
        <p:txBody>
          <a:bodyPr>
            <a:normAutofit lnSpcReduction="10000"/>
          </a:bodyPr>
          <a:lstStyle/>
          <a:p>
            <a:pPr marL="0" indent="0">
              <a:buNone/>
            </a:pPr>
            <a:r>
              <a:rPr lang="en-US" b="1" dirty="0">
                <a:solidFill>
                  <a:srgbClr val="FF0000"/>
                </a:solidFill>
              </a:rPr>
              <a:t>content :</a:t>
            </a:r>
            <a:r>
              <a:rPr lang="en-US" dirty="0"/>
              <a:t> </a:t>
            </a:r>
            <a:r>
              <a:rPr lang="en-US" b="1" dirty="0"/>
              <a:t>Content: - It denotes the areas of performance within which the operations are performed</a:t>
            </a:r>
            <a:endParaRPr lang="en-US" b="1" dirty="0">
              <a:solidFill>
                <a:srgbClr val="FF0000"/>
              </a:solidFill>
            </a:endParaRPr>
          </a:p>
          <a:p>
            <a:pPr marL="0" indent="0">
              <a:buNone/>
            </a:pPr>
            <a:r>
              <a:rPr lang="en-US" b="1" dirty="0"/>
              <a:t>Different people seemed to pay more attention to and think more effectively about different kinds of information, such as:</a:t>
            </a:r>
          </a:p>
          <a:p>
            <a:pPr lvl="0"/>
            <a:r>
              <a:rPr lang="en-US" b="1" dirty="0"/>
              <a:t>Visual </a:t>
            </a:r>
          </a:p>
          <a:p>
            <a:pPr lvl="0"/>
            <a:r>
              <a:rPr lang="en-US" b="1" dirty="0"/>
              <a:t>Auditory </a:t>
            </a:r>
          </a:p>
          <a:p>
            <a:pPr lvl="0"/>
            <a:r>
              <a:rPr lang="en-US" b="1" dirty="0"/>
              <a:t>Symbolic </a:t>
            </a:r>
          </a:p>
          <a:p>
            <a:pPr lvl="0"/>
            <a:r>
              <a:rPr lang="en-US" b="1" dirty="0"/>
              <a:t>Semantic:</a:t>
            </a:r>
            <a:r>
              <a:rPr lang="en-US" dirty="0"/>
              <a:t> associated with words</a:t>
            </a:r>
          </a:p>
          <a:p>
            <a:pPr lvl="0"/>
            <a:r>
              <a:rPr lang="en-US" b="1" dirty="0"/>
              <a:t>Behavioral </a:t>
            </a:r>
            <a:r>
              <a:rPr lang="en-US" dirty="0"/>
              <a:t>information about the mental states and behavior of observed individuals.</a:t>
            </a:r>
          </a:p>
          <a:p>
            <a:endParaRPr lang="en-US" dirty="0"/>
          </a:p>
        </p:txBody>
      </p:sp>
    </p:spTree>
    <p:extLst>
      <p:ext uri="{BB962C8B-B14F-4D97-AF65-F5344CB8AC3E}">
        <p14:creationId xmlns:p14="http://schemas.microsoft.com/office/powerpoint/2010/main" val="1751196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1462</Words>
  <Application>Microsoft Office PowerPoint</Application>
  <PresentationFormat>On-screen Show (4:3)</PresentationFormat>
  <Paragraphs>91</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THEORIES OF INTELLIGENCE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INTELLIGENCE</dc:title>
  <dc:creator>sr soja</dc:creator>
  <cp:lastModifiedBy>soya</cp:lastModifiedBy>
  <cp:revision>17</cp:revision>
  <dcterms:created xsi:type="dcterms:W3CDTF">2006-08-16T00:00:00Z</dcterms:created>
  <dcterms:modified xsi:type="dcterms:W3CDTF">2021-03-08T03:18:42Z</dcterms:modified>
</cp:coreProperties>
</file>