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80" r:id="rId5"/>
    <p:sldId id="259" r:id="rId6"/>
    <p:sldId id="281" r:id="rId7"/>
    <p:sldId id="261" r:id="rId8"/>
    <p:sldId id="283" r:id="rId9"/>
    <p:sldId id="262" r:id="rId10"/>
    <p:sldId id="264" r:id="rId11"/>
    <p:sldId id="284" r:id="rId12"/>
    <p:sldId id="266" r:id="rId13"/>
    <p:sldId id="267" r:id="rId14"/>
    <p:sldId id="268" r:id="rId15"/>
    <p:sldId id="269" r:id="rId16"/>
    <p:sldId id="270" r:id="rId17"/>
    <p:sldId id="271" r:id="rId18"/>
    <p:sldId id="292" r:id="rId19"/>
    <p:sldId id="272" r:id="rId20"/>
    <p:sldId id="293" r:id="rId21"/>
    <p:sldId id="294" r:id="rId22"/>
    <p:sldId id="273" r:id="rId23"/>
    <p:sldId id="285" r:id="rId24"/>
    <p:sldId id="274" r:id="rId25"/>
    <p:sldId id="287" r:id="rId26"/>
    <p:sldId id="286" r:id="rId27"/>
    <p:sldId id="275" r:id="rId28"/>
    <p:sldId id="288" r:id="rId29"/>
    <p:sldId id="276" r:id="rId30"/>
    <p:sldId id="289" r:id="rId31"/>
    <p:sldId id="279" r:id="rId32"/>
    <p:sldId id="29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Texturizer/>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11/26/2019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971800"/>
            <a:ext cx="7924800" cy="1219200"/>
          </a:xfrm>
        </p:spPr>
        <p:txBody>
          <a:bodyPr/>
          <a:lstStyle/>
          <a:p>
            <a:r>
              <a:rPr lang="en-US" b="1" dirty="0">
                <a:effectLst/>
              </a:rPr>
              <a:t>Kolb </a:t>
            </a:r>
            <a:r>
              <a:rPr lang="en-US" b="1" dirty="0" smtClean="0">
                <a:effectLst/>
              </a:rPr>
              <a:t>– </a:t>
            </a:r>
            <a:br>
              <a:rPr lang="en-US" b="1" dirty="0" smtClean="0">
                <a:effectLst/>
              </a:rPr>
            </a:br>
            <a:r>
              <a:rPr lang="en-US" b="1" dirty="0" smtClean="0">
                <a:effectLst/>
              </a:rPr>
              <a:t>Learning </a:t>
            </a:r>
            <a:r>
              <a:rPr lang="en-US" b="1" dirty="0">
                <a:effectLst/>
              </a:rPr>
              <a:t>Styles</a:t>
            </a:r>
            <a:endParaRPr lang="en-US" dirty="0">
              <a:effectLst/>
            </a:endParaRPr>
          </a:p>
        </p:txBody>
      </p:sp>
    </p:spTree>
    <p:extLst>
      <p:ext uri="{BB962C8B-B14F-4D97-AF65-F5344CB8AC3E}">
        <p14:creationId xmlns:p14="http://schemas.microsoft.com/office/powerpoint/2010/main" val="2096041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8400"/>
            <a:ext cx="8229600" cy="1600200"/>
          </a:xfrm>
        </p:spPr>
        <p:txBody>
          <a:bodyPr/>
          <a:lstStyle/>
          <a:p>
            <a:r>
              <a:rPr lang="en-US" b="1" dirty="0">
                <a:effectLst/>
              </a:rPr>
              <a:t>The Learning Cycle</a:t>
            </a:r>
            <a:endParaRPr lang="en-US" dirty="0">
              <a:effectLst/>
            </a:endParaRPr>
          </a:p>
        </p:txBody>
      </p:sp>
    </p:spTree>
    <p:extLst>
      <p:ext uri="{BB962C8B-B14F-4D97-AF65-F5344CB8AC3E}">
        <p14:creationId xmlns:p14="http://schemas.microsoft.com/office/powerpoint/2010/main" val="3171608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5"/>
          <p:cNvCxnSpPr/>
          <p:nvPr/>
        </p:nvCxnSpPr>
        <p:spPr>
          <a:xfrm>
            <a:off x="4688031" y="1177636"/>
            <a:ext cx="72736" cy="4495800"/>
          </a:xfrm>
          <a:prstGeom prst="straightConnector1">
            <a:avLst/>
          </a:prstGeom>
          <a:ln w="76200">
            <a:headEnd type="arrow"/>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2324100" y="3631423"/>
            <a:ext cx="4572000" cy="21595"/>
          </a:xfrm>
          <a:prstGeom prst="straightConnector1">
            <a:avLst/>
          </a:prstGeom>
          <a:ln w="76200">
            <a:headEnd type="arrow"/>
            <a:tailEnd type="arrow"/>
          </a:ln>
        </p:spPr>
        <p:style>
          <a:lnRef idx="1">
            <a:schemeClr val="dk1"/>
          </a:lnRef>
          <a:fillRef idx="0">
            <a:schemeClr val="dk1"/>
          </a:fillRef>
          <a:effectRef idx="0">
            <a:schemeClr val="dk1"/>
          </a:effectRef>
          <a:fontRef idx="minor">
            <a:schemeClr val="tx1"/>
          </a:fontRef>
        </p:style>
      </p:cxnSp>
      <p:sp>
        <p:nvSpPr>
          <p:cNvPr id="11" name="Rectangle 10"/>
          <p:cNvSpPr/>
          <p:nvPr/>
        </p:nvSpPr>
        <p:spPr>
          <a:xfrm>
            <a:off x="4026510" y="838200"/>
            <a:ext cx="677108" cy="4800600"/>
          </a:xfrm>
          <a:prstGeom prst="rect">
            <a:avLst/>
          </a:prstGeom>
        </p:spPr>
        <p:txBody>
          <a:bodyPr vert="vert270" wrap="square">
            <a:spAutoFit/>
          </a:bodyPr>
          <a:lstStyle/>
          <a:p>
            <a:r>
              <a:rPr lang="en-US" sz="3200" b="1" dirty="0" smtClean="0">
                <a:solidFill>
                  <a:srgbClr val="C00000"/>
                </a:solidFill>
              </a:rPr>
              <a:t>Perception   Continuum</a:t>
            </a:r>
            <a:endParaRPr lang="en-US" sz="3200" dirty="0"/>
          </a:p>
        </p:txBody>
      </p:sp>
      <p:sp>
        <p:nvSpPr>
          <p:cNvPr id="15" name="Rectangle 14"/>
          <p:cNvSpPr/>
          <p:nvPr/>
        </p:nvSpPr>
        <p:spPr>
          <a:xfrm>
            <a:off x="2209800" y="3028285"/>
            <a:ext cx="4800600" cy="523220"/>
          </a:xfrm>
          <a:prstGeom prst="rect">
            <a:avLst/>
          </a:prstGeom>
        </p:spPr>
        <p:txBody>
          <a:bodyPr wrap="square">
            <a:spAutoFit/>
          </a:bodyPr>
          <a:lstStyle/>
          <a:p>
            <a:r>
              <a:rPr lang="en-US" sz="2800" b="1" dirty="0" smtClean="0">
                <a:solidFill>
                  <a:srgbClr val="6600CC"/>
                </a:solidFill>
              </a:rPr>
              <a:t> Processing         Continuum</a:t>
            </a:r>
            <a:endParaRPr lang="en-US" sz="2800" dirty="0">
              <a:solidFill>
                <a:srgbClr val="6600CC"/>
              </a:solidFill>
            </a:endParaRPr>
          </a:p>
        </p:txBody>
      </p:sp>
      <p:sp>
        <p:nvSpPr>
          <p:cNvPr id="18" name="Rectangle 17"/>
          <p:cNvSpPr/>
          <p:nvPr/>
        </p:nvSpPr>
        <p:spPr>
          <a:xfrm>
            <a:off x="3617767" y="200745"/>
            <a:ext cx="2286000" cy="900545"/>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b="1" dirty="0"/>
              <a:t>CONCRETE </a:t>
            </a:r>
            <a:endParaRPr lang="en-US" b="1" dirty="0" smtClean="0"/>
          </a:p>
          <a:p>
            <a:pPr algn="ctr"/>
            <a:r>
              <a:rPr lang="en-US" b="1" dirty="0" smtClean="0"/>
              <a:t>EXPERIENCE </a:t>
            </a:r>
          </a:p>
          <a:p>
            <a:pPr algn="ctr"/>
            <a:r>
              <a:rPr lang="en-US" b="1" dirty="0" smtClean="0">
                <a:solidFill>
                  <a:srgbClr val="FFFF00"/>
                </a:solidFill>
              </a:rPr>
              <a:t>FEELING</a:t>
            </a:r>
            <a:endParaRPr lang="en-US" b="1" dirty="0">
              <a:solidFill>
                <a:srgbClr val="FFFF00"/>
              </a:solidFill>
            </a:endParaRPr>
          </a:p>
        </p:txBody>
      </p:sp>
      <p:sp>
        <p:nvSpPr>
          <p:cNvPr id="19" name="Rectangle 18"/>
          <p:cNvSpPr/>
          <p:nvPr/>
        </p:nvSpPr>
        <p:spPr>
          <a:xfrm>
            <a:off x="3286991" y="5673436"/>
            <a:ext cx="3123996" cy="1003284"/>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b="1" dirty="0"/>
              <a:t>ABSTRACT CONCEPTUALISATION </a:t>
            </a:r>
            <a:r>
              <a:rPr lang="en-US" sz="2000" b="1" dirty="0" smtClean="0">
                <a:solidFill>
                  <a:srgbClr val="FFFF00"/>
                </a:solidFill>
              </a:rPr>
              <a:t>THINKING</a:t>
            </a:r>
            <a:endParaRPr lang="en-US" sz="2000" b="1" dirty="0">
              <a:solidFill>
                <a:srgbClr val="FFFF00"/>
              </a:solidFill>
            </a:endParaRPr>
          </a:p>
        </p:txBody>
      </p:sp>
      <p:sp>
        <p:nvSpPr>
          <p:cNvPr id="20" name="Rectangle 19"/>
          <p:cNvSpPr/>
          <p:nvPr/>
        </p:nvSpPr>
        <p:spPr>
          <a:xfrm>
            <a:off x="114300" y="3238500"/>
            <a:ext cx="2209800" cy="105350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b="1" dirty="0"/>
              <a:t>ACTIVE EXPERIMENTATION </a:t>
            </a:r>
            <a:r>
              <a:rPr lang="en-US" sz="2000" b="1" dirty="0" smtClean="0">
                <a:solidFill>
                  <a:srgbClr val="FFFF00"/>
                </a:solidFill>
              </a:rPr>
              <a:t>DOING</a:t>
            </a:r>
            <a:endParaRPr lang="en-US" sz="2000" b="1" dirty="0">
              <a:solidFill>
                <a:srgbClr val="FFFF00"/>
              </a:solidFill>
            </a:endParaRPr>
          </a:p>
        </p:txBody>
      </p:sp>
      <p:sp>
        <p:nvSpPr>
          <p:cNvPr id="22" name="Rectangle 21"/>
          <p:cNvSpPr/>
          <p:nvPr/>
        </p:nvSpPr>
        <p:spPr>
          <a:xfrm>
            <a:off x="6896100" y="2759514"/>
            <a:ext cx="2095500" cy="1388549"/>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b="1" dirty="0"/>
              <a:t>REFLECTIVE OBSERVATION </a:t>
            </a:r>
            <a:r>
              <a:rPr lang="en-US" sz="2000" b="1" dirty="0" smtClean="0">
                <a:solidFill>
                  <a:srgbClr val="FFFF00"/>
                </a:solidFill>
              </a:rPr>
              <a:t>WATCHING</a:t>
            </a:r>
            <a:endParaRPr lang="en-US" sz="2000" b="1" dirty="0">
              <a:solidFill>
                <a:srgbClr val="FFFF00"/>
              </a:solidFill>
            </a:endParaRPr>
          </a:p>
        </p:txBody>
      </p:sp>
      <p:sp>
        <p:nvSpPr>
          <p:cNvPr id="3" name="Right Arrow 2"/>
          <p:cNvSpPr/>
          <p:nvPr/>
        </p:nvSpPr>
        <p:spPr>
          <a:xfrm rot="18600936">
            <a:off x="820793" y="979506"/>
            <a:ext cx="2029637" cy="1141824"/>
          </a:xfrm>
          <a:prstGeom prst="rightArrow">
            <a:avLst/>
          </a:prstGeom>
          <a:gradFill flip="none" rotWithShape="1">
            <a:gsLst>
              <a:gs pos="0">
                <a:srgbClr val="FFF200"/>
              </a:gs>
              <a:gs pos="45000">
                <a:srgbClr val="FF7A00"/>
              </a:gs>
              <a:gs pos="70000">
                <a:srgbClr val="FF0300"/>
              </a:gs>
              <a:gs pos="100000">
                <a:srgbClr val="4D0808"/>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rot="12421500">
            <a:off x="970644" y="4721358"/>
            <a:ext cx="2029637" cy="1141824"/>
          </a:xfrm>
          <a:prstGeom prst="rightArrow">
            <a:avLst/>
          </a:prstGeom>
          <a:gradFill flip="none" rotWithShape="1">
            <a:gsLst>
              <a:gs pos="0">
                <a:srgbClr val="FFF200"/>
              </a:gs>
              <a:gs pos="45000">
                <a:srgbClr val="FF7A00"/>
              </a:gs>
              <a:gs pos="70000">
                <a:srgbClr val="FF0300"/>
              </a:gs>
              <a:gs pos="100000">
                <a:srgbClr val="4D0808"/>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7802647">
            <a:off x="6475750" y="4721357"/>
            <a:ext cx="2029637" cy="1141824"/>
          </a:xfrm>
          <a:prstGeom prst="rightArrow">
            <a:avLst/>
          </a:prstGeom>
          <a:gradFill flip="none" rotWithShape="1">
            <a:gsLst>
              <a:gs pos="0">
                <a:srgbClr val="FFF200"/>
              </a:gs>
              <a:gs pos="45000">
                <a:srgbClr val="FF7A00"/>
              </a:gs>
              <a:gs pos="70000">
                <a:srgbClr val="FF0300"/>
              </a:gs>
              <a:gs pos="100000">
                <a:srgbClr val="4D0808"/>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3145851">
            <a:off x="6304849" y="1015361"/>
            <a:ext cx="2029637" cy="1141824"/>
          </a:xfrm>
          <a:prstGeom prst="rightArrow">
            <a:avLst/>
          </a:prstGeom>
          <a:gradFill flip="none" rotWithShape="1">
            <a:gsLst>
              <a:gs pos="0">
                <a:srgbClr val="FFF200"/>
              </a:gs>
              <a:gs pos="45000">
                <a:srgbClr val="FF7A00"/>
              </a:gs>
              <a:gs pos="70000">
                <a:srgbClr val="FF0300"/>
              </a:gs>
              <a:gs pos="100000">
                <a:srgbClr val="4D0808"/>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457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up)">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up)">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up)">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right)">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right)">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wipe(down)">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down)">
                                      <p:cBhvr>
                                        <p:cTn id="6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8" grpId="0" animBg="1"/>
      <p:bldP spid="19" grpId="0" animBg="1"/>
      <p:bldP spid="20" grpId="0" animBg="1"/>
      <p:bldP spid="22" grpId="0" animBg="1"/>
      <p:bldP spid="3" grpId="0" animBg="1"/>
      <p:bldP spid="14" grpId="0" animBg="1"/>
      <p:bldP spid="16"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p:spPr>
        <p:txBody>
          <a:bodyPr/>
          <a:lstStyle/>
          <a:p>
            <a:r>
              <a:rPr lang="en-US" sz="2800" b="1" u="sng" dirty="0">
                <a:solidFill>
                  <a:srgbClr val="C00000"/>
                </a:solidFill>
                <a:latin typeface="Berlin Sans FB Demi" pitchFamily="34" charset="0"/>
              </a:rPr>
              <a:t>CONCRETE EXPERIENCE (CE) (Feeling</a:t>
            </a:r>
            <a:r>
              <a:rPr lang="en-US" sz="2800" b="1" u="sng" dirty="0" smtClean="0">
                <a:solidFill>
                  <a:srgbClr val="C00000"/>
                </a:solidFill>
                <a:latin typeface="Berlin Sans FB Demi" pitchFamily="34" charset="0"/>
              </a:rPr>
              <a:t>)</a:t>
            </a:r>
            <a:endParaRPr lang="en-US" sz="2800" b="1" u="sng" dirty="0">
              <a:solidFill>
                <a:srgbClr val="C00000"/>
              </a:solidFill>
              <a:latin typeface="Berlin Sans FB Demi" pitchFamily="34" charset="0"/>
            </a:endParaRPr>
          </a:p>
        </p:txBody>
      </p:sp>
      <p:sp>
        <p:nvSpPr>
          <p:cNvPr id="3" name="Content Placeholder 2"/>
          <p:cNvSpPr>
            <a:spLocks noGrp="1"/>
          </p:cNvSpPr>
          <p:nvPr>
            <p:ph idx="1"/>
          </p:nvPr>
        </p:nvSpPr>
        <p:spPr>
          <a:xfrm>
            <a:off x="381000" y="1066800"/>
            <a:ext cx="8458200" cy="5562600"/>
          </a:xfrm>
        </p:spPr>
        <p:txBody>
          <a:bodyPr>
            <a:normAutofit fontScale="85000" lnSpcReduction="20000"/>
          </a:bodyPr>
          <a:lstStyle/>
          <a:p>
            <a:pPr algn="just">
              <a:buFont typeface="Wingdings" pitchFamily="2" charset="2"/>
              <a:buChar char="q"/>
            </a:pPr>
            <a:r>
              <a:rPr lang="en-US" sz="3200" b="1" dirty="0" smtClean="0">
                <a:solidFill>
                  <a:schemeClr val="tx1"/>
                </a:solidFill>
              </a:rPr>
              <a:t>Learning </a:t>
            </a:r>
            <a:r>
              <a:rPr lang="en-US" sz="3200" b="1" dirty="0">
                <a:solidFill>
                  <a:schemeClr val="tx1"/>
                </a:solidFill>
              </a:rPr>
              <a:t>from specific experiences and relating to people. </a:t>
            </a:r>
            <a:endParaRPr lang="en-US" sz="3200" b="1" dirty="0" smtClean="0">
              <a:solidFill>
                <a:schemeClr val="tx1"/>
              </a:solidFill>
            </a:endParaRPr>
          </a:p>
          <a:p>
            <a:pPr algn="just">
              <a:buFont typeface="Wingdings" pitchFamily="2" charset="2"/>
              <a:buChar char="q"/>
            </a:pPr>
            <a:r>
              <a:rPr lang="en-US" sz="3200" b="1" dirty="0" smtClean="0">
                <a:solidFill>
                  <a:srgbClr val="6600CC"/>
                </a:solidFill>
              </a:rPr>
              <a:t>Sensitive </a:t>
            </a:r>
            <a:r>
              <a:rPr lang="en-US" sz="3200" b="1" dirty="0">
                <a:solidFill>
                  <a:srgbClr val="6600CC"/>
                </a:solidFill>
              </a:rPr>
              <a:t>to other's feelings. </a:t>
            </a:r>
            <a:endParaRPr lang="en-US" sz="3200" b="1" dirty="0" smtClean="0">
              <a:solidFill>
                <a:srgbClr val="6600CC"/>
              </a:solidFill>
            </a:endParaRPr>
          </a:p>
          <a:p>
            <a:pPr algn="just">
              <a:buFont typeface="Wingdings" pitchFamily="2" charset="2"/>
              <a:buChar char="q"/>
            </a:pPr>
            <a:r>
              <a:rPr lang="en-US" sz="3200" b="1" dirty="0" smtClean="0">
                <a:solidFill>
                  <a:schemeClr val="tx1"/>
                </a:solidFill>
              </a:rPr>
              <a:t>A </a:t>
            </a:r>
            <a:r>
              <a:rPr lang="en-US" sz="3200" b="1" dirty="0">
                <a:solidFill>
                  <a:schemeClr val="tx1"/>
                </a:solidFill>
              </a:rPr>
              <a:t>receptive, experience based approach to learning that </a:t>
            </a:r>
            <a:r>
              <a:rPr lang="en-US" sz="3200" b="1" dirty="0" smtClean="0">
                <a:solidFill>
                  <a:schemeClr val="tx1"/>
                </a:solidFill>
              </a:rPr>
              <a:t>relies </a:t>
            </a:r>
            <a:r>
              <a:rPr lang="en-US" sz="3200" b="1" dirty="0">
                <a:solidFill>
                  <a:schemeClr val="tx1"/>
                </a:solidFill>
              </a:rPr>
              <a:t>for a large part on judgements based on feelings. </a:t>
            </a:r>
            <a:endParaRPr lang="en-US" sz="3200" b="1" dirty="0" smtClean="0">
              <a:solidFill>
                <a:schemeClr val="tx1"/>
              </a:solidFill>
            </a:endParaRPr>
          </a:p>
          <a:p>
            <a:pPr algn="just">
              <a:buFont typeface="Wingdings" pitchFamily="2" charset="2"/>
              <a:buChar char="q"/>
            </a:pPr>
            <a:r>
              <a:rPr lang="en-US" sz="3200" b="1" dirty="0" smtClean="0">
                <a:solidFill>
                  <a:srgbClr val="6600CC"/>
                </a:solidFill>
              </a:rPr>
              <a:t>CE </a:t>
            </a:r>
            <a:r>
              <a:rPr lang="en-US" sz="3200" b="1" dirty="0">
                <a:solidFill>
                  <a:srgbClr val="6600CC"/>
                </a:solidFill>
              </a:rPr>
              <a:t>individuals tend to be empathetic and people oriented. They are not primarily interested in theory; instead they like to treat each case as unique and learn best from specific examples.</a:t>
            </a:r>
            <a:r>
              <a:rPr lang="en-US" sz="3200" b="1" dirty="0">
                <a:solidFill>
                  <a:schemeClr val="tx1"/>
                </a:solidFill>
              </a:rPr>
              <a:t> </a:t>
            </a:r>
            <a:endParaRPr lang="en-US" sz="3200" b="1" dirty="0" smtClean="0">
              <a:solidFill>
                <a:schemeClr val="tx1"/>
              </a:solidFill>
            </a:endParaRPr>
          </a:p>
          <a:p>
            <a:pPr algn="just">
              <a:buFont typeface="Wingdings" pitchFamily="2" charset="2"/>
              <a:buChar char="q"/>
            </a:pPr>
            <a:r>
              <a:rPr lang="en-US" sz="3200" b="1" dirty="0" smtClean="0">
                <a:solidFill>
                  <a:schemeClr val="tx1"/>
                </a:solidFill>
              </a:rPr>
              <a:t>In </a:t>
            </a:r>
            <a:r>
              <a:rPr lang="en-US" sz="3200" b="1" dirty="0">
                <a:solidFill>
                  <a:schemeClr val="tx1"/>
                </a:solidFill>
              </a:rPr>
              <a:t>their learning they are more oriented towards peers than to authority and they learn best from discussion and feedback with fellow CE learners.</a:t>
            </a:r>
          </a:p>
          <a:p>
            <a:pPr marL="0" indent="0">
              <a:buNone/>
            </a:pPr>
            <a:endParaRPr lang="en-US" dirty="0"/>
          </a:p>
        </p:txBody>
      </p:sp>
    </p:spTree>
    <p:extLst>
      <p:ext uri="{BB962C8B-B14F-4D97-AF65-F5344CB8AC3E}">
        <p14:creationId xmlns:p14="http://schemas.microsoft.com/office/powerpoint/2010/main" val="666683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7" y="0"/>
            <a:ext cx="9220200" cy="762000"/>
          </a:xfrm>
        </p:spPr>
        <p:txBody>
          <a:bodyPr/>
          <a:lstStyle/>
          <a:p>
            <a:r>
              <a:rPr lang="en-US" sz="3200" b="1" u="sng" dirty="0">
                <a:ln w="12700">
                  <a:noFill/>
                </a:ln>
                <a:solidFill>
                  <a:srgbClr val="C00000"/>
                </a:solidFill>
                <a:effectLst>
                  <a:outerShdw blurRad="38100" dist="38100" dir="2700000" algn="tl">
                    <a:srgbClr val="000000">
                      <a:alpha val="43137"/>
                    </a:srgbClr>
                  </a:outerShdw>
                </a:effectLst>
                <a:latin typeface="Britannic Bold" pitchFamily="34" charset="0"/>
              </a:rPr>
              <a:t>REFLECTIVE OBSERVATION (RO) (watching):</a:t>
            </a:r>
          </a:p>
        </p:txBody>
      </p:sp>
      <p:sp>
        <p:nvSpPr>
          <p:cNvPr id="3" name="Content Placeholder 2"/>
          <p:cNvSpPr>
            <a:spLocks noGrp="1"/>
          </p:cNvSpPr>
          <p:nvPr>
            <p:ph idx="1"/>
          </p:nvPr>
        </p:nvSpPr>
        <p:spPr>
          <a:xfrm>
            <a:off x="228600" y="914400"/>
            <a:ext cx="8915400" cy="5791200"/>
          </a:xfrm>
        </p:spPr>
        <p:txBody>
          <a:bodyPr>
            <a:normAutofit fontScale="92500"/>
          </a:bodyPr>
          <a:lstStyle/>
          <a:p>
            <a:pPr>
              <a:buFont typeface="Wingdings" pitchFamily="2" charset="2"/>
              <a:buChar char="ü"/>
            </a:pPr>
            <a:r>
              <a:rPr lang="en-US" sz="2800" b="1" dirty="0" smtClean="0">
                <a:solidFill>
                  <a:schemeClr val="tx1"/>
                </a:solidFill>
              </a:rPr>
              <a:t>Observing </a:t>
            </a:r>
            <a:r>
              <a:rPr lang="en-US" sz="2800" b="1" dirty="0">
                <a:solidFill>
                  <a:schemeClr val="tx1"/>
                </a:solidFill>
              </a:rPr>
              <a:t>before making a judgment by viewing the environment from different perspectives. </a:t>
            </a:r>
            <a:endParaRPr lang="en-US" sz="2800" b="1" dirty="0" smtClean="0">
              <a:solidFill>
                <a:schemeClr val="tx1"/>
              </a:solidFill>
            </a:endParaRPr>
          </a:p>
          <a:p>
            <a:pPr>
              <a:buFont typeface="Wingdings" pitchFamily="2" charset="2"/>
              <a:buChar char="ü"/>
            </a:pPr>
            <a:r>
              <a:rPr lang="en-US" sz="2800" b="1" dirty="0" smtClean="0">
                <a:solidFill>
                  <a:srgbClr val="0070C0"/>
                </a:solidFill>
              </a:rPr>
              <a:t>Looks </a:t>
            </a:r>
            <a:r>
              <a:rPr lang="en-US" sz="2800" b="1" dirty="0">
                <a:solidFill>
                  <a:srgbClr val="0070C0"/>
                </a:solidFill>
              </a:rPr>
              <a:t>for the meaning of things.  </a:t>
            </a:r>
            <a:endParaRPr lang="en-US" sz="2800" b="1" dirty="0" smtClean="0">
              <a:solidFill>
                <a:srgbClr val="0070C0"/>
              </a:solidFill>
            </a:endParaRPr>
          </a:p>
          <a:p>
            <a:pPr>
              <a:buFont typeface="Wingdings" pitchFamily="2" charset="2"/>
              <a:buChar char="ü"/>
            </a:pPr>
            <a:r>
              <a:rPr lang="en-US" sz="2800" b="1" dirty="0" smtClean="0">
                <a:solidFill>
                  <a:schemeClr val="tx1"/>
                </a:solidFill>
              </a:rPr>
              <a:t>A </a:t>
            </a:r>
            <a:r>
              <a:rPr lang="en-US" sz="2800" b="1" dirty="0">
                <a:solidFill>
                  <a:schemeClr val="tx1"/>
                </a:solidFill>
              </a:rPr>
              <a:t>tentative, impartial and reflective approach to learning. </a:t>
            </a:r>
            <a:endParaRPr lang="en-US" sz="2800" b="1" dirty="0" smtClean="0">
              <a:solidFill>
                <a:schemeClr val="tx1"/>
              </a:solidFill>
            </a:endParaRPr>
          </a:p>
          <a:p>
            <a:pPr>
              <a:buFont typeface="Wingdings" pitchFamily="2" charset="2"/>
              <a:buChar char="ü"/>
            </a:pPr>
            <a:r>
              <a:rPr lang="en-US" sz="2800" b="1" dirty="0" smtClean="0">
                <a:solidFill>
                  <a:srgbClr val="0070C0"/>
                </a:solidFill>
              </a:rPr>
              <a:t>They </a:t>
            </a:r>
            <a:r>
              <a:rPr lang="en-US" sz="2800" b="1" dirty="0">
                <a:solidFill>
                  <a:srgbClr val="0070C0"/>
                </a:solidFill>
              </a:rPr>
              <a:t>rely on careful observation of others and/or like to develop observations about their own experience. </a:t>
            </a:r>
            <a:endParaRPr lang="en-US" sz="2800" b="1" dirty="0" smtClean="0">
              <a:solidFill>
                <a:srgbClr val="0070C0"/>
              </a:solidFill>
            </a:endParaRPr>
          </a:p>
          <a:p>
            <a:pPr>
              <a:buFont typeface="Wingdings" pitchFamily="2" charset="2"/>
              <a:buChar char="ü"/>
            </a:pPr>
            <a:r>
              <a:rPr lang="en-US" sz="2800" b="1" dirty="0" smtClean="0">
                <a:solidFill>
                  <a:schemeClr val="tx1"/>
                </a:solidFill>
              </a:rPr>
              <a:t>They </a:t>
            </a:r>
            <a:r>
              <a:rPr lang="en-US" sz="2800" b="1" dirty="0">
                <a:solidFill>
                  <a:schemeClr val="tx1"/>
                </a:solidFill>
              </a:rPr>
              <a:t>like lecture format learning so they can be impartial objective observers. </a:t>
            </a:r>
            <a:endParaRPr lang="en-US" sz="2800" b="1" dirty="0" smtClean="0">
              <a:solidFill>
                <a:schemeClr val="tx1"/>
              </a:solidFill>
            </a:endParaRPr>
          </a:p>
          <a:p>
            <a:pPr>
              <a:buFont typeface="Wingdings" pitchFamily="2" charset="2"/>
              <a:buChar char="ü"/>
            </a:pPr>
            <a:r>
              <a:rPr lang="en-US" sz="2800" b="1" dirty="0" smtClean="0">
                <a:solidFill>
                  <a:srgbClr val="0070C0"/>
                </a:solidFill>
              </a:rPr>
              <a:t>They </a:t>
            </a:r>
            <a:r>
              <a:rPr lang="en-US" sz="2800" b="1" dirty="0">
                <a:solidFill>
                  <a:srgbClr val="0070C0"/>
                </a:solidFill>
              </a:rPr>
              <a:t>are Introverts</a:t>
            </a:r>
            <a:r>
              <a:rPr lang="en-US" sz="2800" b="1" dirty="0" smtClean="0">
                <a:solidFill>
                  <a:srgbClr val="0070C0"/>
                </a:solidFill>
              </a:rPr>
              <a:t>.</a:t>
            </a:r>
          </a:p>
          <a:p>
            <a:pPr>
              <a:buFont typeface="Wingdings" pitchFamily="2" charset="2"/>
              <a:buChar char="ü"/>
            </a:pPr>
            <a:r>
              <a:rPr lang="en-US" sz="2800" b="1" dirty="0" smtClean="0">
                <a:solidFill>
                  <a:schemeClr val="tx1"/>
                </a:solidFill>
              </a:rPr>
              <a:t> </a:t>
            </a:r>
            <a:r>
              <a:rPr lang="en-US" sz="2800" b="1" dirty="0">
                <a:solidFill>
                  <a:schemeClr val="tx1"/>
                </a:solidFill>
              </a:rPr>
              <a:t>They like to do Self-reflection exercises, journals, brainstorming </a:t>
            </a:r>
            <a:r>
              <a:rPr lang="en-US" sz="2800" b="1" dirty="0" err="1">
                <a:solidFill>
                  <a:schemeClr val="tx1"/>
                </a:solidFill>
              </a:rPr>
              <a:t>etc</a:t>
            </a:r>
            <a:r>
              <a:rPr lang="en-US" sz="2800" b="1" dirty="0">
                <a:solidFill>
                  <a:schemeClr val="tx1"/>
                </a:solidFill>
              </a:rPr>
              <a:t>:</a:t>
            </a:r>
          </a:p>
          <a:p>
            <a:endParaRPr lang="en-US" dirty="0"/>
          </a:p>
        </p:txBody>
      </p:sp>
    </p:spTree>
    <p:extLst>
      <p:ext uri="{BB962C8B-B14F-4D97-AF65-F5344CB8AC3E}">
        <p14:creationId xmlns:p14="http://schemas.microsoft.com/office/powerpoint/2010/main" val="3312143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pPr>
              <a:lnSpc>
                <a:spcPct val="100000"/>
              </a:lnSpc>
            </a:pPr>
            <a:r>
              <a:rPr lang="en-US" sz="3200" b="1" u="sng" dirty="0">
                <a:solidFill>
                  <a:srgbClr val="C00000"/>
                </a:solidFill>
                <a:latin typeface="Britannic Bold" pitchFamily="34" charset="0"/>
              </a:rPr>
              <a:t>ABSTRACT CONCEPTUALISATION (AC)</a:t>
            </a:r>
            <a:r>
              <a:rPr lang="en-US" sz="3200" u="sng" dirty="0">
                <a:solidFill>
                  <a:srgbClr val="C00000"/>
                </a:solidFill>
                <a:latin typeface="Britannic Bold" pitchFamily="34" charset="0"/>
              </a:rPr>
              <a:t> (thinking)</a:t>
            </a:r>
            <a:r>
              <a:rPr lang="en-US" sz="3200" b="1" u="sng" dirty="0">
                <a:solidFill>
                  <a:srgbClr val="C00000"/>
                </a:solidFill>
                <a:latin typeface="Britannic Bold" pitchFamily="34" charset="0"/>
              </a:rPr>
              <a:t>:</a:t>
            </a:r>
            <a:endParaRPr lang="en-US" sz="3200" u="sng" dirty="0">
              <a:solidFill>
                <a:srgbClr val="C00000"/>
              </a:solidFill>
              <a:latin typeface="Britannic Bold" pitchFamily="34" charset="0"/>
            </a:endParaRPr>
          </a:p>
        </p:txBody>
      </p:sp>
      <p:sp>
        <p:nvSpPr>
          <p:cNvPr id="3" name="Content Placeholder 2"/>
          <p:cNvSpPr>
            <a:spLocks noGrp="1"/>
          </p:cNvSpPr>
          <p:nvPr>
            <p:ph idx="1"/>
          </p:nvPr>
        </p:nvSpPr>
        <p:spPr>
          <a:xfrm>
            <a:off x="457200" y="1371600"/>
            <a:ext cx="8382000" cy="5486400"/>
          </a:xfrm>
        </p:spPr>
        <p:txBody>
          <a:bodyPr/>
          <a:lstStyle/>
          <a:p>
            <a:pPr>
              <a:buFont typeface="Wingdings" pitchFamily="2" charset="2"/>
              <a:buChar char="§"/>
            </a:pPr>
            <a:r>
              <a:rPr lang="en-US" sz="2800" b="1" dirty="0" smtClean="0">
                <a:solidFill>
                  <a:schemeClr val="tx1"/>
                </a:solidFill>
                <a:latin typeface="Aharoni" pitchFamily="2" charset="-79"/>
                <a:cs typeface="Aharoni" pitchFamily="2" charset="-79"/>
              </a:rPr>
              <a:t>An </a:t>
            </a:r>
            <a:r>
              <a:rPr lang="en-US" sz="2800" b="1" dirty="0">
                <a:solidFill>
                  <a:schemeClr val="tx1"/>
                </a:solidFill>
                <a:latin typeface="Aharoni" pitchFamily="2" charset="-79"/>
                <a:cs typeface="Aharoni" pitchFamily="2" charset="-79"/>
              </a:rPr>
              <a:t>analytical, conceptual approach to </a:t>
            </a:r>
            <a:r>
              <a:rPr lang="en-US" sz="2800" b="1" dirty="0" smtClean="0">
                <a:solidFill>
                  <a:schemeClr val="tx1"/>
                </a:solidFill>
                <a:latin typeface="Aharoni" pitchFamily="2" charset="-79"/>
                <a:cs typeface="Aharoni" pitchFamily="2" charset="-79"/>
              </a:rPr>
              <a:t>learning</a:t>
            </a:r>
          </a:p>
          <a:p>
            <a:pPr>
              <a:buFont typeface="Wingdings" pitchFamily="2" charset="2"/>
              <a:buChar char="§"/>
            </a:pPr>
            <a:r>
              <a:rPr lang="en-US" sz="2800" b="1" dirty="0" smtClean="0">
                <a:solidFill>
                  <a:srgbClr val="6600CC"/>
                </a:solidFill>
                <a:latin typeface="Aharoni" pitchFamily="2" charset="-79"/>
                <a:cs typeface="Aharoni" pitchFamily="2" charset="-79"/>
              </a:rPr>
              <a:t>logical </a:t>
            </a:r>
            <a:r>
              <a:rPr lang="en-US" sz="2800" b="1" dirty="0">
                <a:solidFill>
                  <a:srgbClr val="6600CC"/>
                </a:solidFill>
                <a:latin typeface="Aharoni" pitchFamily="2" charset="-79"/>
                <a:cs typeface="Aharoni" pitchFamily="2" charset="-79"/>
              </a:rPr>
              <a:t>thinking, rational </a:t>
            </a:r>
            <a:r>
              <a:rPr lang="en-US" sz="2800" b="1" dirty="0" smtClean="0">
                <a:solidFill>
                  <a:srgbClr val="6600CC"/>
                </a:solidFill>
                <a:latin typeface="Aharoni" pitchFamily="2" charset="-79"/>
                <a:cs typeface="Aharoni" pitchFamily="2" charset="-79"/>
              </a:rPr>
              <a:t>evaluation</a:t>
            </a:r>
          </a:p>
          <a:p>
            <a:pPr>
              <a:buFont typeface="Wingdings" pitchFamily="2" charset="2"/>
              <a:buChar char="§"/>
            </a:pPr>
            <a:r>
              <a:rPr lang="en-US" sz="2800" b="1" dirty="0" smtClean="0">
                <a:solidFill>
                  <a:schemeClr val="tx1"/>
                </a:solidFill>
                <a:latin typeface="Aharoni" pitchFamily="2" charset="-79"/>
                <a:cs typeface="Aharoni" pitchFamily="2" charset="-79"/>
              </a:rPr>
              <a:t>oriented </a:t>
            </a:r>
            <a:r>
              <a:rPr lang="en-US" sz="2800" b="1" dirty="0">
                <a:solidFill>
                  <a:schemeClr val="tx1"/>
                </a:solidFill>
                <a:latin typeface="Aharoni" pitchFamily="2" charset="-79"/>
                <a:cs typeface="Aharoni" pitchFamily="2" charset="-79"/>
              </a:rPr>
              <a:t>to things rather than to </a:t>
            </a:r>
            <a:r>
              <a:rPr lang="en-US" sz="2800" b="1" dirty="0" smtClean="0">
                <a:solidFill>
                  <a:schemeClr val="tx1"/>
                </a:solidFill>
                <a:latin typeface="Aharoni" pitchFamily="2" charset="-79"/>
                <a:cs typeface="Aharoni" pitchFamily="2" charset="-79"/>
              </a:rPr>
              <a:t>people</a:t>
            </a:r>
          </a:p>
          <a:p>
            <a:pPr>
              <a:buFont typeface="Wingdings" pitchFamily="2" charset="2"/>
              <a:buChar char="§"/>
            </a:pPr>
            <a:r>
              <a:rPr lang="en-US" sz="2800" b="1" dirty="0" smtClean="0">
                <a:solidFill>
                  <a:srgbClr val="6600CC"/>
                </a:solidFill>
                <a:latin typeface="Aharoni" pitchFamily="2" charset="-79"/>
                <a:cs typeface="Aharoni" pitchFamily="2" charset="-79"/>
              </a:rPr>
              <a:t>learn </a:t>
            </a:r>
            <a:r>
              <a:rPr lang="en-US" sz="2800" b="1" dirty="0">
                <a:solidFill>
                  <a:srgbClr val="6600CC"/>
                </a:solidFill>
                <a:latin typeface="Aharoni" pitchFamily="2" charset="-79"/>
                <a:cs typeface="Aharoni" pitchFamily="2" charset="-79"/>
              </a:rPr>
              <a:t>best from authority-directed learning situations that emphasize </a:t>
            </a:r>
            <a:r>
              <a:rPr lang="en-US" sz="2800" b="1" dirty="0" smtClean="0">
                <a:solidFill>
                  <a:srgbClr val="6600CC"/>
                </a:solidFill>
                <a:latin typeface="Aharoni" pitchFamily="2" charset="-79"/>
                <a:cs typeface="Aharoni" pitchFamily="2" charset="-79"/>
              </a:rPr>
              <a:t>theory</a:t>
            </a:r>
          </a:p>
          <a:p>
            <a:pPr>
              <a:buFont typeface="Wingdings" pitchFamily="2" charset="2"/>
              <a:buChar char="§"/>
            </a:pPr>
            <a:r>
              <a:rPr lang="en-US" sz="2800" b="1" dirty="0" smtClean="0">
                <a:solidFill>
                  <a:schemeClr val="tx1"/>
                </a:solidFill>
                <a:latin typeface="Aharoni" pitchFamily="2" charset="-79"/>
                <a:cs typeface="Aharoni" pitchFamily="2" charset="-79"/>
              </a:rPr>
              <a:t>don’t </a:t>
            </a:r>
            <a:r>
              <a:rPr lang="en-US" sz="2800" b="1" dirty="0">
                <a:solidFill>
                  <a:schemeClr val="tx1"/>
                </a:solidFill>
                <a:latin typeface="Aharoni" pitchFamily="2" charset="-79"/>
                <a:cs typeface="Aharoni" pitchFamily="2" charset="-79"/>
              </a:rPr>
              <a:t>benefit from unstructured discovery type learning </a:t>
            </a:r>
            <a:r>
              <a:rPr lang="en-US" sz="2800" b="1" dirty="0" smtClean="0">
                <a:solidFill>
                  <a:schemeClr val="tx1"/>
                </a:solidFill>
                <a:latin typeface="Aharoni" pitchFamily="2" charset="-79"/>
                <a:cs typeface="Aharoni" pitchFamily="2" charset="-79"/>
              </a:rPr>
              <a:t>approaches.</a:t>
            </a:r>
          </a:p>
          <a:p>
            <a:pPr>
              <a:buFont typeface="Wingdings" pitchFamily="2" charset="2"/>
              <a:buChar char="§"/>
            </a:pPr>
            <a:r>
              <a:rPr lang="en-US" sz="2800" b="1" dirty="0" smtClean="0">
                <a:solidFill>
                  <a:srgbClr val="6600CC"/>
                </a:solidFill>
                <a:latin typeface="Aharoni" pitchFamily="2" charset="-79"/>
                <a:cs typeface="Aharoni" pitchFamily="2" charset="-79"/>
              </a:rPr>
              <a:t>learn </a:t>
            </a:r>
            <a:r>
              <a:rPr lang="en-US" sz="2800" b="1" dirty="0">
                <a:solidFill>
                  <a:srgbClr val="6600CC"/>
                </a:solidFill>
                <a:latin typeface="Aharoni" pitchFamily="2" charset="-79"/>
                <a:cs typeface="Aharoni" pitchFamily="2" charset="-79"/>
              </a:rPr>
              <a:t>through logical analysis of ideas and acting on intellectual understanding of a situation.</a:t>
            </a:r>
          </a:p>
          <a:p>
            <a:endParaRPr lang="en-US" dirty="0">
              <a:solidFill>
                <a:srgbClr val="6600CC"/>
              </a:solidFill>
            </a:endParaRPr>
          </a:p>
        </p:txBody>
      </p:sp>
    </p:spTree>
    <p:extLst>
      <p:ext uri="{BB962C8B-B14F-4D97-AF65-F5344CB8AC3E}">
        <p14:creationId xmlns:p14="http://schemas.microsoft.com/office/powerpoint/2010/main" val="2112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lstStyle/>
          <a:p>
            <a:r>
              <a:rPr lang="en-US" sz="3200" u="sng" dirty="0">
                <a:solidFill>
                  <a:srgbClr val="C00000"/>
                </a:solidFill>
                <a:latin typeface="Britannic Bold" pitchFamily="34" charset="0"/>
              </a:rPr>
              <a:t>ACTIVE EXPERIMENTATION (AE) (doing):</a:t>
            </a:r>
          </a:p>
        </p:txBody>
      </p:sp>
      <p:sp>
        <p:nvSpPr>
          <p:cNvPr id="3" name="Content Placeholder 2"/>
          <p:cNvSpPr>
            <a:spLocks noGrp="1"/>
          </p:cNvSpPr>
          <p:nvPr>
            <p:ph idx="1"/>
          </p:nvPr>
        </p:nvSpPr>
        <p:spPr>
          <a:xfrm>
            <a:off x="381000" y="1219200"/>
            <a:ext cx="8534400" cy="5410200"/>
          </a:xfrm>
        </p:spPr>
        <p:txBody>
          <a:bodyPr>
            <a:normAutofit lnSpcReduction="10000"/>
          </a:bodyPr>
          <a:lstStyle/>
          <a:p>
            <a:pPr>
              <a:buFont typeface="Wingdings" pitchFamily="2" charset="2"/>
              <a:buChar char="µ"/>
            </a:pPr>
            <a:r>
              <a:rPr lang="en-US" sz="2800" b="1" dirty="0" smtClean="0">
                <a:solidFill>
                  <a:schemeClr val="tx1"/>
                </a:solidFill>
              </a:rPr>
              <a:t>An </a:t>
            </a:r>
            <a:r>
              <a:rPr lang="en-US" sz="2800" b="1" dirty="0">
                <a:solidFill>
                  <a:schemeClr val="tx1"/>
                </a:solidFill>
              </a:rPr>
              <a:t>active, doing approach to learning that relies heavily on </a:t>
            </a:r>
            <a:r>
              <a:rPr lang="en-US" sz="2800" b="1" dirty="0" smtClean="0">
                <a:solidFill>
                  <a:schemeClr val="tx1"/>
                </a:solidFill>
              </a:rPr>
              <a:t>experimentation</a:t>
            </a:r>
          </a:p>
          <a:p>
            <a:pPr>
              <a:buFont typeface="Wingdings" pitchFamily="2" charset="2"/>
              <a:buChar char="µ"/>
            </a:pPr>
            <a:r>
              <a:rPr lang="en-US" sz="2800" b="1" dirty="0" smtClean="0">
                <a:solidFill>
                  <a:schemeClr val="tx1"/>
                </a:solidFill>
              </a:rPr>
              <a:t> </a:t>
            </a:r>
            <a:r>
              <a:rPr lang="en-US" sz="2800" b="1" dirty="0">
                <a:solidFill>
                  <a:srgbClr val="6600CC"/>
                </a:solidFill>
              </a:rPr>
              <a:t>These learners learn best when they can engage in projects, homework, small group </a:t>
            </a:r>
            <a:r>
              <a:rPr lang="en-US" sz="2800" b="1" dirty="0" smtClean="0">
                <a:solidFill>
                  <a:srgbClr val="6600CC"/>
                </a:solidFill>
              </a:rPr>
              <a:t>discussion</a:t>
            </a:r>
          </a:p>
          <a:p>
            <a:pPr>
              <a:buFont typeface="Wingdings" pitchFamily="2" charset="2"/>
              <a:buChar char="µ"/>
            </a:pPr>
            <a:r>
              <a:rPr lang="en-US" sz="2800" b="1" dirty="0" smtClean="0">
                <a:solidFill>
                  <a:schemeClr val="tx1"/>
                </a:solidFill>
              </a:rPr>
              <a:t> </a:t>
            </a:r>
            <a:r>
              <a:rPr lang="en-US" sz="2800" b="1" dirty="0">
                <a:solidFill>
                  <a:schemeClr val="tx1"/>
                </a:solidFill>
              </a:rPr>
              <a:t>They don’t like lectures, and tend to be </a:t>
            </a:r>
            <a:r>
              <a:rPr lang="en-US" sz="2800" b="1" dirty="0" smtClean="0">
                <a:solidFill>
                  <a:schemeClr val="tx1"/>
                </a:solidFill>
              </a:rPr>
              <a:t>extroverts</a:t>
            </a:r>
          </a:p>
          <a:p>
            <a:pPr>
              <a:buFont typeface="Wingdings" pitchFamily="2" charset="2"/>
              <a:buChar char="µ"/>
            </a:pPr>
            <a:r>
              <a:rPr lang="en-US" sz="2800" b="1" dirty="0" smtClean="0">
                <a:solidFill>
                  <a:schemeClr val="tx1"/>
                </a:solidFill>
              </a:rPr>
              <a:t> </a:t>
            </a:r>
            <a:r>
              <a:rPr lang="en-US" sz="2800" b="1" dirty="0">
                <a:solidFill>
                  <a:srgbClr val="6600CC"/>
                </a:solidFill>
              </a:rPr>
              <a:t>Ability to get things done by influencing people and events through </a:t>
            </a:r>
            <a:r>
              <a:rPr lang="en-US" sz="2800" b="1" dirty="0" smtClean="0">
                <a:solidFill>
                  <a:srgbClr val="6600CC"/>
                </a:solidFill>
              </a:rPr>
              <a:t>action Includes risk-taking</a:t>
            </a:r>
          </a:p>
          <a:p>
            <a:pPr>
              <a:buFont typeface="Wingdings" pitchFamily="2" charset="2"/>
              <a:buChar char="µ"/>
            </a:pPr>
            <a:r>
              <a:rPr lang="en-US" sz="2800" b="1" dirty="0" smtClean="0">
                <a:solidFill>
                  <a:schemeClr val="tx1"/>
                </a:solidFill>
              </a:rPr>
              <a:t>They </a:t>
            </a:r>
            <a:r>
              <a:rPr lang="en-US" sz="2800" b="1" dirty="0">
                <a:solidFill>
                  <a:schemeClr val="tx1"/>
                </a:solidFill>
              </a:rPr>
              <a:t>like to do Simulations, case studies, homework </a:t>
            </a:r>
            <a:r>
              <a:rPr lang="en-US" sz="2800" b="1" dirty="0" err="1">
                <a:solidFill>
                  <a:schemeClr val="tx1"/>
                </a:solidFill>
              </a:rPr>
              <a:t>etc</a:t>
            </a:r>
            <a:r>
              <a:rPr lang="en-US" sz="2800" b="1" dirty="0">
                <a:solidFill>
                  <a:schemeClr val="tx1"/>
                </a:solidFill>
              </a:rPr>
              <a:t>:</a:t>
            </a:r>
          </a:p>
          <a:p>
            <a:endParaRPr lang="en-US" dirty="0"/>
          </a:p>
        </p:txBody>
      </p:sp>
    </p:spTree>
    <p:extLst>
      <p:ext uri="{BB962C8B-B14F-4D97-AF65-F5344CB8AC3E}">
        <p14:creationId xmlns:p14="http://schemas.microsoft.com/office/powerpoint/2010/main" val="41401903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Autofit/>
          </a:bodyPr>
          <a:lstStyle/>
          <a:p>
            <a:pPr algn="just"/>
            <a:r>
              <a:rPr lang="en-US" sz="2800" b="1" i="1" dirty="0">
                <a:solidFill>
                  <a:srgbClr val="6600CC"/>
                </a:solidFill>
                <a:latin typeface="Cooper Std Black" pitchFamily="18" charset="0"/>
              </a:rPr>
              <a:t>Depending upon the situation or environment, the learners may enter the learning cycle </a:t>
            </a:r>
            <a:r>
              <a:rPr lang="en-US" sz="2800" b="1" i="1" dirty="0">
                <a:solidFill>
                  <a:srgbClr val="FF0000"/>
                </a:solidFill>
                <a:latin typeface="Cooper Std Black" pitchFamily="18" charset="0"/>
              </a:rPr>
              <a:t>at any point </a:t>
            </a:r>
            <a:r>
              <a:rPr lang="en-US" sz="2800" b="1" i="1" dirty="0">
                <a:solidFill>
                  <a:srgbClr val="6600CC"/>
                </a:solidFill>
                <a:latin typeface="Cooper Std Black" pitchFamily="18" charset="0"/>
              </a:rPr>
              <a:t>and will best learn the new task if they practice all four </a:t>
            </a:r>
            <a:r>
              <a:rPr lang="en-US" sz="2800" b="1" i="1" dirty="0" smtClean="0">
                <a:solidFill>
                  <a:srgbClr val="6600CC"/>
                </a:solidFill>
                <a:latin typeface="Cooper Std Black" pitchFamily="18" charset="0"/>
              </a:rPr>
              <a:t>modes.</a:t>
            </a:r>
          </a:p>
          <a:p>
            <a:pPr algn="just"/>
            <a:r>
              <a:rPr lang="en-US" sz="2800" b="1" i="1" dirty="0" smtClean="0">
                <a:solidFill>
                  <a:srgbClr val="FF0000"/>
                </a:solidFill>
                <a:latin typeface="Cooper Std Black" pitchFamily="18" charset="0"/>
              </a:rPr>
              <a:t>Effective </a:t>
            </a:r>
            <a:r>
              <a:rPr lang="en-US" sz="2800" b="1" i="1" dirty="0">
                <a:solidFill>
                  <a:srgbClr val="FF0000"/>
                </a:solidFill>
                <a:latin typeface="Cooper Std Black" pitchFamily="18" charset="0"/>
              </a:rPr>
              <a:t>learning </a:t>
            </a:r>
            <a:r>
              <a:rPr lang="en-US" sz="2800" b="1" i="1" dirty="0">
                <a:solidFill>
                  <a:srgbClr val="6600CC"/>
                </a:solidFill>
                <a:latin typeface="Cooper Std Black" pitchFamily="18" charset="0"/>
              </a:rPr>
              <a:t>is seen when a person progresses through a cycle of four stages: of (1) having a concrete experience followed by (2) observation of and reflection on that experience which leads to (3) the formation of abstract concepts (analysis) and generalizations (conclusions) which are then (4) used to test hypothesis in future situations, resulting in new experiences.</a:t>
            </a:r>
          </a:p>
        </p:txBody>
      </p:sp>
    </p:spTree>
    <p:extLst>
      <p:ext uri="{BB962C8B-B14F-4D97-AF65-F5344CB8AC3E}">
        <p14:creationId xmlns:p14="http://schemas.microsoft.com/office/powerpoint/2010/main" val="957619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lstStyle/>
          <a:p>
            <a:pPr marL="0" indent="0">
              <a:buNone/>
            </a:pPr>
            <a:r>
              <a:rPr lang="en-US" sz="3200" b="1" dirty="0">
                <a:solidFill>
                  <a:schemeClr val="tx1"/>
                </a:solidFill>
              </a:rPr>
              <a:t>Hartman (1995) took Kolb's learning styles and gave examples of how one might </a:t>
            </a:r>
            <a:r>
              <a:rPr lang="en-US" sz="3200" b="1" dirty="0" smtClean="0">
                <a:solidFill>
                  <a:schemeClr val="tx1"/>
                </a:solidFill>
              </a:rPr>
              <a:t>teach to </a:t>
            </a:r>
            <a:r>
              <a:rPr lang="en-US" sz="3200" b="1" dirty="0">
                <a:solidFill>
                  <a:schemeClr val="tx1"/>
                </a:solidFill>
              </a:rPr>
              <a:t>each them:</a:t>
            </a:r>
          </a:p>
          <a:p>
            <a:r>
              <a:rPr lang="en-US" sz="3200" b="1" dirty="0">
                <a:solidFill>
                  <a:schemeClr val="tx1"/>
                </a:solidFill>
              </a:rPr>
              <a:t>1. </a:t>
            </a:r>
            <a:r>
              <a:rPr lang="en-US" sz="3200" b="1" dirty="0">
                <a:solidFill>
                  <a:srgbClr val="FF0000"/>
                </a:solidFill>
              </a:rPr>
              <a:t>for the concrete experiencer</a:t>
            </a:r>
            <a:r>
              <a:rPr lang="en-US" sz="3200" b="1" dirty="0">
                <a:solidFill>
                  <a:schemeClr val="tx1"/>
                </a:solidFill>
              </a:rPr>
              <a:t>: </a:t>
            </a:r>
            <a:r>
              <a:rPr lang="en-US" sz="3200" b="1" dirty="0" smtClean="0">
                <a:solidFill>
                  <a:schemeClr val="tx1"/>
                </a:solidFill>
              </a:rPr>
              <a:t>labs</a:t>
            </a:r>
            <a:r>
              <a:rPr lang="en-US" sz="3200" b="1" dirty="0">
                <a:solidFill>
                  <a:schemeClr val="tx1"/>
                </a:solidFill>
              </a:rPr>
              <a:t>, field work, observations or videos</a:t>
            </a:r>
          </a:p>
          <a:p>
            <a:r>
              <a:rPr lang="en-US" sz="3200" b="1" dirty="0">
                <a:solidFill>
                  <a:schemeClr val="tx1"/>
                </a:solidFill>
              </a:rPr>
              <a:t>2. </a:t>
            </a:r>
            <a:r>
              <a:rPr lang="en-US" sz="3200" b="1" dirty="0">
                <a:solidFill>
                  <a:srgbClr val="FF0000"/>
                </a:solidFill>
              </a:rPr>
              <a:t>for the reflective observer</a:t>
            </a:r>
            <a:r>
              <a:rPr lang="en-US" sz="3200" b="1" dirty="0">
                <a:solidFill>
                  <a:schemeClr val="tx1"/>
                </a:solidFill>
              </a:rPr>
              <a:t>: </a:t>
            </a:r>
            <a:r>
              <a:rPr lang="en-US" sz="3200" b="1" dirty="0" smtClean="0">
                <a:solidFill>
                  <a:schemeClr val="tx1"/>
                </a:solidFill>
              </a:rPr>
              <a:t>logs</a:t>
            </a:r>
            <a:r>
              <a:rPr lang="en-US" sz="3200" b="1" dirty="0">
                <a:solidFill>
                  <a:schemeClr val="tx1"/>
                </a:solidFill>
              </a:rPr>
              <a:t>, journals or brainstorming</a:t>
            </a:r>
          </a:p>
          <a:p>
            <a:r>
              <a:rPr lang="en-US" sz="3200" b="1" dirty="0">
                <a:solidFill>
                  <a:schemeClr val="tx1"/>
                </a:solidFill>
              </a:rPr>
              <a:t>3. </a:t>
            </a:r>
            <a:r>
              <a:rPr lang="en-US" sz="3200" b="1" dirty="0">
                <a:solidFill>
                  <a:srgbClr val="FF0000"/>
                </a:solidFill>
              </a:rPr>
              <a:t>for the abstract conceptualizer</a:t>
            </a:r>
            <a:r>
              <a:rPr lang="en-US" sz="3200" b="1" dirty="0">
                <a:solidFill>
                  <a:schemeClr val="tx1"/>
                </a:solidFill>
              </a:rPr>
              <a:t>: lectures, papers and analogies </a:t>
            </a:r>
          </a:p>
          <a:p>
            <a:r>
              <a:rPr lang="en-US" sz="3200" b="1" dirty="0">
                <a:solidFill>
                  <a:schemeClr val="tx1"/>
                </a:solidFill>
              </a:rPr>
              <a:t>4. </a:t>
            </a:r>
            <a:r>
              <a:rPr lang="en-US" sz="3200" b="1" dirty="0">
                <a:solidFill>
                  <a:srgbClr val="FF0000"/>
                </a:solidFill>
              </a:rPr>
              <a:t>for the active experimenter</a:t>
            </a:r>
            <a:r>
              <a:rPr lang="en-US" sz="3200" b="1" dirty="0">
                <a:solidFill>
                  <a:schemeClr val="tx1"/>
                </a:solidFill>
              </a:rPr>
              <a:t>: </a:t>
            </a:r>
            <a:r>
              <a:rPr lang="en-US" sz="3200" b="1" dirty="0" smtClean="0">
                <a:solidFill>
                  <a:schemeClr val="tx1"/>
                </a:solidFill>
              </a:rPr>
              <a:t>simulations</a:t>
            </a:r>
            <a:r>
              <a:rPr lang="en-US" sz="3200" b="1" dirty="0">
                <a:solidFill>
                  <a:schemeClr val="tx1"/>
                </a:solidFill>
              </a:rPr>
              <a:t>, case studies and homework</a:t>
            </a:r>
          </a:p>
          <a:p>
            <a:endParaRPr lang="en-US" dirty="0"/>
          </a:p>
        </p:txBody>
      </p:sp>
    </p:spTree>
    <p:extLst>
      <p:ext uri="{BB962C8B-B14F-4D97-AF65-F5344CB8AC3E}">
        <p14:creationId xmlns:p14="http://schemas.microsoft.com/office/powerpoint/2010/main" val="383938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09600" y="406105"/>
            <a:ext cx="7781337" cy="6270615"/>
          </a:xfrm>
          <a:prstGeom prst="ellipse">
            <a:avLst/>
          </a:prstGeom>
          <a:gradFill flip="none" rotWithShape="1">
            <a:gsLst>
              <a:gs pos="0">
                <a:srgbClr val="03D4A8"/>
              </a:gs>
              <a:gs pos="25000">
                <a:srgbClr val="21D6E0"/>
              </a:gs>
              <a:gs pos="65000">
                <a:srgbClr val="FFFF00"/>
              </a:gs>
              <a:gs pos="100000">
                <a:srgbClr val="C00000"/>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Arrow Connector 5"/>
          <p:cNvCxnSpPr/>
          <p:nvPr/>
        </p:nvCxnSpPr>
        <p:spPr>
          <a:xfrm>
            <a:off x="4688031" y="1177636"/>
            <a:ext cx="72736" cy="4495800"/>
          </a:xfrm>
          <a:prstGeom prst="straightConnector1">
            <a:avLst/>
          </a:prstGeom>
          <a:ln w="76200">
            <a:headEnd type="arrow"/>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2324100" y="3631423"/>
            <a:ext cx="4572000" cy="21595"/>
          </a:xfrm>
          <a:prstGeom prst="straightConnector1">
            <a:avLst/>
          </a:prstGeom>
          <a:ln w="76200">
            <a:headEnd type="arrow"/>
            <a:tailEnd type="arrow"/>
          </a:ln>
        </p:spPr>
        <p:style>
          <a:lnRef idx="1">
            <a:schemeClr val="dk1"/>
          </a:lnRef>
          <a:fillRef idx="0">
            <a:schemeClr val="dk1"/>
          </a:fillRef>
          <a:effectRef idx="0">
            <a:schemeClr val="dk1"/>
          </a:effectRef>
          <a:fontRef idx="minor">
            <a:schemeClr val="tx1"/>
          </a:fontRef>
        </p:style>
      </p:cxnSp>
      <p:sp>
        <p:nvSpPr>
          <p:cNvPr id="11" name="Rectangle 10"/>
          <p:cNvSpPr/>
          <p:nvPr/>
        </p:nvSpPr>
        <p:spPr>
          <a:xfrm>
            <a:off x="4026510" y="838200"/>
            <a:ext cx="677108" cy="4800600"/>
          </a:xfrm>
          <a:prstGeom prst="rect">
            <a:avLst/>
          </a:prstGeom>
        </p:spPr>
        <p:txBody>
          <a:bodyPr vert="vert270" wrap="square">
            <a:spAutoFit/>
          </a:bodyPr>
          <a:lstStyle/>
          <a:p>
            <a:r>
              <a:rPr lang="en-US" sz="3200" b="1" dirty="0" smtClean="0">
                <a:solidFill>
                  <a:srgbClr val="C00000"/>
                </a:solidFill>
              </a:rPr>
              <a:t>Perception   Continuum</a:t>
            </a:r>
            <a:endParaRPr lang="en-US" sz="3200" dirty="0"/>
          </a:p>
        </p:txBody>
      </p:sp>
      <p:sp>
        <p:nvSpPr>
          <p:cNvPr id="15" name="Rectangle 14"/>
          <p:cNvSpPr/>
          <p:nvPr/>
        </p:nvSpPr>
        <p:spPr>
          <a:xfrm>
            <a:off x="2209800" y="3028285"/>
            <a:ext cx="4800600" cy="523220"/>
          </a:xfrm>
          <a:prstGeom prst="rect">
            <a:avLst/>
          </a:prstGeom>
        </p:spPr>
        <p:txBody>
          <a:bodyPr wrap="square">
            <a:spAutoFit/>
          </a:bodyPr>
          <a:lstStyle/>
          <a:p>
            <a:r>
              <a:rPr lang="en-US" sz="2800" b="1" dirty="0" smtClean="0">
                <a:solidFill>
                  <a:srgbClr val="6600CC"/>
                </a:solidFill>
              </a:rPr>
              <a:t> Processing         Continuum</a:t>
            </a:r>
            <a:endParaRPr lang="en-US" sz="2800" dirty="0">
              <a:solidFill>
                <a:srgbClr val="6600CC"/>
              </a:solidFill>
            </a:endParaRPr>
          </a:p>
        </p:txBody>
      </p:sp>
      <p:sp>
        <p:nvSpPr>
          <p:cNvPr id="18" name="Rectangle 17"/>
          <p:cNvSpPr/>
          <p:nvPr/>
        </p:nvSpPr>
        <p:spPr>
          <a:xfrm>
            <a:off x="3617767" y="200745"/>
            <a:ext cx="2286000" cy="900545"/>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b="1" dirty="0"/>
              <a:t>CONCRETE </a:t>
            </a:r>
            <a:endParaRPr lang="en-US" b="1" dirty="0" smtClean="0"/>
          </a:p>
          <a:p>
            <a:pPr algn="ctr"/>
            <a:r>
              <a:rPr lang="en-US" b="1" dirty="0" smtClean="0"/>
              <a:t>EXPERIENCE </a:t>
            </a:r>
          </a:p>
          <a:p>
            <a:pPr algn="ctr"/>
            <a:r>
              <a:rPr lang="en-US" b="1" dirty="0" smtClean="0">
                <a:solidFill>
                  <a:srgbClr val="FFFF00"/>
                </a:solidFill>
              </a:rPr>
              <a:t>FEELING</a:t>
            </a:r>
            <a:endParaRPr lang="en-US" b="1" dirty="0">
              <a:solidFill>
                <a:srgbClr val="FFFF00"/>
              </a:solidFill>
            </a:endParaRPr>
          </a:p>
        </p:txBody>
      </p:sp>
      <p:sp>
        <p:nvSpPr>
          <p:cNvPr id="19" name="Rectangle 18"/>
          <p:cNvSpPr/>
          <p:nvPr/>
        </p:nvSpPr>
        <p:spPr>
          <a:xfrm>
            <a:off x="3286991" y="5673436"/>
            <a:ext cx="3123996" cy="1003284"/>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b="1" dirty="0"/>
              <a:t>ABSTRACT CONCEPTUALISATION </a:t>
            </a:r>
            <a:r>
              <a:rPr lang="en-US" sz="2000" b="1" dirty="0" smtClean="0">
                <a:solidFill>
                  <a:srgbClr val="FFFF00"/>
                </a:solidFill>
              </a:rPr>
              <a:t>THINKING</a:t>
            </a:r>
            <a:endParaRPr lang="en-US" sz="2000" b="1" dirty="0">
              <a:solidFill>
                <a:srgbClr val="FFFF00"/>
              </a:solidFill>
            </a:endParaRPr>
          </a:p>
        </p:txBody>
      </p:sp>
      <p:sp>
        <p:nvSpPr>
          <p:cNvPr id="20" name="Rectangle 19"/>
          <p:cNvSpPr/>
          <p:nvPr/>
        </p:nvSpPr>
        <p:spPr>
          <a:xfrm>
            <a:off x="114300" y="3238500"/>
            <a:ext cx="2209800" cy="105350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b="1" dirty="0"/>
              <a:t>ACTIVE EXPERIMENTATION </a:t>
            </a:r>
            <a:r>
              <a:rPr lang="en-US" sz="2000" b="1" dirty="0" smtClean="0">
                <a:solidFill>
                  <a:srgbClr val="FFFF00"/>
                </a:solidFill>
              </a:rPr>
              <a:t>DOING</a:t>
            </a:r>
            <a:endParaRPr lang="en-US" sz="2000" b="1" dirty="0">
              <a:solidFill>
                <a:srgbClr val="FFFF00"/>
              </a:solidFill>
            </a:endParaRPr>
          </a:p>
        </p:txBody>
      </p:sp>
      <p:sp>
        <p:nvSpPr>
          <p:cNvPr id="22" name="Rectangle 21"/>
          <p:cNvSpPr/>
          <p:nvPr/>
        </p:nvSpPr>
        <p:spPr>
          <a:xfrm>
            <a:off x="6896100" y="2759514"/>
            <a:ext cx="2095500" cy="1388549"/>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b="1" dirty="0"/>
              <a:t>REFLECTIVE OBSERVATION </a:t>
            </a:r>
            <a:r>
              <a:rPr lang="en-US" sz="2000" b="1" dirty="0" smtClean="0">
                <a:solidFill>
                  <a:srgbClr val="FFFF00"/>
                </a:solidFill>
              </a:rPr>
              <a:t>WATCHING</a:t>
            </a:r>
            <a:endParaRPr lang="en-US" sz="2000" b="1" dirty="0">
              <a:solidFill>
                <a:srgbClr val="FFFF00"/>
              </a:solidFill>
            </a:endParaRPr>
          </a:p>
        </p:txBody>
      </p:sp>
      <p:sp>
        <p:nvSpPr>
          <p:cNvPr id="3" name="Right Arrow 2"/>
          <p:cNvSpPr/>
          <p:nvPr/>
        </p:nvSpPr>
        <p:spPr>
          <a:xfrm rot="18600936">
            <a:off x="820793" y="979506"/>
            <a:ext cx="2029637" cy="1141824"/>
          </a:xfrm>
          <a:prstGeom prst="rightArrow">
            <a:avLst/>
          </a:prstGeom>
          <a:gradFill flip="none" rotWithShape="1">
            <a:gsLst>
              <a:gs pos="0">
                <a:srgbClr val="FFF200"/>
              </a:gs>
              <a:gs pos="45000">
                <a:srgbClr val="FF7A00"/>
              </a:gs>
              <a:gs pos="70000">
                <a:srgbClr val="FF0300"/>
              </a:gs>
              <a:gs pos="100000">
                <a:srgbClr val="4D0808"/>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rot="13024734">
            <a:off x="820792" y="5003846"/>
            <a:ext cx="2029637" cy="1141824"/>
          </a:xfrm>
          <a:prstGeom prst="rightArrow">
            <a:avLst/>
          </a:prstGeom>
          <a:gradFill flip="none" rotWithShape="1">
            <a:gsLst>
              <a:gs pos="0">
                <a:srgbClr val="FFF200"/>
              </a:gs>
              <a:gs pos="45000">
                <a:srgbClr val="FF7A00"/>
              </a:gs>
              <a:gs pos="70000">
                <a:srgbClr val="FF0300"/>
              </a:gs>
              <a:gs pos="100000">
                <a:srgbClr val="4D0808"/>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7802647">
            <a:off x="6475750" y="4721357"/>
            <a:ext cx="2029637" cy="1141824"/>
          </a:xfrm>
          <a:prstGeom prst="rightArrow">
            <a:avLst/>
          </a:prstGeom>
          <a:gradFill flip="none" rotWithShape="1">
            <a:gsLst>
              <a:gs pos="0">
                <a:srgbClr val="FFF200"/>
              </a:gs>
              <a:gs pos="45000">
                <a:srgbClr val="FF7A00"/>
              </a:gs>
              <a:gs pos="70000">
                <a:srgbClr val="FF0300"/>
              </a:gs>
              <a:gs pos="100000">
                <a:srgbClr val="4D0808"/>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2605945">
            <a:off x="6304849" y="1015361"/>
            <a:ext cx="2029637" cy="1141824"/>
          </a:xfrm>
          <a:prstGeom prst="rightArrow">
            <a:avLst/>
          </a:prstGeom>
          <a:gradFill flip="none" rotWithShape="1">
            <a:gsLst>
              <a:gs pos="0">
                <a:srgbClr val="FFF200"/>
              </a:gs>
              <a:gs pos="45000">
                <a:srgbClr val="FF7A00"/>
              </a:gs>
              <a:gs pos="70000">
                <a:srgbClr val="FF0300"/>
              </a:gs>
              <a:gs pos="100000">
                <a:srgbClr val="4D0808"/>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362200" y="4507432"/>
            <a:ext cx="1390124" cy="369332"/>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n-US" b="1" dirty="0" err="1" smtClean="0"/>
              <a:t>Convergers</a:t>
            </a:r>
            <a:endParaRPr lang="en-US" b="1" dirty="0"/>
          </a:p>
        </p:txBody>
      </p:sp>
      <p:sp>
        <p:nvSpPr>
          <p:cNvPr id="23" name="TextBox 22"/>
          <p:cNvSpPr txBox="1"/>
          <p:nvPr/>
        </p:nvSpPr>
        <p:spPr>
          <a:xfrm>
            <a:off x="5257800" y="4479871"/>
            <a:ext cx="1471878" cy="369332"/>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n-US" dirty="0" smtClean="0"/>
              <a:t>Assimilators</a:t>
            </a:r>
            <a:endParaRPr lang="en-US" dirty="0"/>
          </a:p>
        </p:txBody>
      </p:sp>
      <p:sp>
        <p:nvSpPr>
          <p:cNvPr id="24" name="TextBox 23"/>
          <p:cNvSpPr txBox="1"/>
          <p:nvPr/>
        </p:nvSpPr>
        <p:spPr>
          <a:xfrm>
            <a:off x="5394517" y="1828800"/>
            <a:ext cx="1185774" cy="369332"/>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n-US" dirty="0" err="1" smtClean="0"/>
              <a:t>Divergers</a:t>
            </a:r>
            <a:endParaRPr lang="en-US" dirty="0"/>
          </a:p>
        </p:txBody>
      </p:sp>
      <p:sp>
        <p:nvSpPr>
          <p:cNvPr id="25" name="TextBox 24"/>
          <p:cNvSpPr txBox="1"/>
          <p:nvPr/>
        </p:nvSpPr>
        <p:spPr>
          <a:xfrm>
            <a:off x="2118543" y="1835727"/>
            <a:ext cx="1877437" cy="369332"/>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n-US" dirty="0" smtClean="0"/>
              <a:t>Accommodators</a:t>
            </a:r>
            <a:endParaRPr lang="en-US" dirty="0"/>
          </a:p>
        </p:txBody>
      </p:sp>
    </p:spTree>
    <p:extLst>
      <p:ext uri="{BB962C8B-B14F-4D97-AF65-F5344CB8AC3E}">
        <p14:creationId xmlns:p14="http://schemas.microsoft.com/office/powerpoint/2010/main" val="261050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ircle(in)">
                                      <p:cBhvr>
                                        <p:cTn id="12" dur="2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ircle(in)">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ircle(in)">
                                      <p:cBhvr>
                                        <p:cTn id="2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6"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r>
              <a:rPr lang="en-US" sz="3200" b="1" dirty="0">
                <a:solidFill>
                  <a:schemeClr val="tx1"/>
                </a:solidFill>
              </a:rPr>
              <a:t>Learning Styles Descriptions</a:t>
            </a:r>
          </a:p>
          <a:p>
            <a:pPr marL="0" indent="0">
              <a:buNone/>
            </a:pPr>
            <a:r>
              <a:rPr lang="en-US" sz="3200" b="1" dirty="0">
                <a:solidFill>
                  <a:schemeClr val="tx1"/>
                </a:solidFill>
              </a:rPr>
              <a:t>Knowing a person's (and your own) learning style enables </a:t>
            </a:r>
            <a:r>
              <a:rPr lang="en-US" sz="3200" b="1" dirty="0">
                <a:solidFill>
                  <a:srgbClr val="C00000"/>
                </a:solidFill>
              </a:rPr>
              <a:t>learning to be orientated according to the preferred method.</a:t>
            </a:r>
            <a:r>
              <a:rPr lang="en-US" sz="3200" b="1" dirty="0">
                <a:solidFill>
                  <a:schemeClr val="tx1"/>
                </a:solidFill>
              </a:rPr>
              <a:t> That said, everyone responds to and needs the stimulus of all types of learning styles to one extent or another - it's a matter of using emphasis that fits best with the given situation and a person's learning style preferences.</a:t>
            </a:r>
          </a:p>
          <a:p>
            <a:endParaRPr lang="en-US" dirty="0"/>
          </a:p>
        </p:txBody>
      </p:sp>
    </p:spTree>
    <p:extLst>
      <p:ext uri="{BB962C8B-B14F-4D97-AF65-F5344CB8AC3E}">
        <p14:creationId xmlns:p14="http://schemas.microsoft.com/office/powerpoint/2010/main" val="3382858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marL="0" indent="0" algn="ctr">
              <a:buNone/>
            </a:pPr>
            <a:r>
              <a:rPr lang="en-US" sz="4400" b="1" dirty="0">
                <a:solidFill>
                  <a:schemeClr val="tx1"/>
                </a:solidFill>
              </a:rPr>
              <a:t>“Learning is the process whereby </a:t>
            </a:r>
            <a:r>
              <a:rPr lang="en-US" sz="4400" b="1" dirty="0">
                <a:solidFill>
                  <a:srgbClr val="C00000"/>
                </a:solidFill>
              </a:rPr>
              <a:t>knowledge</a:t>
            </a:r>
            <a:r>
              <a:rPr lang="en-US" sz="4400" b="1" dirty="0">
                <a:solidFill>
                  <a:schemeClr val="tx1"/>
                </a:solidFill>
              </a:rPr>
              <a:t> is created through the transformation of </a:t>
            </a:r>
            <a:r>
              <a:rPr lang="en-US" sz="4400" b="1" dirty="0">
                <a:solidFill>
                  <a:srgbClr val="C00000"/>
                </a:solidFill>
              </a:rPr>
              <a:t>experience</a:t>
            </a:r>
            <a:r>
              <a:rPr lang="en-US" sz="4400" b="1" dirty="0">
                <a:solidFill>
                  <a:schemeClr val="tx1"/>
                </a:solidFill>
              </a:rPr>
              <a:t>” </a:t>
            </a:r>
            <a:endParaRPr lang="en-US" sz="4400" b="1" dirty="0" smtClean="0">
              <a:solidFill>
                <a:schemeClr val="tx1"/>
              </a:solidFill>
            </a:endParaRPr>
          </a:p>
          <a:p>
            <a:pPr marL="0" indent="0" algn="ctr">
              <a:buNone/>
            </a:pPr>
            <a:r>
              <a:rPr lang="en-US" sz="4400" b="1" dirty="0" smtClean="0">
                <a:solidFill>
                  <a:schemeClr val="tx1"/>
                </a:solidFill>
              </a:rPr>
              <a:t>(</a:t>
            </a:r>
            <a:r>
              <a:rPr lang="en-US" sz="4400" b="1" dirty="0">
                <a:solidFill>
                  <a:schemeClr val="tx1"/>
                </a:solidFill>
              </a:rPr>
              <a:t>Kolb, 1984, p. 38</a:t>
            </a:r>
            <a:r>
              <a:rPr lang="en-US" dirty="0"/>
              <a:t>)</a:t>
            </a:r>
          </a:p>
        </p:txBody>
      </p:sp>
    </p:spTree>
    <p:extLst>
      <p:ext uri="{BB962C8B-B14F-4D97-AF65-F5344CB8AC3E}">
        <p14:creationId xmlns:p14="http://schemas.microsoft.com/office/powerpoint/2010/main" val="25296650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Autofit/>
          </a:bodyPr>
          <a:lstStyle/>
          <a:p>
            <a:pPr algn="just"/>
            <a:r>
              <a:rPr lang="en-US" sz="4000" b="1" dirty="0" smtClean="0">
                <a:solidFill>
                  <a:schemeClr val="tx1"/>
                </a:solidFill>
              </a:rPr>
              <a:t>Learning is a continuum. </a:t>
            </a:r>
          </a:p>
          <a:p>
            <a:pPr algn="just"/>
            <a:r>
              <a:rPr lang="en-US" sz="4000" b="1" dirty="0" smtClean="0">
                <a:solidFill>
                  <a:schemeClr val="tx1"/>
                </a:solidFill>
              </a:rPr>
              <a:t>Changes From one stage to another  in the cycle.</a:t>
            </a:r>
          </a:p>
          <a:p>
            <a:pPr algn="just"/>
            <a:r>
              <a:rPr lang="en-US" sz="4000" b="1" dirty="0" smtClean="0">
                <a:solidFill>
                  <a:schemeClr val="tx1"/>
                </a:solidFill>
              </a:rPr>
              <a:t>Usually overlap the nearby styles.</a:t>
            </a:r>
          </a:p>
          <a:p>
            <a:pPr algn="just"/>
            <a:r>
              <a:rPr lang="en-US" sz="4000" b="1" dirty="0" smtClean="0">
                <a:solidFill>
                  <a:schemeClr val="tx1"/>
                </a:solidFill>
              </a:rPr>
              <a:t>From that the types of learners emerges. </a:t>
            </a:r>
            <a:endParaRPr lang="en-US" sz="4000" b="1" dirty="0">
              <a:solidFill>
                <a:schemeClr val="tx1"/>
              </a:solidFill>
            </a:endParaRPr>
          </a:p>
        </p:txBody>
      </p:sp>
    </p:spTree>
    <p:extLst>
      <p:ext uri="{BB962C8B-B14F-4D97-AF65-F5344CB8AC3E}">
        <p14:creationId xmlns:p14="http://schemas.microsoft.com/office/powerpoint/2010/main" val="35557643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rmAutofit lnSpcReduction="10000"/>
          </a:bodyPr>
          <a:lstStyle/>
          <a:p>
            <a:pPr marL="0" indent="0">
              <a:buNone/>
            </a:pPr>
            <a:r>
              <a:rPr lang="en-US" sz="4400" b="1" dirty="0" smtClean="0">
                <a:solidFill>
                  <a:srgbClr val="C00000"/>
                </a:solidFill>
              </a:rPr>
              <a:t>Types </a:t>
            </a:r>
            <a:r>
              <a:rPr lang="en-US" sz="4400" b="1" dirty="0">
                <a:solidFill>
                  <a:srgbClr val="C00000"/>
                </a:solidFill>
              </a:rPr>
              <a:t>of </a:t>
            </a:r>
            <a:r>
              <a:rPr lang="en-US" sz="4400" b="1" dirty="0" smtClean="0">
                <a:solidFill>
                  <a:srgbClr val="C00000"/>
                </a:solidFill>
              </a:rPr>
              <a:t>learners</a:t>
            </a:r>
          </a:p>
          <a:p>
            <a:pPr marL="0" indent="0">
              <a:buNone/>
            </a:pPr>
            <a:endParaRPr lang="en-US" sz="4400" b="1" dirty="0" smtClean="0">
              <a:solidFill>
                <a:srgbClr val="C00000"/>
              </a:solidFill>
            </a:endParaRPr>
          </a:p>
          <a:p>
            <a:r>
              <a:rPr lang="en-US" sz="4400" b="1" dirty="0" smtClean="0">
                <a:solidFill>
                  <a:schemeClr val="tx1"/>
                </a:solidFill>
              </a:rPr>
              <a:t>1. DIVERGERS</a:t>
            </a:r>
          </a:p>
          <a:p>
            <a:r>
              <a:rPr lang="en-US" sz="4400" b="1" dirty="0" smtClean="0">
                <a:solidFill>
                  <a:schemeClr val="tx1"/>
                </a:solidFill>
              </a:rPr>
              <a:t>2. ASSIMILATORS</a:t>
            </a:r>
          </a:p>
          <a:p>
            <a:r>
              <a:rPr lang="en-US" sz="4400" b="1" dirty="0" smtClean="0">
                <a:solidFill>
                  <a:schemeClr val="tx1"/>
                </a:solidFill>
              </a:rPr>
              <a:t>3. CONVERGERS</a:t>
            </a:r>
          </a:p>
          <a:p>
            <a:r>
              <a:rPr lang="en-US" sz="4400" b="1" dirty="0" smtClean="0">
                <a:solidFill>
                  <a:schemeClr val="tx1"/>
                </a:solidFill>
              </a:rPr>
              <a:t>4. ACOMMODATORS</a:t>
            </a:r>
          </a:p>
          <a:p>
            <a:endParaRPr lang="en-US" dirty="0" smtClean="0"/>
          </a:p>
          <a:p>
            <a:endParaRPr lang="en-US" dirty="0" smtClean="0"/>
          </a:p>
          <a:p>
            <a:endParaRPr lang="en-US" dirty="0"/>
          </a:p>
        </p:txBody>
      </p:sp>
    </p:spTree>
    <p:extLst>
      <p:ext uri="{BB962C8B-B14F-4D97-AF65-F5344CB8AC3E}">
        <p14:creationId xmlns:p14="http://schemas.microsoft.com/office/powerpoint/2010/main" val="1138165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534400" cy="6324600"/>
          </a:xfrm>
        </p:spPr>
        <p:txBody>
          <a:bodyPr>
            <a:normAutofit fontScale="92500"/>
          </a:bodyPr>
          <a:lstStyle/>
          <a:p>
            <a:pPr marL="0" lvl="0" indent="0">
              <a:buNone/>
            </a:pPr>
            <a:r>
              <a:rPr lang="en-US" sz="3200" b="1" u="sng" dirty="0">
                <a:solidFill>
                  <a:srgbClr val="C00000"/>
                </a:solidFill>
                <a:latin typeface="Benguiat Bk BT" pitchFamily="18" charset="0"/>
              </a:rPr>
              <a:t>Diverging (feeling and watching - CE/RO</a:t>
            </a:r>
            <a:r>
              <a:rPr lang="en-US" sz="3200" b="1" u="sng" dirty="0" smtClean="0">
                <a:solidFill>
                  <a:srgbClr val="C00000"/>
                </a:solidFill>
                <a:latin typeface="Benguiat Bk BT" pitchFamily="18" charset="0"/>
              </a:rPr>
              <a:t>)</a:t>
            </a:r>
          </a:p>
          <a:p>
            <a:pPr marL="0" lvl="0" indent="0">
              <a:buNone/>
            </a:pPr>
            <a:endParaRPr lang="en-US" b="1" dirty="0">
              <a:solidFill>
                <a:srgbClr val="6600CC"/>
              </a:solidFill>
              <a:latin typeface="Benguiat Bk BT" pitchFamily="18" charset="0"/>
            </a:endParaRPr>
          </a:p>
          <a:p>
            <a:r>
              <a:rPr lang="en-US" sz="3600" b="1" dirty="0">
                <a:solidFill>
                  <a:schemeClr val="tx1"/>
                </a:solidFill>
              </a:rPr>
              <a:t>These people are </a:t>
            </a:r>
            <a:r>
              <a:rPr lang="en-US" sz="3600" b="1" dirty="0">
                <a:solidFill>
                  <a:srgbClr val="6600CC"/>
                </a:solidFill>
              </a:rPr>
              <a:t>able to look at things from different perspectives</a:t>
            </a:r>
            <a:r>
              <a:rPr lang="en-US" sz="3600" b="1" dirty="0">
                <a:solidFill>
                  <a:schemeClr val="tx1"/>
                </a:solidFill>
              </a:rPr>
              <a:t>. </a:t>
            </a:r>
            <a:endParaRPr lang="en-US" sz="3600" b="1" dirty="0" smtClean="0">
              <a:solidFill>
                <a:schemeClr val="tx1"/>
              </a:solidFill>
            </a:endParaRPr>
          </a:p>
          <a:p>
            <a:r>
              <a:rPr lang="en-US" sz="3600" b="1" dirty="0" smtClean="0">
                <a:solidFill>
                  <a:schemeClr val="tx1"/>
                </a:solidFill>
              </a:rPr>
              <a:t>They </a:t>
            </a:r>
            <a:r>
              <a:rPr lang="en-US" sz="3600" b="1" dirty="0">
                <a:solidFill>
                  <a:schemeClr val="tx1"/>
                </a:solidFill>
              </a:rPr>
              <a:t>are </a:t>
            </a:r>
            <a:r>
              <a:rPr lang="en-US" sz="3600" b="1" dirty="0">
                <a:solidFill>
                  <a:srgbClr val="6600CC"/>
                </a:solidFill>
              </a:rPr>
              <a:t>sensitive</a:t>
            </a:r>
            <a:r>
              <a:rPr lang="en-US" sz="3600" b="1" dirty="0" smtClean="0">
                <a:solidFill>
                  <a:schemeClr val="tx1"/>
                </a:solidFill>
              </a:rPr>
              <a:t>.</a:t>
            </a:r>
          </a:p>
          <a:p>
            <a:r>
              <a:rPr lang="en-US" sz="3600" b="1" dirty="0" smtClean="0">
                <a:solidFill>
                  <a:schemeClr val="tx1"/>
                </a:solidFill>
              </a:rPr>
              <a:t> </a:t>
            </a:r>
            <a:r>
              <a:rPr lang="en-US" sz="3600" b="1" dirty="0">
                <a:solidFill>
                  <a:schemeClr val="tx1"/>
                </a:solidFill>
              </a:rPr>
              <a:t>They </a:t>
            </a:r>
            <a:r>
              <a:rPr lang="en-US" sz="3600" b="1" dirty="0">
                <a:solidFill>
                  <a:srgbClr val="6600CC"/>
                </a:solidFill>
              </a:rPr>
              <a:t>prefer to watch</a:t>
            </a:r>
            <a:r>
              <a:rPr lang="en-US" sz="3600" b="1" dirty="0">
                <a:solidFill>
                  <a:schemeClr val="tx1"/>
                </a:solidFill>
              </a:rPr>
              <a:t> rather than do, tending to </a:t>
            </a:r>
            <a:r>
              <a:rPr lang="en-US" sz="3600" b="1" dirty="0">
                <a:solidFill>
                  <a:srgbClr val="6600CC"/>
                </a:solidFill>
              </a:rPr>
              <a:t>gather information and use imagination </a:t>
            </a:r>
            <a:r>
              <a:rPr lang="en-US" sz="3600" b="1" dirty="0">
                <a:solidFill>
                  <a:schemeClr val="tx1"/>
                </a:solidFill>
              </a:rPr>
              <a:t>to solve problems. </a:t>
            </a:r>
            <a:endParaRPr lang="en-US" sz="3600" b="1" dirty="0" smtClean="0">
              <a:solidFill>
                <a:schemeClr val="tx1"/>
              </a:solidFill>
            </a:endParaRPr>
          </a:p>
          <a:p>
            <a:r>
              <a:rPr lang="en-US" sz="3600" b="1" dirty="0" smtClean="0">
                <a:solidFill>
                  <a:schemeClr val="tx1"/>
                </a:solidFill>
              </a:rPr>
              <a:t>They </a:t>
            </a:r>
            <a:r>
              <a:rPr lang="en-US" sz="3600" b="1" dirty="0">
                <a:solidFill>
                  <a:schemeClr val="tx1"/>
                </a:solidFill>
              </a:rPr>
              <a:t>are best </a:t>
            </a:r>
            <a:r>
              <a:rPr lang="en-US" sz="3600" b="1" dirty="0">
                <a:solidFill>
                  <a:srgbClr val="6600CC"/>
                </a:solidFill>
              </a:rPr>
              <a:t>at viewing concrete situations at several different viewpoints.</a:t>
            </a:r>
          </a:p>
          <a:p>
            <a:endParaRPr lang="en-US" dirty="0"/>
          </a:p>
        </p:txBody>
      </p:sp>
    </p:spTree>
    <p:extLst>
      <p:ext uri="{BB962C8B-B14F-4D97-AF65-F5344CB8AC3E}">
        <p14:creationId xmlns:p14="http://schemas.microsoft.com/office/powerpoint/2010/main" val="1128347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229600" cy="6126163"/>
          </a:xfrm>
        </p:spPr>
        <p:txBody>
          <a:bodyPr>
            <a:normAutofit fontScale="92500" lnSpcReduction="10000"/>
          </a:bodyPr>
          <a:lstStyle/>
          <a:p>
            <a:pPr algn="just"/>
            <a:r>
              <a:rPr lang="en-US" sz="3200" b="1" dirty="0">
                <a:solidFill>
                  <a:schemeClr val="tx1"/>
                </a:solidFill>
              </a:rPr>
              <a:t>Kolb called this style </a:t>
            </a:r>
            <a:r>
              <a:rPr lang="en-US" sz="3200" b="1" dirty="0">
                <a:solidFill>
                  <a:srgbClr val="C00000"/>
                </a:solidFill>
              </a:rPr>
              <a:t>'diverging' </a:t>
            </a:r>
            <a:r>
              <a:rPr lang="en-US" sz="3200" b="1" dirty="0">
                <a:solidFill>
                  <a:schemeClr val="tx1"/>
                </a:solidFill>
              </a:rPr>
              <a:t>because these people perform </a:t>
            </a:r>
            <a:r>
              <a:rPr lang="en-US" sz="3200" b="1" dirty="0">
                <a:solidFill>
                  <a:srgbClr val="C00000"/>
                </a:solidFill>
              </a:rPr>
              <a:t>better in situations that require ideas-generation</a:t>
            </a:r>
            <a:r>
              <a:rPr lang="en-US" sz="3200" b="1" dirty="0">
                <a:solidFill>
                  <a:schemeClr val="tx1"/>
                </a:solidFill>
              </a:rPr>
              <a:t>, for example, brainstorming. </a:t>
            </a:r>
            <a:endParaRPr lang="en-US" sz="3200" b="1" dirty="0" smtClean="0">
              <a:solidFill>
                <a:schemeClr val="tx1"/>
              </a:solidFill>
            </a:endParaRPr>
          </a:p>
          <a:p>
            <a:pPr algn="just"/>
            <a:r>
              <a:rPr lang="en-US" sz="3200" b="1" dirty="0" smtClean="0">
                <a:solidFill>
                  <a:schemeClr val="tx1"/>
                </a:solidFill>
              </a:rPr>
              <a:t>People </a:t>
            </a:r>
            <a:r>
              <a:rPr lang="en-US" sz="3200" b="1" dirty="0">
                <a:solidFill>
                  <a:schemeClr val="tx1"/>
                </a:solidFill>
              </a:rPr>
              <a:t>with a diverging learning style </a:t>
            </a:r>
            <a:r>
              <a:rPr lang="en-US" sz="3200" b="1" dirty="0">
                <a:solidFill>
                  <a:srgbClr val="C00000"/>
                </a:solidFill>
              </a:rPr>
              <a:t>have broad cultural interests and like to gather information</a:t>
            </a:r>
            <a:r>
              <a:rPr lang="en-US" sz="3200" b="1" dirty="0">
                <a:solidFill>
                  <a:schemeClr val="tx1"/>
                </a:solidFill>
              </a:rPr>
              <a:t>. </a:t>
            </a:r>
            <a:endParaRPr lang="en-US" sz="3200" b="1" dirty="0" smtClean="0">
              <a:solidFill>
                <a:schemeClr val="tx1"/>
              </a:solidFill>
            </a:endParaRPr>
          </a:p>
          <a:p>
            <a:pPr algn="just"/>
            <a:r>
              <a:rPr lang="en-US" sz="3200" b="1" dirty="0" smtClean="0">
                <a:solidFill>
                  <a:schemeClr val="tx1"/>
                </a:solidFill>
              </a:rPr>
              <a:t>They </a:t>
            </a:r>
            <a:r>
              <a:rPr lang="en-US" sz="3200" b="1" dirty="0">
                <a:solidFill>
                  <a:schemeClr val="tx1"/>
                </a:solidFill>
              </a:rPr>
              <a:t>are </a:t>
            </a:r>
            <a:r>
              <a:rPr lang="en-US" sz="3200" b="1" dirty="0">
                <a:solidFill>
                  <a:srgbClr val="C00000"/>
                </a:solidFill>
              </a:rPr>
              <a:t>interested in people, tend to be imaginative and </a:t>
            </a:r>
            <a:r>
              <a:rPr lang="en-US" sz="3200" b="1" dirty="0" smtClean="0">
                <a:solidFill>
                  <a:srgbClr val="C00000"/>
                </a:solidFill>
              </a:rPr>
              <a:t>emotional</a:t>
            </a:r>
            <a:r>
              <a:rPr lang="en-US" sz="3200" b="1" dirty="0">
                <a:solidFill>
                  <a:schemeClr val="tx1"/>
                </a:solidFill>
              </a:rPr>
              <a:t> </a:t>
            </a:r>
            <a:endParaRPr lang="en-US" sz="3200" b="1" dirty="0" smtClean="0">
              <a:solidFill>
                <a:schemeClr val="tx1"/>
              </a:solidFill>
            </a:endParaRPr>
          </a:p>
          <a:p>
            <a:pPr algn="just"/>
            <a:r>
              <a:rPr lang="en-US" sz="3200" b="1" dirty="0" smtClean="0">
                <a:solidFill>
                  <a:schemeClr val="tx1"/>
                </a:solidFill>
              </a:rPr>
              <a:t>tend </a:t>
            </a:r>
            <a:r>
              <a:rPr lang="en-US" sz="3200" b="1" dirty="0">
                <a:solidFill>
                  <a:schemeClr val="tx1"/>
                </a:solidFill>
              </a:rPr>
              <a:t>to </a:t>
            </a:r>
            <a:r>
              <a:rPr lang="en-US" sz="3200" b="1" dirty="0">
                <a:solidFill>
                  <a:srgbClr val="C00000"/>
                </a:solidFill>
              </a:rPr>
              <a:t>be strong in the arts</a:t>
            </a:r>
            <a:r>
              <a:rPr lang="en-US" sz="3200" b="1" dirty="0">
                <a:solidFill>
                  <a:schemeClr val="tx1"/>
                </a:solidFill>
              </a:rPr>
              <a:t>. </a:t>
            </a:r>
            <a:endParaRPr lang="en-US" sz="3200" b="1" dirty="0" smtClean="0">
              <a:solidFill>
                <a:schemeClr val="tx1"/>
              </a:solidFill>
            </a:endParaRPr>
          </a:p>
          <a:p>
            <a:pPr algn="just"/>
            <a:r>
              <a:rPr lang="en-US" sz="3200" b="1" dirty="0" smtClean="0">
                <a:solidFill>
                  <a:schemeClr val="tx1"/>
                </a:solidFill>
              </a:rPr>
              <a:t>People </a:t>
            </a:r>
            <a:r>
              <a:rPr lang="en-US" sz="3200" b="1" dirty="0">
                <a:solidFill>
                  <a:schemeClr val="tx1"/>
                </a:solidFill>
              </a:rPr>
              <a:t>with the diverging style prefer to </a:t>
            </a:r>
            <a:r>
              <a:rPr lang="en-US" sz="3200" b="1" dirty="0">
                <a:solidFill>
                  <a:srgbClr val="C00000"/>
                </a:solidFill>
              </a:rPr>
              <a:t>work in groups, to listen with an open mind and to receive personal feedback</a:t>
            </a:r>
            <a:r>
              <a:rPr lang="en-US" sz="3200" b="1" dirty="0">
                <a:solidFill>
                  <a:schemeClr val="tx1"/>
                </a:solidFill>
              </a:rPr>
              <a:t>.</a:t>
            </a:r>
          </a:p>
          <a:p>
            <a:endParaRPr lang="en-US" dirty="0"/>
          </a:p>
        </p:txBody>
      </p:sp>
    </p:spTree>
    <p:extLst>
      <p:ext uri="{BB962C8B-B14F-4D97-AF65-F5344CB8AC3E}">
        <p14:creationId xmlns:p14="http://schemas.microsoft.com/office/powerpoint/2010/main" val="1552218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2" y="304800"/>
            <a:ext cx="8915400" cy="609600"/>
          </a:xfrm>
        </p:spPr>
        <p:txBody>
          <a:bodyPr/>
          <a:lstStyle/>
          <a:p>
            <a:pPr lvl="0"/>
            <a:r>
              <a:rPr lang="en-US" sz="3200" b="1" dirty="0"/>
              <a:t>Assimilating (watching and thinking - AC/RO</a:t>
            </a:r>
            <a:r>
              <a:rPr lang="en-US" sz="3200" b="1" dirty="0" smtClean="0"/>
              <a:t>)</a:t>
            </a:r>
            <a:endParaRPr lang="en-US" sz="3200" dirty="0"/>
          </a:p>
        </p:txBody>
      </p:sp>
      <p:sp>
        <p:nvSpPr>
          <p:cNvPr id="3" name="Content Placeholder 2"/>
          <p:cNvSpPr>
            <a:spLocks noGrp="1"/>
          </p:cNvSpPr>
          <p:nvPr>
            <p:ph idx="1"/>
          </p:nvPr>
        </p:nvSpPr>
        <p:spPr>
          <a:xfrm>
            <a:off x="152400" y="1447800"/>
            <a:ext cx="8839200" cy="5211763"/>
          </a:xfrm>
        </p:spPr>
        <p:txBody>
          <a:bodyPr>
            <a:noAutofit/>
          </a:bodyPr>
          <a:lstStyle/>
          <a:p>
            <a:pPr algn="just"/>
            <a:r>
              <a:rPr lang="en-US" sz="3200" b="1" dirty="0" smtClean="0">
                <a:solidFill>
                  <a:schemeClr val="tx1"/>
                </a:solidFill>
              </a:rPr>
              <a:t>The </a:t>
            </a:r>
            <a:r>
              <a:rPr lang="en-US" sz="3200" b="1" dirty="0">
                <a:solidFill>
                  <a:schemeClr val="tx1"/>
                </a:solidFill>
              </a:rPr>
              <a:t>Assimilating learning </a:t>
            </a:r>
            <a:r>
              <a:rPr lang="en-US" sz="3200" b="1" dirty="0">
                <a:solidFill>
                  <a:srgbClr val="C00000"/>
                </a:solidFill>
              </a:rPr>
              <a:t>preference is for a concise, logical approach</a:t>
            </a:r>
            <a:r>
              <a:rPr lang="en-US" sz="3200" b="1" dirty="0">
                <a:solidFill>
                  <a:schemeClr val="tx1"/>
                </a:solidFill>
              </a:rPr>
              <a:t>. </a:t>
            </a:r>
            <a:endParaRPr lang="en-US" sz="3200" b="1" dirty="0" smtClean="0">
              <a:solidFill>
                <a:schemeClr val="tx1"/>
              </a:solidFill>
            </a:endParaRPr>
          </a:p>
          <a:p>
            <a:pPr algn="just"/>
            <a:r>
              <a:rPr lang="en-US" sz="3200" b="1" dirty="0" smtClean="0">
                <a:solidFill>
                  <a:srgbClr val="C00000"/>
                </a:solidFill>
              </a:rPr>
              <a:t>Ideas </a:t>
            </a:r>
            <a:r>
              <a:rPr lang="en-US" sz="3200" b="1" dirty="0">
                <a:solidFill>
                  <a:srgbClr val="C00000"/>
                </a:solidFill>
              </a:rPr>
              <a:t>and concepts are more important</a:t>
            </a:r>
            <a:r>
              <a:rPr lang="en-US" sz="3200" b="1" dirty="0">
                <a:solidFill>
                  <a:schemeClr val="tx1"/>
                </a:solidFill>
              </a:rPr>
              <a:t> than people. </a:t>
            </a:r>
            <a:endParaRPr lang="en-US" sz="3200" b="1" dirty="0" smtClean="0">
              <a:solidFill>
                <a:schemeClr val="tx1"/>
              </a:solidFill>
            </a:endParaRPr>
          </a:p>
          <a:p>
            <a:pPr algn="just"/>
            <a:r>
              <a:rPr lang="en-US" sz="3200" b="1" dirty="0" smtClean="0">
                <a:solidFill>
                  <a:schemeClr val="tx1"/>
                </a:solidFill>
              </a:rPr>
              <a:t>These </a:t>
            </a:r>
            <a:r>
              <a:rPr lang="en-US" sz="3200" b="1" dirty="0">
                <a:solidFill>
                  <a:schemeClr val="tx1"/>
                </a:solidFill>
              </a:rPr>
              <a:t>people </a:t>
            </a:r>
            <a:r>
              <a:rPr lang="en-US" sz="3200" b="1" dirty="0">
                <a:solidFill>
                  <a:srgbClr val="C00000"/>
                </a:solidFill>
              </a:rPr>
              <a:t>require good clear explanation rather than practical opportunity</a:t>
            </a:r>
            <a:r>
              <a:rPr lang="en-US" sz="3200" b="1" dirty="0" smtClean="0">
                <a:solidFill>
                  <a:srgbClr val="C00000"/>
                </a:solidFill>
              </a:rPr>
              <a:t>.</a:t>
            </a:r>
            <a:r>
              <a:rPr lang="en-US" sz="3200" b="1" dirty="0">
                <a:solidFill>
                  <a:srgbClr val="C00000"/>
                </a:solidFill>
              </a:rPr>
              <a:t> </a:t>
            </a:r>
          </a:p>
        </p:txBody>
      </p:sp>
    </p:spTree>
    <p:extLst>
      <p:ext uri="{BB962C8B-B14F-4D97-AF65-F5344CB8AC3E}">
        <p14:creationId xmlns:p14="http://schemas.microsoft.com/office/powerpoint/2010/main" val="1271539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3600" b="1" dirty="0">
                <a:solidFill>
                  <a:schemeClr val="tx1"/>
                </a:solidFill>
              </a:rPr>
              <a:t>They </a:t>
            </a:r>
            <a:r>
              <a:rPr lang="en-US" sz="3600" b="1" dirty="0">
                <a:solidFill>
                  <a:srgbClr val="C00000"/>
                </a:solidFill>
              </a:rPr>
              <a:t>excel at understanding </a:t>
            </a:r>
            <a:endParaRPr lang="en-US" sz="3600" b="1" dirty="0" smtClean="0">
              <a:solidFill>
                <a:srgbClr val="C00000"/>
              </a:solidFill>
            </a:endParaRPr>
          </a:p>
          <a:p>
            <a:pPr marL="0" indent="0">
              <a:buNone/>
            </a:pPr>
            <a:r>
              <a:rPr lang="en-US" sz="3600" b="1" dirty="0" smtClean="0">
                <a:solidFill>
                  <a:srgbClr val="C00000"/>
                </a:solidFill>
              </a:rPr>
              <a:t>wide-ranging </a:t>
            </a:r>
            <a:r>
              <a:rPr lang="en-US" sz="3600" b="1" dirty="0">
                <a:solidFill>
                  <a:srgbClr val="C00000"/>
                </a:solidFill>
              </a:rPr>
              <a:t>information and organizing it in a clear logical format</a:t>
            </a:r>
            <a:r>
              <a:rPr lang="en-US" sz="3600" b="1" dirty="0" smtClean="0">
                <a:solidFill>
                  <a:srgbClr val="C00000"/>
                </a:solidFill>
              </a:rPr>
              <a:t>.</a:t>
            </a:r>
          </a:p>
          <a:p>
            <a:pPr marL="0" indent="0">
              <a:buNone/>
            </a:pPr>
            <a:r>
              <a:rPr lang="en-US" sz="3600" b="1" dirty="0" smtClean="0">
                <a:solidFill>
                  <a:schemeClr val="tx1"/>
                </a:solidFill>
              </a:rPr>
              <a:t>People </a:t>
            </a:r>
            <a:r>
              <a:rPr lang="en-US" sz="3600" b="1" dirty="0">
                <a:solidFill>
                  <a:schemeClr val="tx1"/>
                </a:solidFill>
              </a:rPr>
              <a:t>with an assimilating learning style </a:t>
            </a:r>
            <a:r>
              <a:rPr lang="en-US" sz="3600" b="1" dirty="0">
                <a:solidFill>
                  <a:srgbClr val="C00000"/>
                </a:solidFill>
              </a:rPr>
              <a:t>are less focused on people and more interested in ideas and abstract concepts</a:t>
            </a:r>
            <a:endParaRPr lang="en-US" sz="3600" dirty="0">
              <a:solidFill>
                <a:srgbClr val="C00000"/>
              </a:solidFill>
            </a:endParaRPr>
          </a:p>
        </p:txBody>
      </p:sp>
    </p:spTree>
    <p:extLst>
      <p:ext uri="{BB962C8B-B14F-4D97-AF65-F5344CB8AC3E}">
        <p14:creationId xmlns:p14="http://schemas.microsoft.com/office/powerpoint/2010/main" val="3446489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248400"/>
          </a:xfrm>
        </p:spPr>
        <p:txBody>
          <a:bodyPr>
            <a:normAutofit/>
          </a:bodyPr>
          <a:lstStyle/>
          <a:p>
            <a:pPr algn="just"/>
            <a:r>
              <a:rPr lang="en-US" sz="3200" b="1" dirty="0">
                <a:solidFill>
                  <a:schemeClr val="tx1"/>
                </a:solidFill>
              </a:rPr>
              <a:t>People with this style are </a:t>
            </a:r>
            <a:r>
              <a:rPr lang="en-US" sz="3200" b="1" dirty="0">
                <a:solidFill>
                  <a:srgbClr val="6600CC"/>
                </a:solidFill>
              </a:rPr>
              <a:t>more attracted to logically sound theories than approaches based on practical value</a:t>
            </a:r>
            <a:r>
              <a:rPr lang="en-US" sz="3200" b="1" dirty="0" smtClean="0">
                <a:solidFill>
                  <a:srgbClr val="6600CC"/>
                </a:solidFill>
              </a:rPr>
              <a:t>.</a:t>
            </a:r>
          </a:p>
          <a:p>
            <a:pPr algn="just"/>
            <a:r>
              <a:rPr lang="en-US" sz="3200" b="1" dirty="0" smtClean="0">
                <a:solidFill>
                  <a:schemeClr val="tx1"/>
                </a:solidFill>
              </a:rPr>
              <a:t>This </a:t>
            </a:r>
            <a:r>
              <a:rPr lang="en-US" sz="3200" b="1" dirty="0">
                <a:solidFill>
                  <a:schemeClr val="tx1"/>
                </a:solidFill>
              </a:rPr>
              <a:t>learning style is </a:t>
            </a:r>
            <a:r>
              <a:rPr lang="en-US" sz="3200" b="1" dirty="0">
                <a:solidFill>
                  <a:srgbClr val="6600CC"/>
                </a:solidFill>
              </a:rPr>
              <a:t>important for effectiveness in information and science careers</a:t>
            </a:r>
            <a:r>
              <a:rPr lang="en-US" sz="3200" b="1" dirty="0">
                <a:solidFill>
                  <a:schemeClr val="tx1"/>
                </a:solidFill>
              </a:rPr>
              <a:t>. </a:t>
            </a:r>
            <a:endParaRPr lang="en-US" sz="3200" b="1" dirty="0" smtClean="0">
              <a:solidFill>
                <a:schemeClr val="tx1"/>
              </a:solidFill>
            </a:endParaRPr>
          </a:p>
          <a:p>
            <a:pPr algn="just"/>
            <a:r>
              <a:rPr lang="en-US" sz="3200" b="1" dirty="0" smtClean="0">
                <a:solidFill>
                  <a:schemeClr val="tx1"/>
                </a:solidFill>
              </a:rPr>
              <a:t>In </a:t>
            </a:r>
            <a:r>
              <a:rPr lang="en-US" sz="3200" b="1" dirty="0">
                <a:solidFill>
                  <a:schemeClr val="tx1"/>
                </a:solidFill>
              </a:rPr>
              <a:t>formal learning situations, people with this style </a:t>
            </a:r>
            <a:r>
              <a:rPr lang="en-US" sz="3200" b="1" dirty="0">
                <a:solidFill>
                  <a:srgbClr val="6600CC"/>
                </a:solidFill>
              </a:rPr>
              <a:t>prefer readings, lectures, exploring analytical models, and having time to think things through</a:t>
            </a:r>
            <a:r>
              <a:rPr lang="en-US" sz="3200" b="1" dirty="0">
                <a:solidFill>
                  <a:schemeClr val="tx1"/>
                </a:solidFill>
              </a:rPr>
              <a:t>.</a:t>
            </a:r>
          </a:p>
          <a:p>
            <a:endParaRPr lang="en-US" dirty="0"/>
          </a:p>
          <a:p>
            <a:endParaRPr lang="en-US" dirty="0"/>
          </a:p>
        </p:txBody>
      </p:sp>
    </p:spTree>
    <p:extLst>
      <p:ext uri="{BB962C8B-B14F-4D97-AF65-F5344CB8AC3E}">
        <p14:creationId xmlns:p14="http://schemas.microsoft.com/office/powerpoint/2010/main" val="664775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lstStyle/>
          <a:p>
            <a:pPr lvl="0"/>
            <a:r>
              <a:rPr lang="en-US" sz="3200" b="1" dirty="0">
                <a:solidFill>
                  <a:srgbClr val="6600CC"/>
                </a:solidFill>
              </a:rPr>
              <a:t>Converging (doing and thinking - AC/AE)</a:t>
            </a:r>
            <a:r>
              <a:rPr lang="en-US" sz="3200" dirty="0">
                <a:solidFill>
                  <a:srgbClr val="6600CC"/>
                </a:solidFill>
              </a:rPr>
              <a:t/>
            </a:r>
            <a:br>
              <a:rPr lang="en-US" sz="3200" dirty="0">
                <a:solidFill>
                  <a:srgbClr val="6600CC"/>
                </a:solidFill>
              </a:rPr>
            </a:br>
            <a:endParaRPr lang="en-US" sz="3200" dirty="0">
              <a:solidFill>
                <a:srgbClr val="6600CC"/>
              </a:solidFill>
            </a:endParaRPr>
          </a:p>
        </p:txBody>
      </p:sp>
      <p:sp>
        <p:nvSpPr>
          <p:cNvPr id="3" name="Content Placeholder 2"/>
          <p:cNvSpPr>
            <a:spLocks noGrp="1"/>
          </p:cNvSpPr>
          <p:nvPr>
            <p:ph idx="1"/>
          </p:nvPr>
        </p:nvSpPr>
        <p:spPr>
          <a:xfrm>
            <a:off x="457200" y="838200"/>
            <a:ext cx="8686800" cy="5287963"/>
          </a:xfrm>
        </p:spPr>
        <p:txBody>
          <a:bodyPr>
            <a:noAutofit/>
          </a:bodyPr>
          <a:lstStyle/>
          <a:p>
            <a:r>
              <a:rPr lang="en-US" sz="3600" b="1" dirty="0" smtClean="0">
                <a:solidFill>
                  <a:schemeClr val="tx1"/>
                </a:solidFill>
              </a:rPr>
              <a:t>People </a:t>
            </a:r>
            <a:r>
              <a:rPr lang="en-US" sz="3600" b="1" dirty="0">
                <a:solidFill>
                  <a:schemeClr val="tx1"/>
                </a:solidFill>
              </a:rPr>
              <a:t>with a converging learning style can solve problems and will use their learning to find solutions to practical issues</a:t>
            </a:r>
            <a:r>
              <a:rPr lang="en-US" sz="3600" b="1" dirty="0" smtClean="0">
                <a:solidFill>
                  <a:schemeClr val="tx1"/>
                </a:solidFill>
              </a:rPr>
              <a:t>.</a:t>
            </a:r>
          </a:p>
          <a:p>
            <a:r>
              <a:rPr lang="en-US" sz="3600" b="1" dirty="0" smtClean="0">
                <a:solidFill>
                  <a:schemeClr val="tx1"/>
                </a:solidFill>
              </a:rPr>
              <a:t>They </a:t>
            </a:r>
            <a:r>
              <a:rPr lang="en-US" sz="3600" b="1" dirty="0">
                <a:solidFill>
                  <a:schemeClr val="tx1"/>
                </a:solidFill>
              </a:rPr>
              <a:t>prefer technical tasks, and are less concerned with people and interpersonal aspects. </a:t>
            </a:r>
            <a:endParaRPr lang="en-US" sz="3600" b="1" dirty="0" smtClean="0">
              <a:solidFill>
                <a:schemeClr val="tx1"/>
              </a:solidFill>
            </a:endParaRPr>
          </a:p>
          <a:p>
            <a:r>
              <a:rPr lang="en-US" sz="3600" b="1" dirty="0" smtClean="0">
                <a:solidFill>
                  <a:schemeClr val="tx1"/>
                </a:solidFill>
              </a:rPr>
              <a:t>People </a:t>
            </a:r>
            <a:r>
              <a:rPr lang="en-US" sz="3600" b="1" dirty="0">
                <a:solidFill>
                  <a:schemeClr val="tx1"/>
                </a:solidFill>
              </a:rPr>
              <a:t>with a converging learning style are best at finding practical uses for ideas and theories. </a:t>
            </a:r>
            <a:endParaRPr lang="en-US" sz="3600" b="1" dirty="0" smtClean="0">
              <a:solidFill>
                <a:schemeClr val="tx1"/>
              </a:solidFill>
            </a:endParaRPr>
          </a:p>
        </p:txBody>
      </p:sp>
    </p:spTree>
    <p:extLst>
      <p:ext uri="{BB962C8B-B14F-4D97-AF65-F5344CB8AC3E}">
        <p14:creationId xmlns:p14="http://schemas.microsoft.com/office/powerpoint/2010/main" val="18945540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507163"/>
          </a:xfrm>
        </p:spPr>
        <p:txBody>
          <a:bodyPr>
            <a:normAutofit/>
          </a:bodyPr>
          <a:lstStyle/>
          <a:p>
            <a:r>
              <a:rPr lang="en-US" sz="3200" b="1" dirty="0">
                <a:solidFill>
                  <a:srgbClr val="6600CC"/>
                </a:solidFill>
              </a:rPr>
              <a:t>They can solve problems and make decisions </a:t>
            </a:r>
            <a:r>
              <a:rPr lang="en-US" sz="3200" b="1" dirty="0">
                <a:solidFill>
                  <a:srgbClr val="FF0000"/>
                </a:solidFill>
              </a:rPr>
              <a:t>by finding solutions to questions and problems</a:t>
            </a:r>
            <a:r>
              <a:rPr lang="en-US" sz="3200" b="1" dirty="0" smtClean="0">
                <a:solidFill>
                  <a:srgbClr val="6600CC"/>
                </a:solidFill>
              </a:rPr>
              <a:t>. </a:t>
            </a:r>
          </a:p>
          <a:p>
            <a:r>
              <a:rPr lang="en-US" sz="3200" b="1" dirty="0" smtClean="0">
                <a:solidFill>
                  <a:srgbClr val="6600CC"/>
                </a:solidFill>
              </a:rPr>
              <a:t>People </a:t>
            </a:r>
            <a:r>
              <a:rPr lang="en-US" sz="3200" b="1" dirty="0">
                <a:solidFill>
                  <a:srgbClr val="6600CC"/>
                </a:solidFill>
              </a:rPr>
              <a:t>with a converging learning style are more </a:t>
            </a:r>
            <a:r>
              <a:rPr lang="en-US" sz="3200" b="1" dirty="0">
                <a:solidFill>
                  <a:srgbClr val="FF0000"/>
                </a:solidFill>
              </a:rPr>
              <a:t>attracted to technical tasks and problems </a:t>
            </a:r>
            <a:r>
              <a:rPr lang="en-US" sz="3200" b="1" dirty="0">
                <a:solidFill>
                  <a:srgbClr val="6600CC"/>
                </a:solidFill>
              </a:rPr>
              <a:t>than social or interpersonal issues. </a:t>
            </a:r>
            <a:endParaRPr lang="en-US" sz="3200" b="1" dirty="0" smtClean="0">
              <a:solidFill>
                <a:srgbClr val="6600CC"/>
              </a:solidFill>
            </a:endParaRPr>
          </a:p>
          <a:p>
            <a:r>
              <a:rPr lang="en-US" sz="3200" b="1" dirty="0" smtClean="0">
                <a:solidFill>
                  <a:srgbClr val="6600CC"/>
                </a:solidFill>
              </a:rPr>
              <a:t>A </a:t>
            </a:r>
            <a:r>
              <a:rPr lang="en-US" sz="3200" b="1" dirty="0">
                <a:solidFill>
                  <a:srgbClr val="6600CC"/>
                </a:solidFill>
              </a:rPr>
              <a:t>converging learning style </a:t>
            </a:r>
            <a:r>
              <a:rPr lang="en-US" sz="3200" b="1" dirty="0">
                <a:solidFill>
                  <a:srgbClr val="FF0000"/>
                </a:solidFill>
              </a:rPr>
              <a:t>enables specialist and technology abilities</a:t>
            </a:r>
            <a:r>
              <a:rPr lang="en-US" sz="3200" b="1" dirty="0">
                <a:solidFill>
                  <a:srgbClr val="6600CC"/>
                </a:solidFill>
              </a:rPr>
              <a:t>. </a:t>
            </a:r>
            <a:endParaRPr lang="en-US" sz="3200" b="1" dirty="0" smtClean="0">
              <a:solidFill>
                <a:srgbClr val="6600CC"/>
              </a:solidFill>
            </a:endParaRPr>
          </a:p>
          <a:p>
            <a:r>
              <a:rPr lang="en-US" sz="3200" b="1" dirty="0" smtClean="0">
                <a:solidFill>
                  <a:srgbClr val="6600CC"/>
                </a:solidFill>
              </a:rPr>
              <a:t>People </a:t>
            </a:r>
            <a:r>
              <a:rPr lang="en-US" sz="3200" b="1" dirty="0">
                <a:solidFill>
                  <a:srgbClr val="6600CC"/>
                </a:solidFill>
              </a:rPr>
              <a:t>with a converging style </a:t>
            </a:r>
            <a:r>
              <a:rPr lang="en-US" sz="3200" b="1" dirty="0">
                <a:solidFill>
                  <a:srgbClr val="FF0000"/>
                </a:solidFill>
              </a:rPr>
              <a:t>like to experiment with new ideas, to simulate, and to work with practical applications</a:t>
            </a:r>
            <a:r>
              <a:rPr lang="en-US" sz="3200" b="1" dirty="0">
                <a:solidFill>
                  <a:srgbClr val="6600CC"/>
                </a:solidFill>
              </a:rPr>
              <a:t>.</a:t>
            </a:r>
          </a:p>
          <a:p>
            <a:endParaRPr lang="en-US" dirty="0"/>
          </a:p>
        </p:txBody>
      </p:sp>
    </p:spTree>
    <p:extLst>
      <p:ext uri="{BB962C8B-B14F-4D97-AF65-F5344CB8AC3E}">
        <p14:creationId xmlns:p14="http://schemas.microsoft.com/office/powerpoint/2010/main" val="39225885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11277600" cy="914400"/>
          </a:xfrm>
        </p:spPr>
        <p:txBody>
          <a:bodyPr/>
          <a:lstStyle/>
          <a:p>
            <a:pPr lvl="0"/>
            <a:r>
              <a:rPr lang="en-US" sz="3200" b="1" dirty="0"/>
              <a:t>Accommodating (doing and feeling - CE/AE)</a:t>
            </a:r>
            <a:r>
              <a:rPr lang="en-US" sz="3200" dirty="0"/>
              <a:t/>
            </a:r>
            <a:br>
              <a:rPr lang="en-US" sz="3200" dirty="0"/>
            </a:br>
            <a:endParaRPr lang="en-US" sz="3200" dirty="0"/>
          </a:p>
        </p:txBody>
      </p:sp>
      <p:sp>
        <p:nvSpPr>
          <p:cNvPr id="3" name="Content Placeholder 2"/>
          <p:cNvSpPr>
            <a:spLocks noGrp="1"/>
          </p:cNvSpPr>
          <p:nvPr>
            <p:ph idx="1"/>
          </p:nvPr>
        </p:nvSpPr>
        <p:spPr>
          <a:xfrm>
            <a:off x="457200" y="914400"/>
            <a:ext cx="8458200" cy="5715000"/>
          </a:xfrm>
        </p:spPr>
        <p:txBody>
          <a:bodyPr>
            <a:noAutofit/>
          </a:bodyPr>
          <a:lstStyle/>
          <a:p>
            <a:r>
              <a:rPr lang="en-US" sz="3400" b="1" dirty="0" smtClean="0">
                <a:solidFill>
                  <a:schemeClr val="tx1"/>
                </a:solidFill>
              </a:rPr>
              <a:t>The </a:t>
            </a:r>
            <a:r>
              <a:rPr lang="en-US" sz="3400" b="1" dirty="0">
                <a:solidFill>
                  <a:schemeClr val="tx1"/>
                </a:solidFill>
              </a:rPr>
              <a:t>Accommodating learning style is 'hands-on', and </a:t>
            </a:r>
            <a:r>
              <a:rPr lang="en-US" sz="3400" b="1" dirty="0">
                <a:solidFill>
                  <a:srgbClr val="6600CC"/>
                </a:solidFill>
              </a:rPr>
              <a:t>relies on intuition rather than logic</a:t>
            </a:r>
            <a:r>
              <a:rPr lang="en-US" sz="3400" b="1" dirty="0" smtClean="0">
                <a:solidFill>
                  <a:srgbClr val="6600CC"/>
                </a:solidFill>
              </a:rPr>
              <a:t>.</a:t>
            </a:r>
          </a:p>
          <a:p>
            <a:r>
              <a:rPr lang="en-US" sz="3400" b="1" dirty="0" smtClean="0">
                <a:solidFill>
                  <a:schemeClr val="tx1"/>
                </a:solidFill>
              </a:rPr>
              <a:t> </a:t>
            </a:r>
            <a:r>
              <a:rPr lang="en-US" sz="3400" b="1" dirty="0">
                <a:solidFill>
                  <a:schemeClr val="tx1"/>
                </a:solidFill>
              </a:rPr>
              <a:t>These people </a:t>
            </a:r>
            <a:r>
              <a:rPr lang="en-US" sz="3400" b="1" dirty="0">
                <a:solidFill>
                  <a:srgbClr val="6600CC"/>
                </a:solidFill>
              </a:rPr>
              <a:t>use other people's analysis, and prefer to take a practical, experiential approach</a:t>
            </a:r>
            <a:r>
              <a:rPr lang="en-US" sz="3400" b="1" dirty="0" smtClean="0">
                <a:solidFill>
                  <a:schemeClr val="tx1"/>
                </a:solidFill>
              </a:rPr>
              <a:t>.</a:t>
            </a:r>
          </a:p>
          <a:p>
            <a:r>
              <a:rPr lang="en-US" sz="3400" b="1" dirty="0" smtClean="0">
                <a:solidFill>
                  <a:schemeClr val="tx1"/>
                </a:solidFill>
              </a:rPr>
              <a:t> </a:t>
            </a:r>
            <a:r>
              <a:rPr lang="en-US" sz="3400" b="1" dirty="0">
                <a:solidFill>
                  <a:schemeClr val="tx1"/>
                </a:solidFill>
              </a:rPr>
              <a:t>They are attracted to </a:t>
            </a:r>
            <a:r>
              <a:rPr lang="en-US" sz="3400" b="1" dirty="0">
                <a:solidFill>
                  <a:srgbClr val="6600CC"/>
                </a:solidFill>
              </a:rPr>
              <a:t>new challenges and experiences, and to carrying out plans. </a:t>
            </a:r>
          </a:p>
        </p:txBody>
      </p:sp>
    </p:spTree>
    <p:extLst>
      <p:ext uri="{BB962C8B-B14F-4D97-AF65-F5344CB8AC3E}">
        <p14:creationId xmlns:p14="http://schemas.microsoft.com/office/powerpoint/2010/main" val="446745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6019800"/>
          </a:xfrm>
        </p:spPr>
        <p:txBody>
          <a:bodyPr>
            <a:normAutofit lnSpcReduction="10000"/>
          </a:bodyPr>
          <a:lstStyle/>
          <a:p>
            <a:r>
              <a:rPr lang="en-US" sz="3600" b="1" dirty="0">
                <a:solidFill>
                  <a:schemeClr val="tx1"/>
                </a:solidFill>
              </a:rPr>
              <a:t>David Kolb published his learning styles model in 1984 from which he developed his </a:t>
            </a:r>
            <a:r>
              <a:rPr lang="en-US" sz="3600" b="1" dirty="0">
                <a:solidFill>
                  <a:srgbClr val="FF0000"/>
                </a:solidFill>
              </a:rPr>
              <a:t>L</a:t>
            </a:r>
            <a:r>
              <a:rPr lang="en-US" sz="3600" b="1" dirty="0" smtClean="0">
                <a:solidFill>
                  <a:srgbClr val="FF0000"/>
                </a:solidFill>
              </a:rPr>
              <a:t>earning </a:t>
            </a:r>
            <a:r>
              <a:rPr lang="en-US" sz="3600" b="1" dirty="0">
                <a:solidFill>
                  <a:srgbClr val="FF0000"/>
                </a:solidFill>
              </a:rPr>
              <a:t>S</a:t>
            </a:r>
            <a:r>
              <a:rPr lang="en-US" sz="3600" b="1" dirty="0" smtClean="0">
                <a:solidFill>
                  <a:srgbClr val="FF0000"/>
                </a:solidFill>
              </a:rPr>
              <a:t>tyle </a:t>
            </a:r>
            <a:r>
              <a:rPr lang="en-US" sz="3600" b="1" dirty="0">
                <a:solidFill>
                  <a:srgbClr val="FF0000"/>
                </a:solidFill>
              </a:rPr>
              <a:t>I</a:t>
            </a:r>
            <a:r>
              <a:rPr lang="en-US" sz="3600" b="1" dirty="0" smtClean="0">
                <a:solidFill>
                  <a:srgbClr val="FF0000"/>
                </a:solidFill>
              </a:rPr>
              <a:t>nventory (LSI). </a:t>
            </a:r>
          </a:p>
          <a:p>
            <a:r>
              <a:rPr lang="en-US" sz="3600" b="1" dirty="0" smtClean="0">
                <a:solidFill>
                  <a:schemeClr val="tx1"/>
                </a:solidFill>
              </a:rPr>
              <a:t>Kolb's </a:t>
            </a:r>
            <a:r>
              <a:rPr lang="en-US" sz="3600" b="1" dirty="0">
                <a:solidFill>
                  <a:schemeClr val="tx1"/>
                </a:solidFill>
              </a:rPr>
              <a:t>experiential learning theory works on two levels: a </a:t>
            </a:r>
            <a:r>
              <a:rPr lang="en-US" sz="3600" b="1" dirty="0">
                <a:solidFill>
                  <a:srgbClr val="FF0000"/>
                </a:solidFill>
              </a:rPr>
              <a:t>four stage cycle of learning </a:t>
            </a:r>
            <a:r>
              <a:rPr lang="en-US" sz="3600" b="1" dirty="0">
                <a:solidFill>
                  <a:schemeClr val="tx1"/>
                </a:solidFill>
              </a:rPr>
              <a:t>and </a:t>
            </a:r>
            <a:r>
              <a:rPr lang="en-US" sz="3600" b="1" dirty="0">
                <a:solidFill>
                  <a:srgbClr val="FF0000"/>
                </a:solidFill>
              </a:rPr>
              <a:t>four separate learning styles.  </a:t>
            </a:r>
            <a:endParaRPr lang="en-US" sz="3600" b="1" dirty="0" smtClean="0">
              <a:solidFill>
                <a:srgbClr val="FF0000"/>
              </a:solidFill>
            </a:endParaRPr>
          </a:p>
          <a:p>
            <a:r>
              <a:rPr lang="en-US" sz="3600" b="1" dirty="0" smtClean="0">
                <a:solidFill>
                  <a:schemeClr val="tx1"/>
                </a:solidFill>
              </a:rPr>
              <a:t>The theory is concerned </a:t>
            </a:r>
            <a:r>
              <a:rPr lang="en-US" sz="3600" b="1" dirty="0">
                <a:solidFill>
                  <a:schemeClr val="tx1"/>
                </a:solidFill>
              </a:rPr>
              <a:t>with the learner’s internal cognitive processes. </a:t>
            </a:r>
            <a:endParaRPr lang="en-US" sz="3600" b="1" dirty="0" smtClean="0">
              <a:solidFill>
                <a:schemeClr val="tx1"/>
              </a:solidFill>
            </a:endParaRPr>
          </a:p>
          <a:p>
            <a:pPr marL="0" indent="0">
              <a:buNone/>
            </a:pPr>
            <a:endParaRPr lang="en-US" b="1" dirty="0">
              <a:solidFill>
                <a:schemeClr val="tx1"/>
              </a:solidFill>
            </a:endParaRPr>
          </a:p>
        </p:txBody>
      </p:sp>
    </p:spTree>
    <p:extLst>
      <p:ext uri="{BB962C8B-B14F-4D97-AF65-F5344CB8AC3E}">
        <p14:creationId xmlns:p14="http://schemas.microsoft.com/office/powerpoint/2010/main" val="3874102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r>
              <a:rPr lang="en-US" sz="4000" b="1" dirty="0">
                <a:solidFill>
                  <a:schemeClr val="tx1"/>
                </a:solidFill>
              </a:rPr>
              <a:t>They </a:t>
            </a:r>
            <a:r>
              <a:rPr lang="en-US" sz="4000" b="1" dirty="0">
                <a:solidFill>
                  <a:srgbClr val="6600CC"/>
                </a:solidFill>
              </a:rPr>
              <a:t>commonly act on </a:t>
            </a:r>
            <a:r>
              <a:rPr lang="en-US" sz="4000" b="1" dirty="0" smtClean="0">
                <a:solidFill>
                  <a:srgbClr val="6600CC"/>
                </a:solidFill>
              </a:rPr>
              <a:t>instinct </a:t>
            </a:r>
            <a:r>
              <a:rPr lang="en-US" sz="4000" b="1" dirty="0">
                <a:solidFill>
                  <a:srgbClr val="6600CC"/>
                </a:solidFill>
              </a:rPr>
              <a:t>rather than logical analysis</a:t>
            </a:r>
            <a:r>
              <a:rPr lang="en-US" sz="4000" b="1" dirty="0">
                <a:solidFill>
                  <a:schemeClr val="tx1"/>
                </a:solidFill>
              </a:rPr>
              <a:t>. </a:t>
            </a:r>
            <a:endParaRPr lang="en-US" sz="4000" b="1" dirty="0" smtClean="0">
              <a:solidFill>
                <a:schemeClr val="tx1"/>
              </a:solidFill>
            </a:endParaRPr>
          </a:p>
          <a:p>
            <a:r>
              <a:rPr lang="en-US" sz="4000" b="1" dirty="0" smtClean="0">
                <a:solidFill>
                  <a:schemeClr val="tx1"/>
                </a:solidFill>
              </a:rPr>
              <a:t>People </a:t>
            </a:r>
            <a:r>
              <a:rPr lang="en-US" sz="4000" b="1" dirty="0">
                <a:solidFill>
                  <a:schemeClr val="tx1"/>
                </a:solidFill>
              </a:rPr>
              <a:t>with an accommodating learning style will tend to rely on others for information than carry out their own analysis. </a:t>
            </a:r>
            <a:endParaRPr lang="en-US" sz="4000" b="1" dirty="0" smtClean="0">
              <a:solidFill>
                <a:schemeClr val="tx1"/>
              </a:solidFill>
            </a:endParaRPr>
          </a:p>
          <a:p>
            <a:r>
              <a:rPr lang="en-US" sz="4000" b="1" dirty="0" smtClean="0">
                <a:solidFill>
                  <a:schemeClr val="tx1"/>
                </a:solidFill>
              </a:rPr>
              <a:t>This </a:t>
            </a:r>
            <a:r>
              <a:rPr lang="en-US" sz="4000" b="1" dirty="0">
                <a:solidFill>
                  <a:schemeClr val="tx1"/>
                </a:solidFill>
              </a:rPr>
              <a:t>learning style </a:t>
            </a:r>
            <a:r>
              <a:rPr lang="en-US" sz="4000" b="1" dirty="0">
                <a:solidFill>
                  <a:srgbClr val="6600CC"/>
                </a:solidFill>
              </a:rPr>
              <a:t>is prevalent within the general population.</a:t>
            </a:r>
          </a:p>
          <a:p>
            <a:endParaRPr lang="en-US" b="1" dirty="0">
              <a:solidFill>
                <a:srgbClr val="6600CC"/>
              </a:solidFill>
            </a:endParaRPr>
          </a:p>
        </p:txBody>
      </p:sp>
    </p:spTree>
    <p:extLst>
      <p:ext uri="{BB962C8B-B14F-4D97-AF65-F5344CB8AC3E}">
        <p14:creationId xmlns:p14="http://schemas.microsoft.com/office/powerpoint/2010/main" val="3539259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990600"/>
          </a:xfrm>
        </p:spPr>
        <p:txBody>
          <a:bodyPr/>
          <a:lstStyle/>
          <a:p>
            <a:r>
              <a:rPr lang="en-US" b="1" dirty="0"/>
              <a:t>Educational Implications</a:t>
            </a:r>
            <a:r>
              <a:rPr lang="en-US" dirty="0"/>
              <a:t/>
            </a:r>
            <a:br>
              <a:rPr lang="en-US" dirty="0"/>
            </a:br>
            <a:endParaRPr lang="en-US" dirty="0"/>
          </a:p>
        </p:txBody>
      </p:sp>
      <p:sp>
        <p:nvSpPr>
          <p:cNvPr id="3" name="Content Placeholder 2"/>
          <p:cNvSpPr>
            <a:spLocks noGrp="1"/>
          </p:cNvSpPr>
          <p:nvPr>
            <p:ph idx="1"/>
          </p:nvPr>
        </p:nvSpPr>
        <p:spPr>
          <a:xfrm>
            <a:off x="457200" y="990600"/>
            <a:ext cx="8305800" cy="5486400"/>
          </a:xfrm>
        </p:spPr>
        <p:txBody>
          <a:bodyPr>
            <a:normAutofit/>
          </a:bodyPr>
          <a:lstStyle/>
          <a:p>
            <a:pPr>
              <a:buFont typeface="Wingdings" pitchFamily="2" charset="2"/>
              <a:buChar char="q"/>
            </a:pPr>
            <a:r>
              <a:rPr lang="en-US" sz="3200" b="1" dirty="0" smtClean="0">
                <a:solidFill>
                  <a:schemeClr val="tx1"/>
                </a:solidFill>
              </a:rPr>
              <a:t>could </a:t>
            </a:r>
            <a:r>
              <a:rPr lang="en-US" sz="3200" b="1" dirty="0">
                <a:solidFill>
                  <a:schemeClr val="tx1"/>
                </a:solidFill>
              </a:rPr>
              <a:t>be used by teachers to critically evaluate the learning provision typically available to students, and to develop more appropriate learning </a:t>
            </a:r>
            <a:r>
              <a:rPr lang="en-US" sz="3200" b="1" dirty="0" smtClean="0">
                <a:solidFill>
                  <a:schemeClr val="tx1"/>
                </a:solidFill>
              </a:rPr>
              <a:t>opportunities.</a:t>
            </a:r>
          </a:p>
          <a:p>
            <a:pPr>
              <a:buFont typeface="Wingdings" pitchFamily="2" charset="2"/>
              <a:buChar char="q"/>
            </a:pPr>
            <a:r>
              <a:rPr lang="en-US" sz="3200" b="1" dirty="0" smtClean="0">
                <a:solidFill>
                  <a:schemeClr val="tx1"/>
                </a:solidFill>
              </a:rPr>
              <a:t>Educators </a:t>
            </a:r>
            <a:r>
              <a:rPr lang="en-US" sz="3200" b="1" dirty="0">
                <a:solidFill>
                  <a:schemeClr val="tx1"/>
                </a:solidFill>
              </a:rPr>
              <a:t>should ensure that activities are designed and carried out in ways that offer each learner the chance to engage in the manner that suits them best. </a:t>
            </a:r>
            <a:endParaRPr lang="en-US" sz="3200" dirty="0"/>
          </a:p>
          <a:p>
            <a:pPr>
              <a:buFont typeface="Wingdings" pitchFamily="2" charset="2"/>
              <a:buChar char="q"/>
            </a:pPr>
            <a:endParaRPr lang="en-US" b="1" dirty="0">
              <a:solidFill>
                <a:schemeClr val="tx1"/>
              </a:solidFill>
            </a:endParaRPr>
          </a:p>
        </p:txBody>
      </p:sp>
    </p:spTree>
    <p:extLst>
      <p:ext uri="{BB962C8B-B14F-4D97-AF65-F5344CB8AC3E}">
        <p14:creationId xmlns:p14="http://schemas.microsoft.com/office/powerpoint/2010/main" val="27159233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839200" cy="6553200"/>
          </a:xfrm>
        </p:spPr>
        <p:txBody>
          <a:bodyPr/>
          <a:lstStyle/>
          <a:p>
            <a:r>
              <a:rPr lang="en-US" sz="3200" b="1" dirty="0">
                <a:solidFill>
                  <a:schemeClr val="tx1"/>
                </a:solidFill>
              </a:rPr>
              <a:t>Also, individuals can be helped </a:t>
            </a:r>
            <a:r>
              <a:rPr lang="en-US" sz="3200" b="1" dirty="0">
                <a:solidFill>
                  <a:srgbClr val="6600CC"/>
                </a:solidFill>
              </a:rPr>
              <a:t>to learn more effectively by the identification of their lesser preferred learning styles </a:t>
            </a:r>
            <a:r>
              <a:rPr lang="en-US" sz="3200" b="1" dirty="0">
                <a:solidFill>
                  <a:schemeClr val="tx1"/>
                </a:solidFill>
              </a:rPr>
              <a:t>and the strengthening of these through the application of the experiential learning cycle</a:t>
            </a:r>
            <a:r>
              <a:rPr lang="en-US" sz="3200" b="1" dirty="0" smtClean="0">
                <a:solidFill>
                  <a:schemeClr val="tx1"/>
                </a:solidFill>
              </a:rPr>
              <a:t>.</a:t>
            </a:r>
          </a:p>
          <a:p>
            <a:pPr marL="0" indent="0">
              <a:buNone/>
            </a:pPr>
            <a:endParaRPr lang="en-US" sz="3200" b="1" dirty="0">
              <a:solidFill>
                <a:schemeClr val="tx1"/>
              </a:solidFill>
            </a:endParaRPr>
          </a:p>
          <a:p>
            <a:r>
              <a:rPr lang="en-US" sz="3200" b="1" dirty="0">
                <a:solidFill>
                  <a:schemeClr val="tx1"/>
                </a:solidFill>
              </a:rPr>
              <a:t>Ideally</a:t>
            </a:r>
            <a:r>
              <a:rPr lang="en-US" sz="3200" b="1" dirty="0">
                <a:solidFill>
                  <a:srgbClr val="6600CC"/>
                </a:solidFill>
              </a:rPr>
              <a:t>, activities and material </a:t>
            </a:r>
            <a:r>
              <a:rPr lang="en-US" sz="3200" b="1" dirty="0">
                <a:solidFill>
                  <a:schemeClr val="tx1"/>
                </a:solidFill>
              </a:rPr>
              <a:t>should be developed in ways that draw on abilities from each stage of the experiential learning cycle </a:t>
            </a:r>
            <a:r>
              <a:rPr lang="en-US" sz="3200" b="1" dirty="0">
                <a:solidFill>
                  <a:srgbClr val="6600CC"/>
                </a:solidFill>
              </a:rPr>
              <a:t>and take the students through the whole process in sequence</a:t>
            </a:r>
            <a:r>
              <a:rPr lang="en-US" sz="3200" b="1" dirty="0">
                <a:solidFill>
                  <a:schemeClr val="tx1"/>
                </a:solidFill>
              </a:rPr>
              <a:t>.</a:t>
            </a:r>
          </a:p>
          <a:p>
            <a:endParaRPr lang="en-US" dirty="0"/>
          </a:p>
        </p:txBody>
      </p:sp>
    </p:spTree>
    <p:extLst>
      <p:ext uri="{BB962C8B-B14F-4D97-AF65-F5344CB8AC3E}">
        <p14:creationId xmlns:p14="http://schemas.microsoft.com/office/powerpoint/2010/main" val="356382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534400" cy="5440363"/>
          </a:xfrm>
        </p:spPr>
        <p:txBody>
          <a:bodyPr>
            <a:noAutofit/>
          </a:bodyPr>
          <a:lstStyle/>
          <a:p>
            <a:r>
              <a:rPr lang="en-US" sz="4400" b="1" dirty="0">
                <a:solidFill>
                  <a:schemeClr val="tx1"/>
                </a:solidFill>
              </a:rPr>
              <a:t>Learning involves the </a:t>
            </a:r>
            <a:r>
              <a:rPr lang="en-US" sz="4400" b="1" dirty="0">
                <a:solidFill>
                  <a:srgbClr val="FF0000"/>
                </a:solidFill>
              </a:rPr>
              <a:t>acquisition of abstract concepts</a:t>
            </a:r>
            <a:r>
              <a:rPr lang="en-US" sz="4400" b="1" dirty="0">
                <a:solidFill>
                  <a:schemeClr val="tx1"/>
                </a:solidFill>
              </a:rPr>
              <a:t> that can be </a:t>
            </a:r>
            <a:r>
              <a:rPr lang="en-US" sz="4400" b="1" dirty="0">
                <a:solidFill>
                  <a:srgbClr val="FF0000"/>
                </a:solidFill>
              </a:rPr>
              <a:t>applied flexibly </a:t>
            </a:r>
            <a:r>
              <a:rPr lang="en-US" sz="4400" b="1" dirty="0">
                <a:solidFill>
                  <a:schemeClr val="tx1"/>
                </a:solidFill>
              </a:rPr>
              <a:t>in a range of situations.  </a:t>
            </a:r>
          </a:p>
          <a:p>
            <a:r>
              <a:rPr lang="en-US" sz="4400" b="1" dirty="0">
                <a:solidFill>
                  <a:schemeClr val="tx1"/>
                </a:solidFill>
              </a:rPr>
              <a:t>The development of </a:t>
            </a:r>
            <a:r>
              <a:rPr lang="en-US" sz="4400" b="1" dirty="0">
                <a:solidFill>
                  <a:srgbClr val="FF0000"/>
                </a:solidFill>
              </a:rPr>
              <a:t>new concepts </a:t>
            </a:r>
            <a:r>
              <a:rPr lang="en-US" sz="4400" b="1" dirty="0">
                <a:solidFill>
                  <a:schemeClr val="tx1"/>
                </a:solidFill>
              </a:rPr>
              <a:t>is provided by </a:t>
            </a:r>
            <a:r>
              <a:rPr lang="en-US" sz="4400" b="1" dirty="0">
                <a:solidFill>
                  <a:srgbClr val="FF0000"/>
                </a:solidFill>
              </a:rPr>
              <a:t>new </a:t>
            </a:r>
            <a:r>
              <a:rPr lang="en-US" sz="4400" b="1" dirty="0" smtClean="0">
                <a:solidFill>
                  <a:srgbClr val="FF0000"/>
                </a:solidFill>
              </a:rPr>
              <a:t>experiences.</a:t>
            </a:r>
            <a:endParaRPr lang="en-US" sz="4400" dirty="0">
              <a:solidFill>
                <a:srgbClr val="FF0000"/>
              </a:solidFill>
            </a:endParaRPr>
          </a:p>
        </p:txBody>
      </p:sp>
    </p:spTree>
    <p:extLst>
      <p:ext uri="{BB962C8B-B14F-4D97-AF65-F5344CB8AC3E}">
        <p14:creationId xmlns:p14="http://schemas.microsoft.com/office/powerpoint/2010/main" val="108122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914400"/>
          </a:xfrm>
        </p:spPr>
        <p:txBody>
          <a:bodyPr/>
          <a:lstStyle/>
          <a:p>
            <a:r>
              <a:rPr lang="en-US" sz="4000" b="1" dirty="0" smtClean="0"/>
              <a:t>Experiential Learning </a:t>
            </a:r>
            <a:r>
              <a:rPr lang="en-US" sz="4000" b="1" dirty="0"/>
              <a:t>has six main characteristics</a:t>
            </a:r>
            <a:r>
              <a:rPr lang="en-US" dirty="0"/>
              <a:t>:</a:t>
            </a:r>
          </a:p>
        </p:txBody>
      </p:sp>
      <p:sp>
        <p:nvSpPr>
          <p:cNvPr id="3" name="Content Placeholder 2"/>
          <p:cNvSpPr>
            <a:spLocks noGrp="1"/>
          </p:cNvSpPr>
          <p:nvPr>
            <p:ph idx="1"/>
          </p:nvPr>
        </p:nvSpPr>
        <p:spPr>
          <a:xfrm>
            <a:off x="304800" y="1600200"/>
            <a:ext cx="8610600" cy="4953000"/>
          </a:xfrm>
        </p:spPr>
        <p:txBody>
          <a:bodyPr>
            <a:normAutofit lnSpcReduction="10000"/>
          </a:bodyPr>
          <a:lstStyle/>
          <a:p>
            <a:pPr marL="514350" lvl="0" indent="-514350">
              <a:buFont typeface="+mj-lt"/>
              <a:buAutoNum type="arabicPeriod"/>
            </a:pPr>
            <a:r>
              <a:rPr lang="en-US" sz="3200" b="1" dirty="0" smtClean="0">
                <a:solidFill>
                  <a:schemeClr val="tx1"/>
                </a:solidFill>
              </a:rPr>
              <a:t>Learning </a:t>
            </a:r>
            <a:r>
              <a:rPr lang="en-US" sz="3200" b="1" dirty="0">
                <a:solidFill>
                  <a:schemeClr val="tx1"/>
                </a:solidFill>
              </a:rPr>
              <a:t>is best conceived as a </a:t>
            </a:r>
            <a:r>
              <a:rPr lang="en-US" sz="3200" b="1" dirty="0">
                <a:solidFill>
                  <a:srgbClr val="C00000"/>
                </a:solidFill>
              </a:rPr>
              <a:t>process</a:t>
            </a:r>
            <a:r>
              <a:rPr lang="en-US" sz="3200" b="1" dirty="0">
                <a:solidFill>
                  <a:schemeClr val="tx1"/>
                </a:solidFill>
              </a:rPr>
              <a:t>, not in terms of outcomes (products</a:t>
            </a:r>
            <a:r>
              <a:rPr lang="en-US" sz="3200" b="1" dirty="0" smtClean="0">
                <a:solidFill>
                  <a:schemeClr val="tx1"/>
                </a:solidFill>
              </a:rPr>
              <a:t>).</a:t>
            </a:r>
          </a:p>
          <a:p>
            <a:pPr marL="514350" lvl="0" indent="-514350">
              <a:buFont typeface="+mj-lt"/>
              <a:buAutoNum type="arabicPeriod"/>
            </a:pPr>
            <a:r>
              <a:rPr lang="en-US" sz="3200" b="1" dirty="0" smtClean="0">
                <a:solidFill>
                  <a:schemeClr val="tx1"/>
                </a:solidFill>
              </a:rPr>
              <a:t>Learning </a:t>
            </a:r>
            <a:r>
              <a:rPr lang="en-US" sz="3200" b="1" dirty="0">
                <a:solidFill>
                  <a:schemeClr val="tx1"/>
                </a:solidFill>
              </a:rPr>
              <a:t>is a </a:t>
            </a:r>
            <a:r>
              <a:rPr lang="en-US" sz="3200" b="1" dirty="0">
                <a:solidFill>
                  <a:srgbClr val="C00000"/>
                </a:solidFill>
              </a:rPr>
              <a:t>continuous process grounded in </a:t>
            </a:r>
            <a:r>
              <a:rPr lang="en-US" sz="3200" b="1" dirty="0" smtClean="0">
                <a:solidFill>
                  <a:srgbClr val="C00000"/>
                </a:solidFill>
              </a:rPr>
              <a:t>experience</a:t>
            </a:r>
            <a:r>
              <a:rPr lang="en-US" sz="3200" b="1" dirty="0" smtClean="0">
                <a:solidFill>
                  <a:schemeClr val="tx1"/>
                </a:solidFill>
              </a:rPr>
              <a:t>.</a:t>
            </a:r>
          </a:p>
          <a:p>
            <a:pPr marL="514350" lvl="0" indent="-514350">
              <a:buFont typeface="+mj-lt"/>
              <a:buAutoNum type="arabicPeriod"/>
            </a:pPr>
            <a:r>
              <a:rPr lang="en-US" sz="3200" b="1" dirty="0" smtClean="0">
                <a:solidFill>
                  <a:schemeClr val="tx1"/>
                </a:solidFill>
              </a:rPr>
              <a:t>Learning </a:t>
            </a:r>
            <a:r>
              <a:rPr lang="en-US" sz="3200" b="1" dirty="0">
                <a:solidFill>
                  <a:schemeClr val="tx1"/>
                </a:solidFill>
              </a:rPr>
              <a:t>requires the </a:t>
            </a:r>
            <a:r>
              <a:rPr lang="en-US" sz="3200" b="1" dirty="0">
                <a:solidFill>
                  <a:srgbClr val="C00000"/>
                </a:solidFill>
              </a:rPr>
              <a:t>resolution of conflicts </a:t>
            </a:r>
            <a:r>
              <a:rPr lang="en-US" sz="3200" b="1" dirty="0">
                <a:solidFill>
                  <a:schemeClr val="tx1"/>
                </a:solidFill>
              </a:rPr>
              <a:t>between dialectically opposed modes of adaptation to the world (learning is by its very nature </a:t>
            </a:r>
            <a:r>
              <a:rPr lang="en-US" sz="3200" b="1" dirty="0">
                <a:solidFill>
                  <a:srgbClr val="C00000"/>
                </a:solidFill>
              </a:rPr>
              <a:t>full of tension</a:t>
            </a:r>
            <a:r>
              <a:rPr lang="en-US" sz="3200" b="1" dirty="0">
                <a:solidFill>
                  <a:schemeClr val="tx1"/>
                </a:solidFill>
              </a:rPr>
              <a:t>).</a:t>
            </a:r>
          </a:p>
          <a:p>
            <a:pPr marL="0" indent="0">
              <a:buNone/>
            </a:pPr>
            <a:endParaRPr lang="en-US" dirty="0"/>
          </a:p>
        </p:txBody>
      </p:sp>
    </p:spTree>
    <p:extLst>
      <p:ext uri="{BB962C8B-B14F-4D97-AF65-F5344CB8AC3E}">
        <p14:creationId xmlns:p14="http://schemas.microsoft.com/office/powerpoint/2010/main" val="2576812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686800" cy="6096000"/>
          </a:xfrm>
        </p:spPr>
        <p:txBody>
          <a:bodyPr>
            <a:normAutofit/>
          </a:bodyPr>
          <a:lstStyle/>
          <a:p>
            <a:pPr marL="0" lvl="0" indent="0">
              <a:buNone/>
            </a:pPr>
            <a:r>
              <a:rPr lang="en-US" sz="3200" b="1" dirty="0" smtClean="0">
                <a:solidFill>
                  <a:schemeClr val="tx1"/>
                </a:solidFill>
              </a:rPr>
              <a:t>4. Learning </a:t>
            </a:r>
            <a:r>
              <a:rPr lang="en-US" sz="3200" b="1" dirty="0">
                <a:solidFill>
                  <a:schemeClr val="tx1"/>
                </a:solidFill>
              </a:rPr>
              <a:t>is a </a:t>
            </a:r>
            <a:r>
              <a:rPr lang="en-US" sz="3200" b="1" dirty="0">
                <a:solidFill>
                  <a:srgbClr val="C00000"/>
                </a:solidFill>
              </a:rPr>
              <a:t>holistic process </a:t>
            </a:r>
            <a:r>
              <a:rPr lang="en-US" sz="3200" b="1" dirty="0" smtClean="0">
                <a:solidFill>
                  <a:schemeClr val="tx1"/>
                </a:solidFill>
              </a:rPr>
              <a:t>of   	adaptation </a:t>
            </a:r>
            <a:r>
              <a:rPr lang="en-US" sz="3200" b="1" dirty="0">
                <a:solidFill>
                  <a:schemeClr val="tx1"/>
                </a:solidFill>
              </a:rPr>
              <a:t>to the world.</a:t>
            </a:r>
          </a:p>
          <a:p>
            <a:pPr marL="0" lvl="0" indent="0">
              <a:buNone/>
            </a:pPr>
            <a:r>
              <a:rPr lang="en-US" sz="3200" b="1" dirty="0" smtClean="0">
                <a:solidFill>
                  <a:schemeClr val="tx1"/>
                </a:solidFill>
              </a:rPr>
              <a:t>5. Learning </a:t>
            </a:r>
            <a:r>
              <a:rPr lang="en-US" sz="3200" b="1" dirty="0">
                <a:solidFill>
                  <a:schemeClr val="tx1"/>
                </a:solidFill>
              </a:rPr>
              <a:t>involves </a:t>
            </a:r>
            <a:r>
              <a:rPr lang="en-US" sz="3200" b="1" dirty="0">
                <a:solidFill>
                  <a:srgbClr val="C00000"/>
                </a:solidFill>
              </a:rPr>
              <a:t>transactions </a:t>
            </a:r>
            <a:r>
              <a:rPr lang="en-US" sz="3200" b="1" dirty="0" smtClean="0">
                <a:solidFill>
                  <a:schemeClr val="tx1"/>
                </a:solidFill>
              </a:rPr>
              <a:t>	between </a:t>
            </a:r>
            <a:r>
              <a:rPr lang="en-US" sz="3200" b="1" dirty="0">
                <a:solidFill>
                  <a:schemeClr val="tx1"/>
                </a:solidFill>
              </a:rPr>
              <a:t>the person and the </a:t>
            </a:r>
            <a:r>
              <a:rPr lang="en-US" sz="3200" b="1" dirty="0" smtClean="0">
                <a:solidFill>
                  <a:schemeClr val="tx1"/>
                </a:solidFill>
              </a:rPr>
              <a:t>	environment</a:t>
            </a:r>
            <a:r>
              <a:rPr lang="en-US" sz="3200" b="1" dirty="0">
                <a:solidFill>
                  <a:schemeClr val="tx1"/>
                </a:solidFill>
              </a:rPr>
              <a:t>.</a:t>
            </a:r>
          </a:p>
          <a:p>
            <a:pPr marL="0" lvl="0" indent="0">
              <a:buNone/>
            </a:pPr>
            <a:r>
              <a:rPr lang="en-US" sz="3200" b="1" dirty="0" smtClean="0">
                <a:solidFill>
                  <a:schemeClr val="tx1"/>
                </a:solidFill>
              </a:rPr>
              <a:t>6. Learning </a:t>
            </a:r>
            <a:r>
              <a:rPr lang="en-US" sz="3200" b="1" dirty="0">
                <a:solidFill>
                  <a:schemeClr val="tx1"/>
                </a:solidFill>
              </a:rPr>
              <a:t>is the </a:t>
            </a:r>
            <a:r>
              <a:rPr lang="en-US" sz="3200" b="1" dirty="0">
                <a:solidFill>
                  <a:srgbClr val="C00000"/>
                </a:solidFill>
              </a:rPr>
              <a:t>process of creating </a:t>
            </a:r>
            <a:r>
              <a:rPr lang="en-US" sz="3200" b="1" dirty="0" smtClean="0">
                <a:solidFill>
                  <a:srgbClr val="C00000"/>
                </a:solidFill>
              </a:rPr>
              <a:t>	knowledge</a:t>
            </a:r>
            <a:r>
              <a:rPr lang="en-US" sz="3200" b="1" dirty="0" smtClean="0">
                <a:solidFill>
                  <a:schemeClr val="tx1"/>
                </a:solidFill>
              </a:rPr>
              <a:t> </a:t>
            </a:r>
            <a:r>
              <a:rPr lang="en-US" sz="3200" b="1" dirty="0">
                <a:solidFill>
                  <a:schemeClr val="tx1"/>
                </a:solidFill>
              </a:rPr>
              <a:t>that is the result of the </a:t>
            </a:r>
            <a:r>
              <a:rPr lang="en-US" sz="3200" b="1" dirty="0" smtClean="0">
                <a:solidFill>
                  <a:schemeClr val="tx1"/>
                </a:solidFill>
              </a:rPr>
              <a:t>	transaction </a:t>
            </a:r>
            <a:r>
              <a:rPr lang="en-US" sz="3200" b="1" dirty="0">
                <a:solidFill>
                  <a:schemeClr val="tx1"/>
                </a:solidFill>
              </a:rPr>
              <a:t>between social </a:t>
            </a:r>
            <a:r>
              <a:rPr lang="en-US" sz="3200" b="1" dirty="0" smtClean="0">
                <a:solidFill>
                  <a:schemeClr val="tx1"/>
                </a:solidFill>
              </a:rPr>
              <a:t>		knowledge </a:t>
            </a:r>
            <a:r>
              <a:rPr lang="en-US" sz="3200" b="1" dirty="0">
                <a:solidFill>
                  <a:schemeClr val="tx1"/>
                </a:solidFill>
              </a:rPr>
              <a:t>and personal </a:t>
            </a:r>
            <a:r>
              <a:rPr lang="en-US" sz="3200" b="1" dirty="0" smtClean="0">
                <a:solidFill>
                  <a:schemeClr val="tx1"/>
                </a:solidFill>
              </a:rPr>
              <a:t>	knowledge</a:t>
            </a:r>
            <a:r>
              <a:rPr lang="en-US" sz="3200" b="1" dirty="0">
                <a:solidFill>
                  <a:srgbClr val="C00000"/>
                </a:solidFill>
              </a:rPr>
              <a:t>.</a:t>
            </a:r>
          </a:p>
          <a:p>
            <a:endParaRPr lang="en-US" dirty="0"/>
          </a:p>
        </p:txBody>
      </p:sp>
    </p:spTree>
    <p:extLst>
      <p:ext uri="{BB962C8B-B14F-4D97-AF65-F5344CB8AC3E}">
        <p14:creationId xmlns:p14="http://schemas.microsoft.com/office/powerpoint/2010/main" val="523216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600200"/>
          </a:xfrm>
        </p:spPr>
        <p:txBody>
          <a:bodyPr/>
          <a:lstStyle/>
          <a:p>
            <a:r>
              <a:rPr lang="en-US" sz="3600" b="1" dirty="0" smtClean="0">
                <a:effectLst>
                  <a:outerShdw blurRad="38100" dist="38100" dir="2700000" algn="tl">
                    <a:srgbClr val="000000">
                      <a:alpha val="43137"/>
                    </a:srgbClr>
                  </a:outerShdw>
                </a:effectLst>
              </a:rPr>
              <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Kolb’s Experiential </a:t>
            </a:r>
            <a:r>
              <a:rPr lang="en-US" sz="3600" b="1" dirty="0">
                <a:effectLst>
                  <a:outerShdw blurRad="38100" dist="38100" dir="2700000" algn="tl">
                    <a:srgbClr val="000000">
                      <a:alpha val="43137"/>
                    </a:srgbClr>
                  </a:outerShdw>
                </a:effectLst>
              </a:rPr>
              <a:t>Learning </a:t>
            </a:r>
            <a:r>
              <a:rPr lang="en-US" sz="3600" b="1" dirty="0" smtClean="0">
                <a:effectLst>
                  <a:outerShdw blurRad="38100" dist="38100" dir="2700000" algn="tl">
                    <a:srgbClr val="000000">
                      <a:alpha val="43137"/>
                    </a:srgbClr>
                  </a:outerShdw>
                </a:effectLst>
              </a:rPr>
              <a:t>Model /</a:t>
            </a:r>
            <a:r>
              <a:rPr lang="en-US" sz="3600" b="1" dirty="0">
                <a:effectLst>
                  <a:outerShdw blurRad="38100" dist="38100" dir="2700000" algn="tl">
                    <a:srgbClr val="000000">
                      <a:alpha val="43137"/>
                    </a:srgbClr>
                  </a:outerShdw>
                </a:effectLst>
              </a:rPr>
              <a:t/>
            </a:r>
            <a:br>
              <a:rPr lang="en-US" sz="3600" b="1" dirty="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a:t>
            </a:r>
            <a:r>
              <a:rPr lang="en-US" sz="3600" b="1" dirty="0">
                <a:effectLst>
                  <a:outerShdw blurRad="38100" dist="38100" dir="2700000" algn="tl">
                    <a:srgbClr val="000000">
                      <a:alpha val="43137"/>
                    </a:srgbClr>
                  </a:outerShdw>
                </a:effectLst>
              </a:rPr>
              <a:t>Learning Styles Inventory" (LSI</a:t>
            </a:r>
            <a:r>
              <a:rPr lang="en-US" sz="3600" b="1" dirty="0" smtClean="0">
                <a:effectLst>
                  <a:outerShdw blurRad="38100" dist="38100" dir="2700000" algn="tl">
                    <a:srgbClr val="000000">
                      <a:alpha val="43137"/>
                    </a:srgbClr>
                  </a:outerShdw>
                </a:effectLst>
              </a:rPr>
              <a:t>)</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981200"/>
            <a:ext cx="8631382" cy="4572000"/>
          </a:xfrm>
        </p:spPr>
        <p:txBody>
          <a:bodyPr>
            <a:normAutofit/>
          </a:bodyPr>
          <a:lstStyle/>
          <a:p>
            <a:pPr marL="0" indent="0">
              <a:buNone/>
            </a:pPr>
            <a:r>
              <a:rPr lang="en-US" sz="3200" b="1" dirty="0" smtClean="0">
                <a:solidFill>
                  <a:schemeClr val="tx1"/>
                </a:solidFill>
              </a:rPr>
              <a:t>“Experiential</a:t>
            </a:r>
            <a:r>
              <a:rPr lang="en-US" sz="3200" b="1" dirty="0">
                <a:solidFill>
                  <a:schemeClr val="tx1"/>
                </a:solidFill>
              </a:rPr>
              <a:t>” as his theo</a:t>
            </a:r>
            <a:r>
              <a:rPr lang="en-US" sz="3200" b="1" i="1" dirty="0">
                <a:solidFill>
                  <a:schemeClr val="tx1"/>
                </a:solidFill>
              </a:rPr>
              <a:t>r</a:t>
            </a:r>
            <a:r>
              <a:rPr lang="en-US" sz="3200" b="1" dirty="0">
                <a:solidFill>
                  <a:schemeClr val="tx1"/>
                </a:solidFill>
              </a:rPr>
              <a:t>y is based more on </a:t>
            </a:r>
            <a:r>
              <a:rPr lang="en-US" sz="3200" b="1" dirty="0">
                <a:solidFill>
                  <a:srgbClr val="C00000"/>
                </a:solidFill>
              </a:rPr>
              <a:t>reflection of experiences</a:t>
            </a:r>
            <a:r>
              <a:rPr lang="en-US" sz="3200" b="1" dirty="0" smtClean="0">
                <a:solidFill>
                  <a:schemeClr val="tx1"/>
                </a:solidFill>
              </a:rPr>
              <a:t>.</a:t>
            </a:r>
          </a:p>
          <a:p>
            <a:pPr marL="0" indent="0">
              <a:buNone/>
            </a:pPr>
            <a:r>
              <a:rPr lang="en-US" sz="3200" b="1" dirty="0" smtClean="0">
                <a:solidFill>
                  <a:schemeClr val="tx1"/>
                </a:solidFill>
              </a:rPr>
              <a:t>(not experimental).</a:t>
            </a:r>
          </a:p>
          <a:p>
            <a:pPr>
              <a:buFont typeface="Wingdings" pitchFamily="2" charset="2"/>
              <a:buChar char="Ø"/>
            </a:pPr>
            <a:endParaRPr lang="en-US" sz="3200" b="1" dirty="0" smtClean="0">
              <a:solidFill>
                <a:schemeClr val="tx1"/>
              </a:solidFill>
            </a:endParaRPr>
          </a:p>
          <a:p>
            <a:pPr lvl="0"/>
            <a:r>
              <a:rPr lang="en-US" sz="3200" b="1" dirty="0" smtClean="0">
                <a:solidFill>
                  <a:schemeClr val="tx1"/>
                </a:solidFill>
              </a:rPr>
              <a:t> It is </a:t>
            </a:r>
            <a:r>
              <a:rPr lang="en-US" sz="3200" b="1" i="1" dirty="0" smtClean="0">
                <a:solidFill>
                  <a:srgbClr val="C00000"/>
                </a:solidFill>
              </a:rPr>
              <a:t>Experiential </a:t>
            </a:r>
            <a:r>
              <a:rPr lang="en-US" sz="3200" b="1" i="1" dirty="0">
                <a:solidFill>
                  <a:srgbClr val="C00000"/>
                </a:solidFill>
              </a:rPr>
              <a:t>Learning</a:t>
            </a:r>
            <a:r>
              <a:rPr lang="en-US" sz="3200" b="1" dirty="0">
                <a:solidFill>
                  <a:schemeClr val="tx1"/>
                </a:solidFill>
              </a:rPr>
              <a:t> since experience is the source of learning and </a:t>
            </a:r>
            <a:r>
              <a:rPr lang="en-US" sz="3200" b="1" dirty="0" smtClean="0">
                <a:solidFill>
                  <a:schemeClr val="tx1"/>
                </a:solidFill>
              </a:rPr>
              <a:t>development.</a:t>
            </a:r>
            <a:endParaRPr lang="en-US" sz="3200" dirty="0"/>
          </a:p>
          <a:p>
            <a:endParaRPr lang="en-US" dirty="0"/>
          </a:p>
        </p:txBody>
      </p:sp>
    </p:spTree>
    <p:extLst>
      <p:ext uri="{BB962C8B-B14F-4D97-AF65-F5344CB8AC3E}">
        <p14:creationId xmlns:p14="http://schemas.microsoft.com/office/powerpoint/2010/main" val="2232240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600200"/>
          </a:xfrm>
        </p:spPr>
        <p:txBody>
          <a:bodyPr/>
          <a:lstStyle/>
          <a:p>
            <a:r>
              <a:rPr lang="en-US" sz="3600" b="1" dirty="0" smtClean="0">
                <a:effectLst>
                  <a:outerShdw blurRad="38100" dist="38100" dir="2700000" algn="tl">
                    <a:srgbClr val="000000">
                      <a:alpha val="43137"/>
                    </a:srgbClr>
                  </a:outerShdw>
                </a:effectLst>
              </a:rPr>
              <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Kolb’s </a:t>
            </a:r>
            <a:r>
              <a:rPr lang="en-US" sz="3600" b="1" dirty="0">
                <a:effectLst>
                  <a:outerShdw blurRad="38100" dist="38100" dir="2700000" algn="tl">
                    <a:srgbClr val="000000">
                      <a:alpha val="43137"/>
                    </a:srgbClr>
                  </a:outerShdw>
                </a:effectLst>
              </a:rPr>
              <a:t>Experiential Learning </a:t>
            </a:r>
            <a:r>
              <a:rPr lang="en-US" sz="3600" b="1" dirty="0" smtClean="0">
                <a:effectLst>
                  <a:outerShdw blurRad="38100" dist="38100" dir="2700000" algn="tl">
                    <a:srgbClr val="000000">
                      <a:alpha val="43137"/>
                    </a:srgbClr>
                  </a:outerShdw>
                </a:effectLst>
              </a:rPr>
              <a:t>Model /</a:t>
            </a:r>
            <a:r>
              <a:rPr lang="en-US" sz="3600" b="1" dirty="0">
                <a:effectLst>
                  <a:outerShdw blurRad="38100" dist="38100" dir="2700000" algn="tl">
                    <a:srgbClr val="000000">
                      <a:alpha val="43137"/>
                    </a:srgbClr>
                  </a:outerShdw>
                </a:effectLst>
              </a:rPr>
              <a:t/>
            </a:r>
            <a:br>
              <a:rPr lang="en-US" sz="3600" b="1" dirty="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a:t>
            </a:r>
            <a:r>
              <a:rPr lang="en-US" sz="3600" b="1" dirty="0">
                <a:effectLst>
                  <a:outerShdw blurRad="38100" dist="38100" dir="2700000" algn="tl">
                    <a:srgbClr val="000000">
                      <a:alpha val="43137"/>
                    </a:srgbClr>
                  </a:outerShdw>
                </a:effectLst>
              </a:rPr>
              <a:t>Learning </a:t>
            </a:r>
            <a:r>
              <a:rPr lang="en-US" sz="3600" b="1" dirty="0" smtClean="0">
                <a:effectLst>
                  <a:outerShdw blurRad="38100" dist="38100" dir="2700000" algn="tl">
                    <a:srgbClr val="000000">
                      <a:alpha val="43137"/>
                    </a:srgbClr>
                  </a:outerShdw>
                </a:effectLst>
              </a:rPr>
              <a:t>Styles </a:t>
            </a:r>
            <a:r>
              <a:rPr lang="en-US" sz="3600" b="1" dirty="0">
                <a:effectLst>
                  <a:outerShdw blurRad="38100" dist="38100" dir="2700000" algn="tl">
                    <a:srgbClr val="000000">
                      <a:alpha val="43137"/>
                    </a:srgbClr>
                  </a:outerShdw>
                </a:effectLst>
              </a:rPr>
              <a:t>Inventory" (LSI</a:t>
            </a:r>
            <a:r>
              <a:rPr lang="en-US" sz="3600" b="1" dirty="0" smtClean="0">
                <a:effectLst>
                  <a:outerShdw blurRad="38100" dist="38100" dir="2700000" algn="tl">
                    <a:srgbClr val="000000">
                      <a:alpha val="43137"/>
                    </a:srgbClr>
                  </a:outerShdw>
                </a:effectLst>
              </a:rPr>
              <a:t>)</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782" y="1981200"/>
            <a:ext cx="8991600" cy="4572000"/>
          </a:xfrm>
        </p:spPr>
        <p:txBody>
          <a:bodyPr>
            <a:normAutofit/>
          </a:bodyPr>
          <a:lstStyle/>
          <a:p>
            <a:pPr marL="0" indent="0">
              <a:buNone/>
            </a:pPr>
            <a:r>
              <a:rPr lang="en-US" dirty="0"/>
              <a:t>	</a:t>
            </a:r>
            <a:r>
              <a:rPr lang="en-US" sz="3200" b="1" dirty="0" smtClean="0">
                <a:solidFill>
                  <a:schemeClr val="tx1"/>
                </a:solidFill>
              </a:rPr>
              <a:t>Kolb's learning model is based on two 	continuums that form a quadrant: </a:t>
            </a:r>
          </a:p>
          <a:p>
            <a:pPr lvl="1"/>
            <a:r>
              <a:rPr lang="en-US" sz="3200" b="1" dirty="0" smtClean="0">
                <a:solidFill>
                  <a:srgbClr val="C00000"/>
                </a:solidFill>
              </a:rPr>
              <a:t>Processing </a:t>
            </a:r>
            <a:r>
              <a:rPr lang="en-US" sz="3200" b="1" dirty="0">
                <a:solidFill>
                  <a:srgbClr val="C00000"/>
                </a:solidFill>
              </a:rPr>
              <a:t>Continuum</a:t>
            </a:r>
            <a:r>
              <a:rPr lang="en-US" sz="3200" b="1" dirty="0">
                <a:solidFill>
                  <a:schemeClr val="tx1"/>
                </a:solidFill>
              </a:rPr>
              <a:t>: Our </a:t>
            </a:r>
            <a:r>
              <a:rPr lang="en-US" sz="3200" b="1" dirty="0">
                <a:solidFill>
                  <a:srgbClr val="6600CC"/>
                </a:solidFill>
              </a:rPr>
              <a:t>approach to a task</a:t>
            </a:r>
            <a:r>
              <a:rPr lang="en-US" sz="3200" b="1" dirty="0">
                <a:solidFill>
                  <a:schemeClr val="tx1"/>
                </a:solidFill>
              </a:rPr>
              <a:t>, such as preferring to learn by doing or watching.</a:t>
            </a:r>
          </a:p>
          <a:p>
            <a:pPr lvl="1"/>
            <a:r>
              <a:rPr lang="en-US" sz="3200" b="1" dirty="0">
                <a:solidFill>
                  <a:srgbClr val="C00000"/>
                </a:solidFill>
              </a:rPr>
              <a:t>Perception Continuum</a:t>
            </a:r>
            <a:r>
              <a:rPr lang="en-US" sz="3200" b="1" dirty="0">
                <a:solidFill>
                  <a:schemeClr val="tx1"/>
                </a:solidFill>
              </a:rPr>
              <a:t>: Our </a:t>
            </a:r>
            <a:r>
              <a:rPr lang="en-US" sz="3200" b="1" dirty="0">
                <a:solidFill>
                  <a:srgbClr val="6600CC"/>
                </a:solidFill>
              </a:rPr>
              <a:t>emotional response</a:t>
            </a:r>
            <a:r>
              <a:rPr lang="en-US" sz="3200" b="1" dirty="0">
                <a:solidFill>
                  <a:schemeClr val="tx1"/>
                </a:solidFill>
              </a:rPr>
              <a:t>, such as preferring to learn by thinking or feeling.</a:t>
            </a:r>
          </a:p>
          <a:p>
            <a:endParaRPr lang="en-US" dirty="0"/>
          </a:p>
          <a:p>
            <a:pPr>
              <a:buFont typeface="Wingdings" pitchFamily="2" charset="2"/>
              <a:buChar char="Ø"/>
            </a:pPr>
            <a:endParaRPr lang="en-US" dirty="0"/>
          </a:p>
          <a:p>
            <a:endParaRPr lang="en-US" dirty="0"/>
          </a:p>
        </p:txBody>
      </p:sp>
    </p:spTree>
    <p:extLst>
      <p:ext uri="{BB962C8B-B14F-4D97-AF65-F5344CB8AC3E}">
        <p14:creationId xmlns:p14="http://schemas.microsoft.com/office/powerpoint/2010/main" val="1335315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5"/>
          <p:cNvCxnSpPr/>
          <p:nvPr/>
        </p:nvCxnSpPr>
        <p:spPr>
          <a:xfrm>
            <a:off x="4688031" y="1177636"/>
            <a:ext cx="72736" cy="4495800"/>
          </a:xfrm>
          <a:prstGeom prst="straightConnector1">
            <a:avLst/>
          </a:prstGeom>
          <a:ln w="76200">
            <a:headEnd type="arrow"/>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2324100" y="3631423"/>
            <a:ext cx="4572000" cy="21595"/>
          </a:xfrm>
          <a:prstGeom prst="straightConnector1">
            <a:avLst/>
          </a:prstGeom>
          <a:ln w="76200">
            <a:headEnd type="arrow"/>
            <a:tailEnd type="arrow"/>
          </a:ln>
        </p:spPr>
        <p:style>
          <a:lnRef idx="1">
            <a:schemeClr val="dk1"/>
          </a:lnRef>
          <a:fillRef idx="0">
            <a:schemeClr val="dk1"/>
          </a:fillRef>
          <a:effectRef idx="0">
            <a:schemeClr val="dk1"/>
          </a:effectRef>
          <a:fontRef idx="minor">
            <a:schemeClr val="tx1"/>
          </a:fontRef>
        </p:style>
      </p:cxnSp>
      <p:sp>
        <p:nvSpPr>
          <p:cNvPr id="11" name="Rectangle 10"/>
          <p:cNvSpPr/>
          <p:nvPr/>
        </p:nvSpPr>
        <p:spPr>
          <a:xfrm>
            <a:off x="4026510" y="838200"/>
            <a:ext cx="677108" cy="4800600"/>
          </a:xfrm>
          <a:prstGeom prst="rect">
            <a:avLst/>
          </a:prstGeom>
        </p:spPr>
        <p:txBody>
          <a:bodyPr vert="vert270" wrap="square">
            <a:spAutoFit/>
          </a:bodyPr>
          <a:lstStyle/>
          <a:p>
            <a:r>
              <a:rPr lang="en-US" sz="3200" b="1" dirty="0" smtClean="0">
                <a:solidFill>
                  <a:srgbClr val="C00000"/>
                </a:solidFill>
              </a:rPr>
              <a:t>Perception   Continuum</a:t>
            </a:r>
            <a:endParaRPr lang="en-US" sz="3200" dirty="0"/>
          </a:p>
        </p:txBody>
      </p:sp>
      <p:sp>
        <p:nvSpPr>
          <p:cNvPr id="15" name="Rectangle 14"/>
          <p:cNvSpPr/>
          <p:nvPr/>
        </p:nvSpPr>
        <p:spPr>
          <a:xfrm>
            <a:off x="2209800" y="3028285"/>
            <a:ext cx="4800600" cy="523220"/>
          </a:xfrm>
          <a:prstGeom prst="rect">
            <a:avLst/>
          </a:prstGeom>
        </p:spPr>
        <p:txBody>
          <a:bodyPr wrap="square">
            <a:spAutoFit/>
          </a:bodyPr>
          <a:lstStyle/>
          <a:p>
            <a:r>
              <a:rPr lang="en-US" sz="2800" b="1" dirty="0" smtClean="0">
                <a:solidFill>
                  <a:srgbClr val="6600CC"/>
                </a:solidFill>
              </a:rPr>
              <a:t>Processing          Continuum</a:t>
            </a:r>
            <a:endParaRPr lang="en-US" sz="2800" dirty="0">
              <a:solidFill>
                <a:srgbClr val="6600CC"/>
              </a:solidFill>
            </a:endParaRPr>
          </a:p>
        </p:txBody>
      </p:sp>
      <p:sp>
        <p:nvSpPr>
          <p:cNvPr id="18" name="Rectangle 17"/>
          <p:cNvSpPr/>
          <p:nvPr/>
        </p:nvSpPr>
        <p:spPr>
          <a:xfrm>
            <a:off x="3732068" y="277091"/>
            <a:ext cx="2133600" cy="6096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Feeling</a:t>
            </a:r>
            <a:endParaRPr lang="en-US" sz="3200" b="1" dirty="0"/>
          </a:p>
        </p:txBody>
      </p:sp>
      <p:sp>
        <p:nvSpPr>
          <p:cNvPr id="19" name="Rectangle 18"/>
          <p:cNvSpPr/>
          <p:nvPr/>
        </p:nvSpPr>
        <p:spPr>
          <a:xfrm>
            <a:off x="3886200" y="5860473"/>
            <a:ext cx="2133600" cy="6096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Thinking</a:t>
            </a:r>
            <a:endParaRPr lang="en-US" sz="3200" b="1" dirty="0"/>
          </a:p>
        </p:txBody>
      </p:sp>
      <p:sp>
        <p:nvSpPr>
          <p:cNvPr id="20" name="Rectangle 19"/>
          <p:cNvSpPr/>
          <p:nvPr/>
        </p:nvSpPr>
        <p:spPr>
          <a:xfrm>
            <a:off x="381000" y="3369559"/>
            <a:ext cx="1676400" cy="6096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Doing</a:t>
            </a:r>
            <a:endParaRPr lang="en-US" sz="3200" b="1" dirty="0"/>
          </a:p>
        </p:txBody>
      </p:sp>
      <p:sp>
        <p:nvSpPr>
          <p:cNvPr id="22" name="Rectangle 21"/>
          <p:cNvSpPr/>
          <p:nvPr/>
        </p:nvSpPr>
        <p:spPr>
          <a:xfrm>
            <a:off x="7010400" y="3289895"/>
            <a:ext cx="1981200" cy="6096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Watching</a:t>
            </a:r>
            <a:endParaRPr lang="en-US" sz="3200" b="1" dirty="0"/>
          </a:p>
        </p:txBody>
      </p:sp>
    </p:spTree>
    <p:extLst>
      <p:ext uri="{BB962C8B-B14F-4D97-AF65-F5344CB8AC3E}">
        <p14:creationId xmlns:p14="http://schemas.microsoft.com/office/powerpoint/2010/main" val="32005572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200</TotalTime>
  <Words>1368</Words>
  <Application>Microsoft Office PowerPoint</Application>
  <PresentationFormat>On-screen Show (4:3)</PresentationFormat>
  <Paragraphs>141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Executive</vt:lpstr>
      <vt:lpstr>Kolb –  Learning Styles</vt:lpstr>
      <vt:lpstr>PowerPoint Presentation</vt:lpstr>
      <vt:lpstr>PowerPoint Presentation</vt:lpstr>
      <vt:lpstr>PowerPoint Presentation</vt:lpstr>
      <vt:lpstr>Experiential Learning has six main characteristics:</vt:lpstr>
      <vt:lpstr>PowerPoint Presentation</vt:lpstr>
      <vt:lpstr> Kolb’s Experiential Learning Model / "Learning Styles Inventory" (LSI)</vt:lpstr>
      <vt:lpstr> Kolb’s Experiential Learning Model / "Learning Styles Inventory" (LSI)</vt:lpstr>
      <vt:lpstr>PowerPoint Presentation</vt:lpstr>
      <vt:lpstr>The Learning Cycle</vt:lpstr>
      <vt:lpstr>PowerPoint Presentation</vt:lpstr>
      <vt:lpstr>CONCRETE EXPERIENCE (CE) (Feeling)</vt:lpstr>
      <vt:lpstr>REFLECTIVE OBSERVATION (RO) (watching):</vt:lpstr>
      <vt:lpstr>ABSTRACT CONCEPTUALISATION (AC) (thinking):</vt:lpstr>
      <vt:lpstr>ACTIVE EXPERIMENTATION (AE) (doing):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Assimilating (watching and thinking - AC/RO)</vt:lpstr>
      <vt:lpstr>PowerPoint Presentation</vt:lpstr>
      <vt:lpstr>PowerPoint Presentation</vt:lpstr>
      <vt:lpstr>Converging (doing and thinking - AC/AE) </vt:lpstr>
      <vt:lpstr>PowerPoint Presentation</vt:lpstr>
      <vt:lpstr>Accommodating (doing and feeling - CE/AE) </vt:lpstr>
      <vt:lpstr>PowerPoint Presentation</vt:lpstr>
      <vt:lpstr>Educational Implications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Kolb - Learning Styles</dc:title>
  <dc:creator>sr soja</dc:creator>
  <cp:lastModifiedBy>sr soja</cp:lastModifiedBy>
  <cp:revision>26</cp:revision>
  <dcterms:created xsi:type="dcterms:W3CDTF">2006-08-16T00:00:00Z</dcterms:created>
  <dcterms:modified xsi:type="dcterms:W3CDTF">2019-11-26T02:54:33Z</dcterms:modified>
</cp:coreProperties>
</file>