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4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316" r:id="rId9"/>
    <p:sldId id="32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318" r:id="rId21"/>
    <p:sldId id="293" r:id="rId22"/>
    <p:sldId id="320" r:id="rId23"/>
    <p:sldId id="294" r:id="rId24"/>
    <p:sldId id="321" r:id="rId25"/>
    <p:sldId id="295" r:id="rId26"/>
    <p:sldId id="319" r:id="rId27"/>
    <p:sldId id="296" r:id="rId28"/>
    <p:sldId id="317" r:id="rId29"/>
    <p:sldId id="311" r:id="rId30"/>
    <p:sldId id="312" r:id="rId31"/>
    <p:sldId id="313" r:id="rId32"/>
    <p:sldId id="314" r:id="rId33"/>
    <p:sldId id="315" r:id="rId34"/>
    <p:sldId id="297" r:id="rId35"/>
    <p:sldId id="298" r:id="rId36"/>
    <p:sldId id="299" r:id="rId37"/>
    <p:sldId id="300" r:id="rId38"/>
    <p:sldId id="304" r:id="rId39"/>
    <p:sldId id="303" r:id="rId40"/>
    <p:sldId id="301" r:id="rId41"/>
    <p:sldId id="302" r:id="rId42"/>
    <p:sldId id="30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36D84-D124-4CF8-90CA-DF93D6317BD9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A03B2-2839-4D86-B43C-E3733DB82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5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A03B2-2839-4D86-B43C-E3733DB82B7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3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                </a:t>
            </a:r>
            <a:r>
              <a:rPr lang="en-US" b="1" dirty="0" smtClean="0">
                <a:solidFill>
                  <a:srgbClr val="C00000"/>
                </a:solidFill>
              </a:rPr>
              <a:t>LEARNING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Change in behaviour of the individual brought about by experience.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Modification of behaviour for the attainment of specific goals.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Learning = organism x environment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All changes and modifications in the behaviour of the individual  during his lifetime.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Tension- reduction process 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Provides a key to the structure of our personality &amp; behaviour.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4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         </a:t>
            </a:r>
            <a:r>
              <a:rPr lang="en-US" b="1" i="1" dirty="0" smtClean="0">
                <a:solidFill>
                  <a:srgbClr val="FF0000"/>
                </a:solidFill>
              </a:rPr>
              <a:t>Outcomes of learning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Bringing desirable changes in behaviour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Attainment of teaching – learning objectives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Attainment of proper growth &amp; development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Attainment of balanced personality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Proper adjustment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7030A0"/>
                </a:solidFill>
              </a:rPr>
              <a:t>Realizing the goals of life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7772400" cy="10668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               Various Aspects </a:t>
            </a:r>
            <a:r>
              <a:rPr lang="en-US" sz="4000" i="1" dirty="0" smtClean="0"/>
              <a:t>of Learning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7772400" cy="119970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The various aspects of the process of  learning are:</a:t>
            </a:r>
          </a:p>
          <a:p>
            <a:pPr algn="l">
              <a:buFont typeface="Courier New" pitchFamily="49" charset="0"/>
              <a:buChar char="o"/>
            </a:pP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Needs</a:t>
            </a:r>
          </a:p>
          <a:p>
            <a:pPr algn="l">
              <a:buFont typeface="Courier New" pitchFamily="49" charset="0"/>
              <a:buChar char="o"/>
            </a:pPr>
            <a:r>
              <a:rPr lang="en-US" sz="4000" dirty="0" smtClean="0">
                <a:solidFill>
                  <a:schemeClr val="tx1"/>
                </a:solidFill>
              </a:rPr>
              <a:t> Readiness</a:t>
            </a:r>
          </a:p>
          <a:p>
            <a:pPr algn="l">
              <a:buFont typeface="Courier New" pitchFamily="49" charset="0"/>
              <a:buChar char="o"/>
            </a:pPr>
            <a:r>
              <a:rPr lang="en-US" sz="4000" dirty="0" smtClean="0">
                <a:solidFill>
                  <a:schemeClr val="tx1"/>
                </a:solidFill>
              </a:rPr>
              <a:t> Situation</a:t>
            </a:r>
          </a:p>
          <a:p>
            <a:pPr algn="l">
              <a:buFont typeface="Courier New" pitchFamily="49" charset="0"/>
              <a:buChar char="o"/>
            </a:pPr>
            <a:r>
              <a:rPr lang="en-US" sz="4000" dirty="0" smtClean="0">
                <a:solidFill>
                  <a:schemeClr val="tx1"/>
                </a:solidFill>
              </a:rPr>
              <a:t> Interaction</a:t>
            </a:r>
            <a:r>
              <a:rPr lang="en-US" sz="4000" u="sng" dirty="0" smtClean="0">
                <a:solidFill>
                  <a:srgbClr val="002060"/>
                </a:solidFill>
              </a:rPr>
              <a:t> </a:t>
            </a:r>
            <a:endParaRPr lang="en-US" sz="40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6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438400"/>
            <a:ext cx="8686800" cy="16002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0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NEEDS</a:t>
            </a: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Learning begins with the need of the learner. When the need of a learner is strong, s/he sets definite goal for achievement</a:t>
            </a:r>
            <a:endParaRPr lang="en-US" sz="4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267200"/>
            <a:ext cx="7772400" cy="119970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This makes learning more concrete.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5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4068762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002060"/>
                </a:solidFill>
              </a:rPr>
              <a:t>R</a:t>
            </a:r>
            <a:r>
              <a:rPr lang="en-US" u="sng" dirty="0" smtClean="0"/>
              <a:t>eadiness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 normal child develops readiness to learn, say, reading or writing at a certain age.</a:t>
            </a:r>
            <a:br>
              <a:rPr lang="en-US" sz="3600" dirty="0" smtClean="0"/>
            </a:br>
            <a:r>
              <a:rPr lang="en-US" sz="3600" dirty="0" smtClean="0"/>
              <a:t>Children differ in readiness from one another    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1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534400" cy="3352800"/>
          </a:xfrm>
        </p:spPr>
        <p:txBody>
          <a:bodyPr>
            <a:normAutofit/>
          </a:bodyPr>
          <a:lstStyle/>
          <a:p>
            <a:pPr algn="just"/>
            <a:r>
              <a:rPr lang="en-US" sz="4000" u="sng" dirty="0" smtClean="0"/>
              <a:t>Situation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learning situations like the home &amp; school provides opportunity for learning.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001000" cy="1569993"/>
          </a:xfrm>
        </p:spPr>
        <p:txBody>
          <a:bodyPr>
            <a:noAutofit/>
          </a:bodyPr>
          <a:lstStyle/>
          <a:p>
            <a:endParaRPr lang="en-US" sz="3600" dirty="0" smtClean="0">
              <a:solidFill>
                <a:schemeClr val="tx1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tx1"/>
                </a:solidFill>
              </a:rPr>
              <a:t>Special learning situations are also provided by the teacher .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E:\soja\work\education\ZEyn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3839"/>
            <a:ext cx="5638800" cy="418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E:\soja\work\education\25CAFF5CAEBF898FF333505E7D3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273" y="0"/>
            <a:ext cx="5715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538919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Home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98164" y="3613666"/>
            <a:ext cx="1641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sz="3200" b="1" dirty="0">
                <a:solidFill>
                  <a:srgbClr val="C00000"/>
                </a:solidFill>
              </a:rPr>
              <a:t>School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Picture 3" descr="E:\soja\work\education\shristi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687" y="4343400"/>
            <a:ext cx="3326749" cy="221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soja\work\education\indian-children_mediu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184" y="10886"/>
            <a:ext cx="3232384" cy="215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3382962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Interaction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It is the process of responding  to a situation and getting feedback from it – satisfaction or thwarting of the needs.</a:t>
            </a:r>
            <a:endParaRPr lang="en-US" sz="4000" dirty="0"/>
          </a:p>
        </p:txBody>
      </p:sp>
      <p:pic>
        <p:nvPicPr>
          <p:cNvPr id="29698" name="Picture 2" descr="C:\Documents and Settings\LocalService\My Documents\int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743200" y="3581400"/>
            <a:ext cx="4114800" cy="309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27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              Learning curve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Graphical representation of how learning takes place in a particular situation.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It is a record of child’s improvement.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In graph,</a:t>
            </a:r>
          </a:p>
          <a:p>
            <a:pPr algn="just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      X axis  -- Time interval /Practice </a:t>
            </a:r>
          </a:p>
          <a:p>
            <a:pPr algn="just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      Y axis   --  Amount of learning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992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     Types of learning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b="1" dirty="0" smtClean="0"/>
              <a:t>There  are  different  types  of  learning  curve</a:t>
            </a:r>
          </a:p>
          <a:p>
            <a:pPr algn="just">
              <a:buNone/>
            </a:pPr>
            <a:r>
              <a:rPr lang="en-US" sz="3200" b="1" dirty="0" smtClean="0"/>
              <a:t> based on :-</a:t>
            </a:r>
          </a:p>
          <a:p>
            <a:pPr algn="just">
              <a:buNone/>
            </a:pPr>
            <a:r>
              <a:rPr lang="en-US" sz="3200" b="1" dirty="0" smtClean="0"/>
              <a:t>    a) The nature of the learner</a:t>
            </a:r>
          </a:p>
          <a:p>
            <a:pPr algn="just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b) The nature of the task</a:t>
            </a:r>
          </a:p>
          <a:p>
            <a:pPr algn="just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c) The learning conditions</a:t>
            </a:r>
          </a:p>
          <a:p>
            <a:pPr algn="just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d) The time available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17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3200"/>
            <a:ext cx="8534400" cy="19812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Straight line Curve</a:t>
            </a:r>
            <a:br>
              <a:rPr lang="en-US" dirty="0" smtClean="0"/>
            </a:br>
            <a:r>
              <a:rPr lang="en-US" dirty="0" smtClean="0"/>
              <a:t>Curve which shows a constant or uniform rate of progress in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           Definitions of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Gates – “ Learning is the modification of behaviour through experience”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Henry P. Smith – “ Learning is the acquisition of new behaviour or the strengthening or weakening of old behaviour as a result of experience”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Crow &amp; Crow – “ Learning is the acquisition of habits, knowledge  and attitudes”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Gardner Murphy – “ The term learning covers every modification in behaviour to meet environmental  requirements”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0413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38200" y="609600"/>
            <a:ext cx="69532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20010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2. Convex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5867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Negatively accelerated curve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Shows rapid initial improvement in learning that slows down with time.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Convex curves are seen,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b="1" dirty="0" smtClean="0"/>
              <a:t>When the task is simple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b="1" dirty="0" smtClean="0"/>
              <a:t>The learner has previous practice on a similar task</a:t>
            </a:r>
            <a:r>
              <a:rPr lang="en-US" sz="3200" b="1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762000"/>
            <a:ext cx="6934200" cy="569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4153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 Concave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Positively accelerated curve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Shows slow initial improvement in learning that increases with time ultimately leading to the mastery over the learning material.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Concave curves are seen,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3200" b="1" dirty="0" smtClean="0"/>
              <a:t>When the task is new or difficult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3200" b="1" dirty="0" smtClean="0"/>
              <a:t>The learner has no pervious experience with similar task</a:t>
            </a:r>
          </a:p>
          <a:p>
            <a:pPr lvl="1"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5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"/>
            <a:ext cx="6705600" cy="626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4153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944562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4</a:t>
            </a:r>
            <a:r>
              <a:rPr lang="en-US" sz="3600" b="1" u="sng" dirty="0"/>
              <a:t>. Mixed Curve/ Concave – Convex / S - Curve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4000" dirty="0" smtClean="0"/>
              <a:t>S – shaped curve – combination of a concave and convex curve depending on rapid or slow initial success followed by a reverse condition in learning.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364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8153400" cy="495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4153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Characteristics of learning curve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38912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Period of slow progress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Period of rapid progress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Period of spurts (emissions)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Period of no apparent progress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Period of decline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USES OF LEARNING CURVES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Help the teacher to understand the individual difference in learning of students</a:t>
            </a:r>
          </a:p>
          <a:p>
            <a:pPr marL="0" indent="0">
              <a:buNone/>
            </a:pPr>
            <a:r>
              <a:rPr lang="en-US" dirty="0" smtClean="0"/>
              <a:t>Help teacher to improve the method of teaching</a:t>
            </a:r>
          </a:p>
          <a:p>
            <a:pPr marL="0" indent="0">
              <a:buNone/>
            </a:pPr>
            <a:r>
              <a:rPr lang="en-US" dirty="0" smtClean="0"/>
              <a:t>Provide opportunity for self appraisal</a:t>
            </a:r>
          </a:p>
          <a:p>
            <a:pPr marL="0" indent="0">
              <a:buNone/>
            </a:pPr>
            <a:r>
              <a:rPr lang="en-US" dirty="0" smtClean="0"/>
              <a:t>Helps to understand the emotional behavioural characteristics of the learner</a:t>
            </a:r>
          </a:p>
          <a:p>
            <a:pPr marL="0" indent="0">
              <a:buNone/>
            </a:pPr>
            <a:r>
              <a:rPr lang="en-US" dirty="0" smtClean="0"/>
              <a:t>Help to select suitable teaching aids, methods </a:t>
            </a:r>
            <a:r>
              <a:rPr lang="en-US" dirty="0" err="1" smtClean="0"/>
              <a:t>etc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40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              Learning Plateau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Stationary stage where apparently no progress in learning is recorded.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When such a stage is reached, a learning curve takes the form of a straight line and become parallel to the X axis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 period of no progress in a learning curve.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“ A long flat stretch in the learning curve, a long period of almost no improvement, is called a plateau, provided it is followed by more improvement” – Woodworth and Marquis.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0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C00000"/>
                </a:solidFill>
              </a:rPr>
              <a:t>Skinner – “ Learning is a process of progressive behaviour adaptation”. </a:t>
            </a:r>
          </a:p>
          <a:p>
            <a:pPr algn="just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     In short, </a:t>
            </a:r>
          </a:p>
          <a:p>
            <a:pPr algn="just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                learning – any relatively permanent change in behaviour which occurs as a result of experience or practice”.</a:t>
            </a:r>
          </a:p>
          <a:p>
            <a:pPr algn="just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This definition has 3 important elements.                                            -Change in behaviour    </a:t>
            </a:r>
          </a:p>
          <a:p>
            <a:pPr algn="just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     -through experience/practice</a:t>
            </a:r>
          </a:p>
          <a:p>
            <a:pPr algn="just">
              <a:buNone/>
            </a:pP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    - relatively permanent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Desktop\DINI\learning_plateau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8686800" cy="632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71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2296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  </a:t>
            </a:r>
            <a:r>
              <a:rPr lang="en-US" b="1" dirty="0" smtClean="0">
                <a:solidFill>
                  <a:srgbClr val="C00000"/>
                </a:solidFill>
              </a:rPr>
              <a:t>Causes of Learning Plateau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763000" cy="5410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Poor or faulty method of learning.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Physical as well as mental fatigue.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Lack of proper motivation or loss of interest.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Too much difficulty and complexity of the task.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Conflict of previous learning with new learning.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Transition from a lower level to higher level.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Poor and unfavorable environment and working condition.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8. Mental or physical illness of the learner.</a:t>
            </a:r>
          </a:p>
          <a:p>
            <a:pPr>
              <a:buNone/>
            </a:pPr>
            <a:r>
              <a:rPr lang="en-US" dirty="0" smtClean="0"/>
              <a:t>9. Distraction or lack of proper attention.</a:t>
            </a:r>
          </a:p>
          <a:p>
            <a:pPr>
              <a:buNone/>
            </a:pPr>
            <a:r>
              <a:rPr lang="en-US" dirty="0" smtClean="0"/>
              <a:t>10. Satisfaction of the learner with </a:t>
            </a:r>
            <a:r>
              <a:rPr lang="en-US" smtClean="0"/>
              <a:t>moderate    achievement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11. Applying a new method.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3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7274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Elimination of Plateaus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6019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Adopt efficient methods of teaching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Acquaint children with the goals of the work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  Arrange learning experiences according to the increasing level of difficulty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Avoid introducing new material in a </a:t>
            </a:r>
            <a:r>
              <a:rPr lang="en-US" smtClean="0"/>
              <a:t>hurried manner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Use appropriate audio visual aids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Provide incentives to arouse and maintain motivation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Eliminate the distracting factors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 children to select appropriate method of his learning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Encourage the learner to stop the task for a short while &amp; start again.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     Process of Learning</a:t>
            </a:r>
            <a:br>
              <a:rPr lang="en-US" dirty="0" smtClean="0"/>
            </a:br>
            <a:r>
              <a:rPr lang="en-US" sz="4000" dirty="0" err="1" smtClean="0"/>
              <a:t>Behaviourism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Emphasizes the role of environmental stimuli in learning.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Focus on observable responses.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Learning through S-R connection is the primary concern.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dirty="0" smtClean="0"/>
              <a:t>Stimulus – an event / object that activates </a:t>
            </a:r>
            <a:r>
              <a:rPr lang="en-US" sz="3200" b="1" dirty="0" err="1" smtClean="0"/>
              <a:t>behaviour</a:t>
            </a:r>
            <a:endParaRPr lang="en-US" sz="3200" b="1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b="1" dirty="0" smtClean="0"/>
              <a:t>Response – observable reaction to a stimulus</a:t>
            </a:r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Classical conditioning (</a:t>
            </a:r>
            <a:r>
              <a:rPr lang="en-US" sz="3200" b="1" dirty="0" err="1" smtClean="0"/>
              <a:t>pavlov</a:t>
            </a:r>
            <a:r>
              <a:rPr lang="en-US" sz="3200" b="1" dirty="0" smtClean="0"/>
              <a:t>)&amp;operant conditioning(skinner) – </a:t>
            </a:r>
            <a:r>
              <a:rPr lang="en-US" sz="3200" b="1" dirty="0" err="1" smtClean="0"/>
              <a:t>behaviourist</a:t>
            </a:r>
            <a:r>
              <a:rPr lang="en-US" sz="3200" b="1" dirty="0" smtClean="0"/>
              <a:t> theories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6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Cognitivism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FF0000"/>
                </a:solidFill>
              </a:rPr>
              <a:t>Learning is an active mental process of acquiring, remembering and using knowledge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FF0000"/>
                </a:solidFill>
              </a:rPr>
              <a:t>Learning – acquisition of knowledge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FF0000"/>
                </a:solidFill>
              </a:rPr>
              <a:t>Focus on individual and differences in cognition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Social Cognitivism ( Albert bandura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Fusion of </a:t>
            </a:r>
            <a:r>
              <a:rPr lang="en-US" sz="3600" b="1" dirty="0" err="1" smtClean="0"/>
              <a:t>behavioural</a:t>
            </a:r>
            <a:r>
              <a:rPr lang="en-US" sz="3600" b="1" dirty="0" smtClean="0"/>
              <a:t>, cognitive &amp; social elements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Emphasizes observational learning – learner’s </a:t>
            </a:r>
            <a:r>
              <a:rPr lang="en-US" sz="3600" b="1" dirty="0" err="1" smtClean="0"/>
              <a:t>behaviour</a:t>
            </a:r>
            <a:r>
              <a:rPr lang="en-US" sz="3600" b="1" dirty="0" smtClean="0"/>
              <a:t> changes as a result of observing other’s </a:t>
            </a:r>
            <a:r>
              <a:rPr lang="en-US" sz="3600" b="1" dirty="0" err="1" smtClean="0"/>
              <a:t>behaviour</a:t>
            </a:r>
            <a:r>
              <a:rPr lang="en-US" sz="3600" b="1" dirty="0" smtClean="0"/>
              <a:t> and its consequences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3873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Constructivism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00B050"/>
                </a:solidFill>
              </a:rPr>
              <a:t>Learning is a constructive process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00B050"/>
                </a:solidFill>
              </a:rPr>
              <a:t>Learner is a sense maker and teacher is a cognitive guide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6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Educational Implications/ Uses of Learning Curves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acquaint with the individual differences in learning among his students.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To improve the method of teaching.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select appropriate teaching aids.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maintain a proper account of the regular progress of his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Constructivism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Learner construct his own understanding and knowledge , through experiencing things and reflecting on those experiences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Eg</a:t>
            </a:r>
            <a:r>
              <a:rPr lang="en-US" dirty="0" smtClean="0"/>
              <a:t>: Piaget’s theory, Bruner’s theory –    	  				Cognitive constructivism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Vygotsky</a:t>
            </a:r>
            <a:r>
              <a:rPr lang="en-US" dirty="0" smtClean="0"/>
              <a:t> ( </a:t>
            </a:r>
            <a:r>
              <a:rPr lang="en-US" smtClean="0"/>
              <a:t>Social constructivism)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Desktop\New Folder\learning-styl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839200" cy="655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93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Theories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Learning theories can be divided into various categories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Association theories / Connection theories / S-R theories (</a:t>
            </a:r>
            <a:r>
              <a:rPr lang="en-US" dirty="0" err="1" smtClean="0"/>
              <a:t>Behaviourism</a:t>
            </a:r>
            <a:r>
              <a:rPr lang="en-US" dirty="0" smtClean="0"/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Learning – connection / association between stimulus and response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err="1" smtClean="0"/>
              <a:t>Eg</a:t>
            </a:r>
            <a:r>
              <a:rPr lang="en-US" dirty="0" smtClean="0"/>
              <a:t>:    Trail &amp; Error Learning (Thorndike)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	     Classical Conditioning (Pavlov)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	     Operant Conditioning (skinner)</a:t>
            </a:r>
          </a:p>
          <a:p>
            <a:pPr marL="514350" indent="-51435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660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82000" cy="6019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2. Cognitive Theories / Field theories        (Gestalt psychology / cognitive psychology)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Emphasizes role of purpose, insight, understanding, reasoning, memory &amp; other cognitive factors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err="1" smtClean="0"/>
              <a:t>Eg</a:t>
            </a:r>
            <a:r>
              <a:rPr lang="en-US" dirty="0" smtClean="0"/>
              <a:t>: Insight Learning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       Field Theory (</a:t>
            </a:r>
            <a:r>
              <a:rPr lang="en-US" dirty="0" err="1" smtClean="0"/>
              <a:t>Lewin</a:t>
            </a:r>
            <a:r>
              <a:rPr lang="en-US" dirty="0" smtClean="0"/>
              <a:t>)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       Social </a:t>
            </a:r>
            <a:r>
              <a:rPr lang="en-US" dirty="0"/>
              <a:t>l</a:t>
            </a:r>
            <a:r>
              <a:rPr lang="en-US" dirty="0" smtClean="0"/>
              <a:t>earning theory(</a:t>
            </a:r>
            <a:r>
              <a:rPr lang="en-US" dirty="0" err="1" smtClean="0"/>
              <a:t>Bandura</a:t>
            </a:r>
            <a:r>
              <a:rPr lang="en-US" dirty="0" smtClean="0"/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Emphasizes the role of observation in learning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What we learn is acquired through simply observing &amp; imitating the behaviour of others who are taken as models</a:t>
            </a:r>
          </a:p>
          <a:p>
            <a:pPr marL="514350" indent="-51435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51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compare the progress of the students in the class.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Helps the teacher to understand the emotional life and personality characteristics of the learner.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Help the students to acquaint themselves with their own progress and provides opportunity for self-appraisal.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3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     Purpose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70C0"/>
                </a:solidFill>
              </a:rPr>
              <a:t>Acquisition of knowledge ( Cognitive)</a:t>
            </a:r>
          </a:p>
          <a:p>
            <a:pPr marL="514350" indent="-514350">
              <a:buFont typeface="+mj-lt"/>
              <a:buAutoNum type="arabicPeriod"/>
            </a:pPr>
            <a:endParaRPr lang="en-US" sz="3600" b="1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70C0"/>
                </a:solidFill>
              </a:rPr>
              <a:t>Acquisition of attitudes &amp; ideals (Affective)</a:t>
            </a:r>
          </a:p>
          <a:p>
            <a:pPr marL="514350" indent="-514350">
              <a:buFont typeface="+mj-lt"/>
              <a:buAutoNum type="arabicPeriod"/>
            </a:pPr>
            <a:endParaRPr lang="en-US" sz="3600" b="1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70C0"/>
                </a:solidFill>
              </a:rPr>
              <a:t>Acquisition of skills (  Psychomotor)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    </a:t>
            </a:r>
            <a:r>
              <a:rPr lang="en-US" b="1" dirty="0" smtClean="0"/>
              <a:t>Characteristics of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6388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Process not a product.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Learning is a change in behaviour-involves all those experiences and training.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Involves modification of behaviour through practice and experience.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Process of progressive  adjustment and adaptation to changing physical as well as social environment.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Change in behaviour is relatively enduring or permanent.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Universal process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763000" cy="6019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Acquisition of habits, knowledge &amp; attitudes.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Process of development.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Both formal &amp; informal process.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Learning is adjustment.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Requires maturation as pre-requisite.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All learning is goal directed or purposive.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Involves reconstruction of experiences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Is transferable from one situation to another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Continuous life long process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562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Learning does not necessarily imply improvement and development in right direction</a:t>
            </a:r>
          </a:p>
          <a:p>
            <a:r>
              <a:rPr lang="en-US" sz="3200" b="1" dirty="0" smtClean="0"/>
              <a:t>Helps in bringing desirable changes in behaviour</a:t>
            </a:r>
          </a:p>
          <a:p>
            <a:r>
              <a:rPr lang="en-US" sz="3200" b="1" dirty="0" smtClean="0"/>
              <a:t>Helps in attaining teaching-learning objectives</a:t>
            </a:r>
          </a:p>
          <a:p>
            <a:r>
              <a:rPr lang="en-US" sz="3200" b="1" dirty="0" smtClean="0"/>
              <a:t>Helps in realization of life goals</a:t>
            </a:r>
          </a:p>
          <a:p>
            <a:r>
              <a:rPr lang="en-US" sz="3200" b="1" dirty="0"/>
              <a:t>Comprehensive process.</a:t>
            </a:r>
          </a:p>
          <a:p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9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53400" cy="59131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Learning is </a:t>
            </a:r>
            <a:r>
              <a:rPr lang="en-US" sz="5400" b="1" dirty="0"/>
              <a:t> </a:t>
            </a:r>
            <a:r>
              <a:rPr lang="en-US" sz="5400" b="1" dirty="0" smtClean="0"/>
              <a:t>a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3200" b="1" dirty="0" smtClean="0"/>
              <a:t>Continuous  process, through different steps.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Learning process starts with a motive.</a:t>
            </a:r>
          </a:p>
          <a:p>
            <a:r>
              <a:rPr lang="en-US" sz="3200" b="1" dirty="0" smtClean="0"/>
              <a:t>Learning process has got a definite goal or purpose.</a:t>
            </a:r>
          </a:p>
          <a:p>
            <a:r>
              <a:rPr lang="en-US" sz="3200" b="1" dirty="0" smtClean="0"/>
              <a:t>In the process of learning there should be barriers.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99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1285</Words>
  <Application>Microsoft Office PowerPoint</Application>
  <PresentationFormat>On-screen Show (4:3)</PresentationFormat>
  <Paragraphs>188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                       LEARNING</vt:lpstr>
      <vt:lpstr>           Definitions of learning</vt:lpstr>
      <vt:lpstr>PowerPoint Presentation</vt:lpstr>
      <vt:lpstr>PowerPoint Presentation</vt:lpstr>
      <vt:lpstr>         Purpose of learning</vt:lpstr>
      <vt:lpstr>       Characteristics of learning</vt:lpstr>
      <vt:lpstr>PowerPoint Presentation</vt:lpstr>
      <vt:lpstr>PowerPoint Presentation</vt:lpstr>
      <vt:lpstr>Learning is  a Process </vt:lpstr>
      <vt:lpstr>         Outcomes of learning</vt:lpstr>
      <vt:lpstr>               Various Aspects of Learning</vt:lpstr>
      <vt:lpstr>NEEDS Learning begins with the need of the learner. When the need of a learner is strong, s/he sets definite goal for achievement</vt:lpstr>
      <vt:lpstr>Readiness A normal child develops readiness to learn, say, reading or writing at a certain age. Children differ in readiness from one another    </vt:lpstr>
      <vt:lpstr>Situation  The learning situations like the home &amp; school provides opportunity for learning.</vt:lpstr>
      <vt:lpstr>Home</vt:lpstr>
      <vt:lpstr>Interaction It is the process of responding  to a situation and getting feedback from it – satisfaction or thwarting of the needs.</vt:lpstr>
      <vt:lpstr>              Learning curve</vt:lpstr>
      <vt:lpstr>         Types of learning curve</vt:lpstr>
      <vt:lpstr>Straight line Curve Curve which shows a constant or uniform rate of progress in learning  </vt:lpstr>
      <vt:lpstr>PowerPoint Presentation</vt:lpstr>
      <vt:lpstr>2. Convex Curve</vt:lpstr>
      <vt:lpstr>PowerPoint Presentation</vt:lpstr>
      <vt:lpstr>3. Concave Curve</vt:lpstr>
      <vt:lpstr>PowerPoint Presentation</vt:lpstr>
      <vt:lpstr>4. Mixed Curve/ Concave – Convex / S - Curve   </vt:lpstr>
      <vt:lpstr>PowerPoint Presentation</vt:lpstr>
      <vt:lpstr>Characteristics of learning curve</vt:lpstr>
      <vt:lpstr>USES OF LEARNING CURVES</vt:lpstr>
      <vt:lpstr>              Learning Plateau</vt:lpstr>
      <vt:lpstr>PowerPoint Presentation</vt:lpstr>
      <vt:lpstr>         Causes of Learning Plateau</vt:lpstr>
      <vt:lpstr>PowerPoint Presentation</vt:lpstr>
      <vt:lpstr>Elimination of Plateaus</vt:lpstr>
      <vt:lpstr>            Process of Learning Behaviourism</vt:lpstr>
      <vt:lpstr>Cognitivism </vt:lpstr>
      <vt:lpstr>Social Cognitivism ( Albert bandura)</vt:lpstr>
      <vt:lpstr>Constructivism </vt:lpstr>
      <vt:lpstr>Educational Implications/ Uses of Learning Curves</vt:lpstr>
      <vt:lpstr>PowerPoint Presentation</vt:lpstr>
      <vt:lpstr>Theories of Learning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sr soja</cp:lastModifiedBy>
  <cp:revision>28</cp:revision>
  <dcterms:created xsi:type="dcterms:W3CDTF">2006-08-16T00:00:00Z</dcterms:created>
  <dcterms:modified xsi:type="dcterms:W3CDTF">2019-11-06T03:08:28Z</dcterms:modified>
</cp:coreProperties>
</file>