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0" r:id="rId8"/>
    <p:sldId id="261" r:id="rId9"/>
    <p:sldId id="262" r:id="rId10"/>
    <p:sldId id="265" r:id="rId11"/>
    <p:sldId id="266" r:id="rId12"/>
    <p:sldId id="267" r:id="rId13"/>
    <p:sldId id="273" r:id="rId14"/>
    <p:sldId id="268" r:id="rId15"/>
    <p:sldId id="269" r:id="rId16"/>
    <p:sldId id="270" r:id="rId17"/>
    <p:sldId id="271" r:id="rId18"/>
    <p:sldId id="272"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89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C00000"/>
                </a:solidFill>
              </a:rPr>
              <a:t>FACTORS EFFECTING LEARNING</a:t>
            </a:r>
          </a:p>
        </p:txBody>
      </p:sp>
    </p:spTree>
    <p:extLst>
      <p:ext uri="{BB962C8B-B14F-4D97-AF65-F5344CB8AC3E}">
        <p14:creationId xmlns:p14="http://schemas.microsoft.com/office/powerpoint/2010/main" val="2432757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br>
              <a:rPr lang="en-US" b="1" dirty="0">
                <a:solidFill>
                  <a:srgbClr val="7030A0"/>
                </a:solidFill>
              </a:rPr>
            </a:br>
            <a:br>
              <a:rPr lang="en-US" b="1" dirty="0">
                <a:solidFill>
                  <a:srgbClr val="7030A0"/>
                </a:solidFill>
              </a:rPr>
            </a:br>
            <a:r>
              <a:rPr lang="en-US" b="1" dirty="0">
                <a:solidFill>
                  <a:srgbClr val="7030A0"/>
                </a:solidFill>
              </a:rPr>
              <a:t>Process Related </a:t>
            </a:r>
            <a:br>
              <a:rPr lang="en-US" b="1" dirty="0">
                <a:solidFill>
                  <a:srgbClr val="7030A0"/>
                </a:solidFill>
              </a:rPr>
            </a:br>
            <a:br>
              <a:rPr lang="en-US" b="1" dirty="0">
                <a:solidFill>
                  <a:srgbClr val="7030A0"/>
                </a:solidFill>
              </a:rPr>
            </a:br>
            <a:endParaRPr lang="en-US" dirty="0"/>
          </a:p>
        </p:txBody>
      </p:sp>
      <p:sp>
        <p:nvSpPr>
          <p:cNvPr id="3" name="Content Placeholder 2"/>
          <p:cNvSpPr>
            <a:spLocks noGrp="1"/>
          </p:cNvSpPr>
          <p:nvPr>
            <p:ph idx="1"/>
          </p:nvPr>
        </p:nvSpPr>
        <p:spPr/>
        <p:txBody>
          <a:bodyPr/>
          <a:lstStyle/>
          <a:p>
            <a:pPr marL="0" indent="0">
              <a:buNone/>
            </a:pPr>
            <a:r>
              <a:rPr lang="en-US" b="1" dirty="0"/>
              <a:t>Teaching learning environment and resources:</a:t>
            </a:r>
          </a:p>
          <a:p>
            <a:pPr marL="0" indent="0">
              <a:buNone/>
            </a:pPr>
            <a:r>
              <a:rPr lang="en-US" b="1" dirty="0"/>
              <a:t>-Availability and Equality in resources</a:t>
            </a:r>
          </a:p>
          <a:p>
            <a:pPr marL="0" indent="0">
              <a:buNone/>
            </a:pPr>
            <a:r>
              <a:rPr lang="en-US" b="1" dirty="0"/>
              <a:t>-Management of resources</a:t>
            </a:r>
          </a:p>
          <a:p>
            <a:pPr marL="0" indent="0">
              <a:buNone/>
            </a:pPr>
            <a:r>
              <a:rPr lang="en-US" b="1" dirty="0"/>
              <a:t>-Socio- economic climate in the institution</a:t>
            </a:r>
          </a:p>
          <a:p>
            <a:pPr marL="0" indent="0">
              <a:buNone/>
            </a:pPr>
            <a:r>
              <a:rPr lang="en-US" b="1" dirty="0"/>
              <a:t>-Conducive environment in the class</a:t>
            </a:r>
          </a:p>
        </p:txBody>
      </p:sp>
    </p:spTree>
    <p:extLst>
      <p:ext uri="{BB962C8B-B14F-4D97-AF65-F5344CB8AC3E}">
        <p14:creationId xmlns:p14="http://schemas.microsoft.com/office/powerpoint/2010/main" val="416991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rgbClr val="0070C0"/>
                </a:solidFill>
              </a:rPr>
              <a:t>TRANSFER OF LEARNING</a:t>
            </a:r>
          </a:p>
        </p:txBody>
      </p:sp>
      <p:sp>
        <p:nvSpPr>
          <p:cNvPr id="3" name="Content Placeholder 2"/>
          <p:cNvSpPr>
            <a:spLocks noGrp="1"/>
          </p:cNvSpPr>
          <p:nvPr>
            <p:ph idx="1"/>
          </p:nvPr>
        </p:nvSpPr>
        <p:spPr/>
        <p:txBody>
          <a:bodyPr>
            <a:normAutofit fontScale="92500" lnSpcReduction="10000"/>
          </a:bodyPr>
          <a:lstStyle/>
          <a:p>
            <a:r>
              <a:rPr lang="en-US" b="1" dirty="0">
                <a:solidFill>
                  <a:srgbClr val="C00000"/>
                </a:solidFill>
              </a:rPr>
              <a:t>Transfer is the application or carrying over of knowledge, skills, habits and attitudes from the situation in which they are originally appeared to some other situations for which they are not specifically learned.</a:t>
            </a:r>
          </a:p>
          <a:p>
            <a:r>
              <a:rPr lang="en-US" b="1" dirty="0">
                <a:solidFill>
                  <a:srgbClr val="C00000"/>
                </a:solidFill>
              </a:rPr>
              <a:t>Application of knowledge to the study of various subjects and activities in various field.</a:t>
            </a:r>
          </a:p>
          <a:p>
            <a:r>
              <a:rPr lang="en-US" b="1" dirty="0">
                <a:solidFill>
                  <a:srgbClr val="C00000"/>
                </a:solidFill>
              </a:rPr>
              <a:t>Experience or performance on one task influences performance on some subsequent task</a:t>
            </a:r>
          </a:p>
        </p:txBody>
      </p:sp>
    </p:spTree>
    <p:extLst>
      <p:ext uri="{BB962C8B-B14F-4D97-AF65-F5344CB8AC3E}">
        <p14:creationId xmlns:p14="http://schemas.microsoft.com/office/powerpoint/2010/main" val="2552526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00"/>
                </a:solidFill>
              </a:rPr>
              <a:t>Theory of Identical Elements</a:t>
            </a:r>
          </a:p>
        </p:txBody>
      </p:sp>
      <p:sp>
        <p:nvSpPr>
          <p:cNvPr id="3" name="Content Placeholder 2"/>
          <p:cNvSpPr>
            <a:spLocks noGrp="1"/>
          </p:cNvSpPr>
          <p:nvPr>
            <p:ph idx="1"/>
          </p:nvPr>
        </p:nvSpPr>
        <p:spPr/>
        <p:txBody>
          <a:bodyPr>
            <a:normAutofit/>
          </a:bodyPr>
          <a:lstStyle/>
          <a:p>
            <a:r>
              <a:rPr lang="en-US" sz="4000" b="1" dirty="0"/>
              <a:t>If identical elements are present in two situations </a:t>
            </a:r>
          </a:p>
          <a:p>
            <a:pPr marL="0" indent="0">
              <a:buNone/>
            </a:pPr>
            <a:endParaRPr lang="en-US" sz="4000" b="1" dirty="0"/>
          </a:p>
          <a:p>
            <a:r>
              <a:rPr lang="en-US" sz="4000" b="1" dirty="0"/>
              <a:t>More similar, fast learning</a:t>
            </a:r>
          </a:p>
        </p:txBody>
      </p:sp>
    </p:spTree>
    <p:extLst>
      <p:ext uri="{BB962C8B-B14F-4D97-AF65-F5344CB8AC3E}">
        <p14:creationId xmlns:p14="http://schemas.microsoft.com/office/powerpoint/2010/main" val="3990391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THEORY OF FORMAL DISCILPLINE</a:t>
            </a:r>
          </a:p>
        </p:txBody>
      </p:sp>
      <p:sp>
        <p:nvSpPr>
          <p:cNvPr id="3" name="Content Placeholder 2"/>
          <p:cNvSpPr>
            <a:spLocks noGrp="1"/>
          </p:cNvSpPr>
          <p:nvPr>
            <p:ph idx="1"/>
          </p:nvPr>
        </p:nvSpPr>
        <p:spPr/>
        <p:txBody>
          <a:bodyPr>
            <a:normAutofit/>
          </a:bodyPr>
          <a:lstStyle/>
          <a:p>
            <a:r>
              <a:rPr lang="en-US" sz="4000" b="1" dirty="0"/>
              <a:t>Human mind is composed of different faculties like Perception, attention, memory, reasoning, imagination, judgment.. </a:t>
            </a:r>
          </a:p>
          <a:p>
            <a:r>
              <a:rPr lang="en-US" sz="4000" b="1" dirty="0"/>
              <a:t>They are interdependent</a:t>
            </a:r>
          </a:p>
        </p:txBody>
      </p:sp>
    </p:spTree>
    <p:extLst>
      <p:ext uri="{BB962C8B-B14F-4D97-AF65-F5344CB8AC3E}">
        <p14:creationId xmlns:p14="http://schemas.microsoft.com/office/powerpoint/2010/main" val="582541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Theory of Generalization</a:t>
            </a:r>
          </a:p>
        </p:txBody>
      </p:sp>
      <p:sp>
        <p:nvSpPr>
          <p:cNvPr id="3" name="Content Placeholder 2"/>
          <p:cNvSpPr>
            <a:spLocks noGrp="1"/>
          </p:cNvSpPr>
          <p:nvPr>
            <p:ph idx="1"/>
          </p:nvPr>
        </p:nvSpPr>
        <p:spPr/>
        <p:txBody>
          <a:bodyPr>
            <a:normAutofit/>
          </a:bodyPr>
          <a:lstStyle/>
          <a:p>
            <a:r>
              <a:rPr lang="en-US" sz="4400" b="1" dirty="0"/>
              <a:t>Transfer of learning is possible when the individual is trained to behave properly in various situations and not only in the specific situation</a:t>
            </a:r>
          </a:p>
        </p:txBody>
      </p:sp>
    </p:spTree>
    <p:extLst>
      <p:ext uri="{BB962C8B-B14F-4D97-AF65-F5344CB8AC3E}">
        <p14:creationId xmlns:p14="http://schemas.microsoft.com/office/powerpoint/2010/main" val="3795389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TRANSFER</a:t>
            </a:r>
          </a:p>
        </p:txBody>
      </p:sp>
      <p:sp>
        <p:nvSpPr>
          <p:cNvPr id="3" name="Content Placeholder 2"/>
          <p:cNvSpPr>
            <a:spLocks noGrp="1"/>
          </p:cNvSpPr>
          <p:nvPr>
            <p:ph idx="1"/>
          </p:nvPr>
        </p:nvSpPr>
        <p:spPr/>
        <p:txBody>
          <a:bodyPr/>
          <a:lstStyle/>
          <a:p>
            <a:r>
              <a:rPr lang="en-US" b="1" dirty="0">
                <a:solidFill>
                  <a:srgbClr val="C00000"/>
                </a:solidFill>
              </a:rPr>
              <a:t>POSITIVE TRANSFER</a:t>
            </a:r>
          </a:p>
          <a:p>
            <a:pPr>
              <a:buFontTx/>
              <a:buChar char="-"/>
            </a:pPr>
            <a:r>
              <a:rPr lang="en-US" b="1" dirty="0"/>
              <a:t>Learning of one task facilitates second task</a:t>
            </a:r>
          </a:p>
          <a:p>
            <a:pPr>
              <a:buFontTx/>
              <a:buChar char="-"/>
            </a:pPr>
            <a:r>
              <a:rPr lang="en-US" b="1" dirty="0"/>
              <a:t>Learning in one situation accelerate learning in another situation</a:t>
            </a:r>
          </a:p>
          <a:p>
            <a:pPr>
              <a:buFontTx/>
              <a:buChar char="-"/>
            </a:pPr>
            <a:r>
              <a:rPr lang="en-US" b="1" dirty="0" err="1"/>
              <a:t>Eg</a:t>
            </a:r>
            <a:r>
              <a:rPr lang="en-US" b="1" dirty="0"/>
              <a:t>: Addition and multiplication</a:t>
            </a:r>
          </a:p>
          <a:p>
            <a:pPr marL="0" indent="0">
              <a:buNone/>
            </a:pPr>
            <a:endParaRPr lang="en-US" b="1" dirty="0"/>
          </a:p>
        </p:txBody>
      </p:sp>
    </p:spTree>
    <p:extLst>
      <p:ext uri="{BB962C8B-B14F-4D97-AF65-F5344CB8AC3E}">
        <p14:creationId xmlns:p14="http://schemas.microsoft.com/office/powerpoint/2010/main" val="3799183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181600"/>
          </a:xfrm>
        </p:spPr>
        <p:txBody>
          <a:bodyPr>
            <a:normAutofit/>
          </a:bodyPr>
          <a:lstStyle/>
          <a:p>
            <a:r>
              <a:rPr lang="en-US" sz="3600" b="1" dirty="0">
                <a:solidFill>
                  <a:srgbClr val="C00000"/>
                </a:solidFill>
              </a:rPr>
              <a:t>NEGATIVE TRANSFER</a:t>
            </a:r>
          </a:p>
          <a:p>
            <a:pPr>
              <a:buFontTx/>
              <a:buChar char="-"/>
            </a:pPr>
            <a:r>
              <a:rPr lang="en-US" sz="3600" b="1" dirty="0"/>
              <a:t>Learning of particular task interferes with another task and thus causes hindrance in its learning </a:t>
            </a:r>
          </a:p>
          <a:p>
            <a:pPr>
              <a:buFontTx/>
              <a:buChar char="-"/>
            </a:pPr>
            <a:r>
              <a:rPr lang="en-US" sz="3600" b="1" dirty="0"/>
              <a:t>Learning of one task makes learning of another task harder</a:t>
            </a:r>
          </a:p>
          <a:p>
            <a:pPr>
              <a:buFontTx/>
              <a:buChar char="-"/>
            </a:pPr>
            <a:r>
              <a:rPr lang="en-US" sz="3600" b="1" dirty="0" err="1"/>
              <a:t>Eg</a:t>
            </a:r>
            <a:r>
              <a:rPr lang="en-US" sz="3600" b="1" dirty="0"/>
              <a:t>: learning of sound in different language </a:t>
            </a:r>
          </a:p>
        </p:txBody>
      </p:sp>
    </p:spTree>
    <p:extLst>
      <p:ext uri="{BB962C8B-B14F-4D97-AF65-F5344CB8AC3E}">
        <p14:creationId xmlns:p14="http://schemas.microsoft.com/office/powerpoint/2010/main" val="3928835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229600" cy="4525963"/>
          </a:xfrm>
        </p:spPr>
        <p:txBody>
          <a:bodyPr/>
          <a:lstStyle/>
          <a:p>
            <a:pPr marL="0" indent="0">
              <a:buNone/>
            </a:pPr>
            <a:r>
              <a:rPr lang="en-US" sz="3600" b="1" dirty="0">
                <a:solidFill>
                  <a:srgbClr val="C00000"/>
                </a:solidFill>
              </a:rPr>
              <a:t>ZERO TRANSFER</a:t>
            </a:r>
          </a:p>
          <a:p>
            <a:r>
              <a:rPr lang="en-US" sz="3600" b="1" dirty="0"/>
              <a:t>If the first task neither facilitates nor interferes with the learning of second task.</a:t>
            </a:r>
          </a:p>
          <a:p>
            <a:r>
              <a:rPr lang="en-US" sz="3600" b="1" dirty="0"/>
              <a:t>No effect on further learning</a:t>
            </a:r>
          </a:p>
          <a:p>
            <a:r>
              <a:rPr lang="en-US" sz="3600" b="1" dirty="0" err="1"/>
              <a:t>Eg</a:t>
            </a:r>
            <a:r>
              <a:rPr lang="en-US" sz="3600" b="1" dirty="0"/>
              <a:t>: history and cycling</a:t>
            </a:r>
          </a:p>
          <a:p>
            <a:endParaRPr lang="en-US" dirty="0"/>
          </a:p>
        </p:txBody>
      </p:sp>
    </p:spTree>
    <p:extLst>
      <p:ext uri="{BB962C8B-B14F-4D97-AF65-F5344CB8AC3E}">
        <p14:creationId xmlns:p14="http://schemas.microsoft.com/office/powerpoint/2010/main" val="472412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TO FACILITATE TRANSFER-</a:t>
            </a:r>
          </a:p>
        </p:txBody>
      </p:sp>
      <p:sp>
        <p:nvSpPr>
          <p:cNvPr id="3" name="Content Placeholder 2"/>
          <p:cNvSpPr>
            <a:spLocks noGrp="1"/>
          </p:cNvSpPr>
          <p:nvPr>
            <p:ph idx="1"/>
          </p:nvPr>
        </p:nvSpPr>
        <p:spPr/>
        <p:txBody>
          <a:bodyPr>
            <a:normAutofit/>
          </a:bodyPr>
          <a:lstStyle/>
          <a:p>
            <a:r>
              <a:rPr lang="en-US" b="1" dirty="0">
                <a:solidFill>
                  <a:srgbClr val="00B050"/>
                </a:solidFill>
              </a:rPr>
              <a:t>Present subject matter with its applications</a:t>
            </a:r>
          </a:p>
          <a:p>
            <a:r>
              <a:rPr lang="en-US" b="1" dirty="0">
                <a:solidFill>
                  <a:srgbClr val="00B050"/>
                </a:solidFill>
              </a:rPr>
              <a:t>Application of Practical life situations</a:t>
            </a:r>
          </a:p>
          <a:p>
            <a:r>
              <a:rPr lang="en-US" b="1" dirty="0">
                <a:solidFill>
                  <a:srgbClr val="00B050"/>
                </a:solidFill>
              </a:rPr>
              <a:t>Create meaningful learning situations</a:t>
            </a:r>
          </a:p>
          <a:p>
            <a:r>
              <a:rPr lang="en-US" b="1" dirty="0">
                <a:solidFill>
                  <a:srgbClr val="00B050"/>
                </a:solidFill>
              </a:rPr>
              <a:t>Develop power of insight and imagination</a:t>
            </a:r>
          </a:p>
          <a:p>
            <a:r>
              <a:rPr lang="en-US" b="1" dirty="0">
                <a:solidFill>
                  <a:srgbClr val="00B050"/>
                </a:solidFill>
              </a:rPr>
              <a:t>Emphasize relationship between subject and other subjects, different situations, different branches of same subjects, different topics inject same subjects.</a:t>
            </a:r>
          </a:p>
        </p:txBody>
      </p:sp>
    </p:spTree>
    <p:extLst>
      <p:ext uri="{BB962C8B-B14F-4D97-AF65-F5344CB8AC3E}">
        <p14:creationId xmlns:p14="http://schemas.microsoft.com/office/powerpoint/2010/main" val="2482708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solidFill>
                  <a:srgbClr val="00B050"/>
                </a:solidFill>
              </a:rPr>
              <a:t>Focus on product and process of learning</a:t>
            </a:r>
          </a:p>
          <a:p>
            <a:r>
              <a:rPr lang="en-US" b="1" dirty="0">
                <a:solidFill>
                  <a:srgbClr val="00B050"/>
                </a:solidFill>
              </a:rPr>
              <a:t>Provide practice in transfer</a:t>
            </a:r>
          </a:p>
          <a:p>
            <a:r>
              <a:rPr lang="en-US" b="1" dirty="0">
                <a:solidFill>
                  <a:srgbClr val="00B050"/>
                </a:solidFill>
              </a:rPr>
              <a:t>Emphasize principles rules and generalizations</a:t>
            </a:r>
          </a:p>
          <a:p>
            <a:r>
              <a:rPr lang="en-US" b="1" dirty="0">
                <a:solidFill>
                  <a:srgbClr val="00B050"/>
                </a:solidFill>
              </a:rPr>
              <a:t>Several examples related with life situations</a:t>
            </a:r>
          </a:p>
          <a:p>
            <a:r>
              <a:rPr lang="en-US" b="1" dirty="0">
                <a:solidFill>
                  <a:srgbClr val="00B050"/>
                </a:solidFill>
              </a:rPr>
              <a:t>Rote learning should discouraged</a:t>
            </a:r>
          </a:p>
          <a:p>
            <a:endParaRPr lang="en-US" dirty="0"/>
          </a:p>
        </p:txBody>
      </p:sp>
    </p:spTree>
    <p:extLst>
      <p:ext uri="{BB962C8B-B14F-4D97-AF65-F5344CB8AC3E}">
        <p14:creationId xmlns:p14="http://schemas.microsoft.com/office/powerpoint/2010/main" val="1073609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572000"/>
          </a:xfrm>
        </p:spPr>
        <p:txBody>
          <a:bodyPr>
            <a:normAutofit lnSpcReduction="10000"/>
          </a:bodyPr>
          <a:lstStyle/>
          <a:p>
            <a:pPr marL="0" indent="0">
              <a:buNone/>
            </a:pPr>
            <a:r>
              <a:rPr lang="en-US" sz="4400" b="1" dirty="0">
                <a:solidFill>
                  <a:srgbClr val="C00000"/>
                </a:solidFill>
              </a:rPr>
              <a:t>The process of learning is centered around:</a:t>
            </a:r>
          </a:p>
          <a:p>
            <a:pPr lvl="3"/>
            <a:r>
              <a:rPr lang="en-US" sz="4400" dirty="0"/>
              <a:t> </a:t>
            </a:r>
            <a:r>
              <a:rPr lang="en-US" sz="4400" b="1" dirty="0"/>
              <a:t>The Learner</a:t>
            </a:r>
          </a:p>
          <a:p>
            <a:pPr lvl="3"/>
            <a:r>
              <a:rPr lang="en-US" sz="4400" b="1" dirty="0"/>
              <a:t>The learning Experience</a:t>
            </a:r>
          </a:p>
          <a:p>
            <a:pPr lvl="3"/>
            <a:r>
              <a:rPr lang="en-US" sz="4400" b="1" dirty="0"/>
              <a:t>The teacher</a:t>
            </a:r>
          </a:p>
          <a:p>
            <a:pPr lvl="3"/>
            <a:r>
              <a:rPr lang="en-US" sz="4400" b="1" dirty="0"/>
              <a:t>Learning content</a:t>
            </a:r>
          </a:p>
          <a:p>
            <a:pPr marL="1371600" lvl="3" indent="0">
              <a:buNone/>
            </a:pPr>
            <a:endParaRPr lang="en-US" sz="4400" dirty="0"/>
          </a:p>
          <a:p>
            <a:pPr marL="1371600" lvl="3" indent="0">
              <a:buNone/>
            </a:pPr>
            <a:endParaRPr lang="en-US" dirty="0"/>
          </a:p>
        </p:txBody>
      </p:sp>
    </p:spTree>
    <p:extLst>
      <p:ext uri="{BB962C8B-B14F-4D97-AF65-F5344CB8AC3E}">
        <p14:creationId xmlns:p14="http://schemas.microsoft.com/office/powerpoint/2010/main" val="978748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914400"/>
            <a:ext cx="5451764" cy="4525963"/>
          </a:xfrm>
        </p:spPr>
        <p:txBody>
          <a:bodyPr>
            <a:normAutofit/>
          </a:bodyPr>
          <a:lstStyle/>
          <a:p>
            <a:pPr marL="0" indent="0">
              <a:buNone/>
            </a:pPr>
            <a:r>
              <a:rPr lang="en-US" sz="4000" b="1" i="1" u="sng" dirty="0">
                <a:solidFill>
                  <a:srgbClr val="FF0000"/>
                </a:solidFill>
              </a:rPr>
              <a:t>Factors Related Learning</a:t>
            </a:r>
          </a:p>
          <a:p>
            <a:r>
              <a:rPr lang="en-US" sz="3600" b="1" dirty="0">
                <a:solidFill>
                  <a:srgbClr val="7030A0"/>
                </a:solidFill>
              </a:rPr>
              <a:t>Learner  Related </a:t>
            </a:r>
          </a:p>
          <a:p>
            <a:r>
              <a:rPr lang="en-US" sz="3600" b="1" dirty="0">
                <a:solidFill>
                  <a:srgbClr val="7030A0"/>
                </a:solidFill>
              </a:rPr>
              <a:t>Teacher Related </a:t>
            </a:r>
          </a:p>
          <a:p>
            <a:r>
              <a:rPr lang="en-US" sz="3600" b="1" dirty="0">
                <a:solidFill>
                  <a:srgbClr val="7030A0"/>
                </a:solidFill>
              </a:rPr>
              <a:t>Content / Task Related </a:t>
            </a:r>
          </a:p>
          <a:p>
            <a:r>
              <a:rPr lang="en-US" sz="3600" b="1" dirty="0">
                <a:solidFill>
                  <a:srgbClr val="7030A0"/>
                </a:solidFill>
              </a:rPr>
              <a:t>Process Related </a:t>
            </a:r>
          </a:p>
          <a:p>
            <a:endParaRPr lang="en-US" sz="3600" b="1" dirty="0">
              <a:solidFill>
                <a:srgbClr val="7030A0"/>
              </a:solidFill>
            </a:endParaRPr>
          </a:p>
        </p:txBody>
      </p:sp>
    </p:spTree>
    <p:extLst>
      <p:ext uri="{BB962C8B-B14F-4D97-AF65-F5344CB8AC3E}">
        <p14:creationId xmlns:p14="http://schemas.microsoft.com/office/powerpoint/2010/main" val="1623662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rPr>
              <a:t>Learner  Related</a:t>
            </a:r>
            <a:endParaRPr lang="en-US" dirty="0"/>
          </a:p>
        </p:txBody>
      </p:sp>
      <p:sp>
        <p:nvSpPr>
          <p:cNvPr id="3" name="Content Placeholder 2"/>
          <p:cNvSpPr>
            <a:spLocks noGrp="1"/>
          </p:cNvSpPr>
          <p:nvPr>
            <p:ph idx="1"/>
          </p:nvPr>
        </p:nvSpPr>
        <p:spPr/>
        <p:txBody>
          <a:bodyPr>
            <a:normAutofit/>
          </a:bodyPr>
          <a:lstStyle/>
          <a:p>
            <a:pPr marL="0" indent="0">
              <a:buNone/>
            </a:pPr>
            <a:r>
              <a:rPr lang="en-US" sz="4000" b="1" dirty="0"/>
              <a:t>Learner- Key factor</a:t>
            </a:r>
          </a:p>
          <a:p>
            <a:pPr lvl="4"/>
            <a:r>
              <a:rPr lang="en-US" sz="4000" b="1" dirty="0"/>
              <a:t>Characteristic's of the learner</a:t>
            </a:r>
          </a:p>
          <a:p>
            <a:pPr lvl="4"/>
            <a:r>
              <a:rPr lang="en-US" sz="4000" b="1" dirty="0"/>
              <a:t>Way of learning</a:t>
            </a:r>
          </a:p>
          <a:p>
            <a:pPr marL="1828800" lvl="4" indent="0">
              <a:buNone/>
            </a:pPr>
            <a:endParaRPr lang="en-US" sz="4000" b="1" dirty="0"/>
          </a:p>
        </p:txBody>
      </p:sp>
    </p:spTree>
    <p:extLst>
      <p:ext uri="{BB962C8B-B14F-4D97-AF65-F5344CB8AC3E}">
        <p14:creationId xmlns:p14="http://schemas.microsoft.com/office/powerpoint/2010/main" val="4251086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US" b="1" i="1" u="sng" dirty="0">
                <a:solidFill>
                  <a:srgbClr val="FF0000"/>
                </a:solidFill>
              </a:rPr>
              <a:t>Factors </a:t>
            </a:r>
            <a:r>
              <a:rPr lang="en-US" sz="4900" b="1" i="1" u="sng" dirty="0">
                <a:solidFill>
                  <a:srgbClr val="FF0000"/>
                </a:solidFill>
              </a:rPr>
              <a:t>Related </a:t>
            </a:r>
            <a:r>
              <a:rPr lang="en-US" b="1" u="sng" dirty="0">
                <a:solidFill>
                  <a:srgbClr val="FF0000"/>
                </a:solidFill>
              </a:rPr>
              <a:t>Learner   </a:t>
            </a:r>
            <a:br>
              <a:rPr lang="en-US" sz="4000" b="1" dirty="0">
                <a:solidFill>
                  <a:srgbClr val="7030A0"/>
                </a:solidFill>
              </a:rPr>
            </a:br>
            <a:endParaRPr lang="en-US" dirty="0"/>
          </a:p>
        </p:txBody>
      </p:sp>
      <p:sp>
        <p:nvSpPr>
          <p:cNvPr id="3" name="Content Placeholder 2"/>
          <p:cNvSpPr>
            <a:spLocks noGrp="1"/>
          </p:cNvSpPr>
          <p:nvPr>
            <p:ph idx="1"/>
          </p:nvPr>
        </p:nvSpPr>
        <p:spPr/>
        <p:txBody>
          <a:bodyPr>
            <a:normAutofit/>
          </a:bodyPr>
          <a:lstStyle/>
          <a:p>
            <a:r>
              <a:rPr lang="en-US" sz="3600" b="1" dirty="0"/>
              <a:t>Physical and mental health</a:t>
            </a:r>
          </a:p>
          <a:p>
            <a:r>
              <a:rPr lang="en-US" sz="3600" b="1" dirty="0"/>
              <a:t>Basic potential of the learner</a:t>
            </a:r>
          </a:p>
          <a:p>
            <a:r>
              <a:rPr lang="en-US" sz="3600" b="1" dirty="0"/>
              <a:t>Level of aspiration and achievement motivation</a:t>
            </a:r>
          </a:p>
          <a:p>
            <a:r>
              <a:rPr lang="en-US" sz="3600" b="1" dirty="0"/>
              <a:t>Goals of life</a:t>
            </a:r>
          </a:p>
          <a:p>
            <a:r>
              <a:rPr lang="en-US" sz="3600" b="1" dirty="0"/>
              <a:t>Readiness and will power</a:t>
            </a:r>
          </a:p>
          <a:p>
            <a:r>
              <a:rPr lang="en-US" sz="3600" b="1" dirty="0"/>
              <a:t>Age, Sex, Maturati</a:t>
            </a:r>
            <a:r>
              <a:rPr lang="en-US" b="1" dirty="0"/>
              <a:t>on</a:t>
            </a:r>
          </a:p>
        </p:txBody>
      </p:sp>
    </p:spTree>
    <p:extLst>
      <p:ext uri="{BB962C8B-B14F-4D97-AF65-F5344CB8AC3E}">
        <p14:creationId xmlns:p14="http://schemas.microsoft.com/office/powerpoint/2010/main" val="2027854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a:solidFill>
                  <a:srgbClr val="FF0000"/>
                </a:solidFill>
              </a:rPr>
              <a:t>Factors </a:t>
            </a:r>
            <a:r>
              <a:rPr lang="en-US" sz="4900" b="1" i="1" u="sng" dirty="0">
                <a:solidFill>
                  <a:srgbClr val="FF0000"/>
                </a:solidFill>
              </a:rPr>
              <a:t>Related </a:t>
            </a:r>
            <a:r>
              <a:rPr lang="en-US" b="1" u="sng" dirty="0">
                <a:solidFill>
                  <a:srgbClr val="FF0000"/>
                </a:solidFill>
              </a:rPr>
              <a:t>Learner   </a:t>
            </a:r>
            <a:br>
              <a:rPr lang="en-US" sz="4000" b="1" dirty="0">
                <a:solidFill>
                  <a:srgbClr val="7030A0"/>
                </a:solidFill>
              </a:rPr>
            </a:br>
            <a:endParaRPr lang="en-US" dirty="0"/>
          </a:p>
        </p:txBody>
      </p:sp>
      <p:sp>
        <p:nvSpPr>
          <p:cNvPr id="3" name="Content Placeholder 2"/>
          <p:cNvSpPr>
            <a:spLocks noGrp="1"/>
          </p:cNvSpPr>
          <p:nvPr>
            <p:ph idx="1"/>
          </p:nvPr>
        </p:nvSpPr>
        <p:spPr/>
        <p:txBody>
          <a:bodyPr>
            <a:normAutofit/>
          </a:bodyPr>
          <a:lstStyle/>
          <a:p>
            <a:r>
              <a:rPr lang="en-US" sz="3600" b="1" dirty="0"/>
              <a:t>Previous experience</a:t>
            </a:r>
          </a:p>
          <a:p>
            <a:r>
              <a:rPr lang="en-US" sz="3600" b="1" dirty="0"/>
              <a:t>Socio economic status</a:t>
            </a:r>
          </a:p>
          <a:p>
            <a:r>
              <a:rPr lang="en-US" sz="3600" b="1" dirty="0"/>
              <a:t>Psychological factors</a:t>
            </a:r>
          </a:p>
          <a:p>
            <a:r>
              <a:rPr lang="en-US" sz="3600" b="1" dirty="0"/>
              <a:t>Personality Traits</a:t>
            </a:r>
          </a:p>
          <a:p>
            <a:r>
              <a:rPr lang="en-US" sz="3600" b="1" dirty="0"/>
              <a:t>Physical Handicaps</a:t>
            </a:r>
          </a:p>
          <a:p>
            <a:r>
              <a:rPr lang="en-US" sz="3600" b="1" dirty="0"/>
              <a:t>Fatigue-</a:t>
            </a:r>
            <a:r>
              <a:rPr lang="en-US" sz="3600" b="1" dirty="0" err="1"/>
              <a:t>sensory,mental,muscular</a:t>
            </a:r>
            <a:endParaRPr lang="en-US" sz="3600" b="1" dirty="0"/>
          </a:p>
          <a:p>
            <a:pPr marL="0" indent="0">
              <a:buNone/>
            </a:pPr>
            <a:endParaRPr lang="en-US" dirty="0"/>
          </a:p>
        </p:txBody>
      </p:sp>
    </p:spTree>
    <p:extLst>
      <p:ext uri="{BB962C8B-B14F-4D97-AF65-F5344CB8AC3E}">
        <p14:creationId xmlns:p14="http://schemas.microsoft.com/office/powerpoint/2010/main" val="1078770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7030A0"/>
                </a:solidFill>
              </a:rPr>
              <a:t>Teacher Related </a:t>
            </a:r>
            <a:br>
              <a:rPr lang="en-US" b="1" dirty="0">
                <a:solidFill>
                  <a:srgbClr val="7030A0"/>
                </a:solidFill>
              </a:rPr>
            </a:br>
            <a:endParaRPr lang="en-US" dirty="0"/>
          </a:p>
        </p:txBody>
      </p:sp>
      <p:sp>
        <p:nvSpPr>
          <p:cNvPr id="3" name="Content Placeholder 2"/>
          <p:cNvSpPr>
            <a:spLocks noGrp="1"/>
          </p:cNvSpPr>
          <p:nvPr>
            <p:ph idx="1"/>
          </p:nvPr>
        </p:nvSpPr>
        <p:spPr/>
        <p:txBody>
          <a:bodyPr/>
          <a:lstStyle/>
          <a:p>
            <a:r>
              <a:rPr lang="en-US" sz="3600" b="1" dirty="0"/>
              <a:t>Mastery over the subject matter</a:t>
            </a:r>
          </a:p>
          <a:p>
            <a:r>
              <a:rPr lang="en-US" sz="3600" b="1" dirty="0"/>
              <a:t>Personality trait and behaviour </a:t>
            </a:r>
          </a:p>
          <a:p>
            <a:r>
              <a:rPr lang="en-US" sz="3600" b="1" dirty="0"/>
              <a:t>Level of adjustment and Mental health</a:t>
            </a:r>
          </a:p>
          <a:p>
            <a:r>
              <a:rPr lang="en-US" sz="3600" b="1" dirty="0"/>
              <a:t>Type of discipline and interaction method</a:t>
            </a:r>
          </a:p>
          <a:p>
            <a:pPr marL="0" indent="0">
              <a:buNone/>
            </a:pPr>
            <a:endParaRPr lang="en-US" dirty="0"/>
          </a:p>
          <a:p>
            <a:endParaRPr lang="en-US" dirty="0"/>
          </a:p>
        </p:txBody>
      </p:sp>
    </p:spTree>
    <p:extLst>
      <p:ext uri="{BB962C8B-B14F-4D97-AF65-F5344CB8AC3E}">
        <p14:creationId xmlns:p14="http://schemas.microsoft.com/office/powerpoint/2010/main" val="38762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7030A0"/>
                </a:solidFill>
              </a:rPr>
              <a:t>Content Related –Task Related</a:t>
            </a:r>
            <a:br>
              <a:rPr lang="en-US" b="1" dirty="0">
                <a:solidFill>
                  <a:srgbClr val="7030A0"/>
                </a:solidFill>
              </a:rPr>
            </a:br>
            <a:endParaRPr lang="en-US" dirty="0"/>
          </a:p>
        </p:txBody>
      </p:sp>
      <p:sp>
        <p:nvSpPr>
          <p:cNvPr id="3" name="Content Placeholder 2"/>
          <p:cNvSpPr>
            <a:spLocks noGrp="1"/>
          </p:cNvSpPr>
          <p:nvPr>
            <p:ph idx="1"/>
          </p:nvPr>
        </p:nvSpPr>
        <p:spPr/>
        <p:txBody>
          <a:bodyPr>
            <a:normAutofit/>
          </a:bodyPr>
          <a:lstStyle/>
          <a:p>
            <a:r>
              <a:rPr lang="en-US" b="1" dirty="0"/>
              <a:t>Nature of the content or Learning experiences</a:t>
            </a:r>
          </a:p>
          <a:p>
            <a:r>
              <a:rPr lang="en-US" b="1" dirty="0"/>
              <a:t>Selection of the content</a:t>
            </a:r>
          </a:p>
          <a:p>
            <a:r>
              <a:rPr lang="en-US" b="1" dirty="0"/>
              <a:t>Organization of the content</a:t>
            </a:r>
          </a:p>
          <a:p>
            <a:r>
              <a:rPr lang="en-US" b="1" dirty="0"/>
              <a:t>Length of the task</a:t>
            </a:r>
          </a:p>
          <a:p>
            <a:r>
              <a:rPr lang="en-US" b="1" dirty="0"/>
              <a:t>Difficulty of the Task</a:t>
            </a:r>
          </a:p>
          <a:p>
            <a:r>
              <a:rPr lang="en-US" b="1" dirty="0"/>
              <a:t>Relevance and Meaningfulness of Task</a:t>
            </a:r>
          </a:p>
        </p:txBody>
      </p:sp>
    </p:spTree>
    <p:extLst>
      <p:ext uri="{BB962C8B-B14F-4D97-AF65-F5344CB8AC3E}">
        <p14:creationId xmlns:p14="http://schemas.microsoft.com/office/powerpoint/2010/main" val="4106504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1143000"/>
          </a:xfrm>
        </p:spPr>
        <p:txBody>
          <a:bodyPr>
            <a:normAutofit fontScale="90000"/>
          </a:bodyPr>
          <a:lstStyle/>
          <a:p>
            <a:br>
              <a:rPr lang="en-US" b="1" dirty="0">
                <a:solidFill>
                  <a:srgbClr val="7030A0"/>
                </a:solidFill>
              </a:rPr>
            </a:br>
            <a:br>
              <a:rPr lang="en-US" b="1" dirty="0">
                <a:solidFill>
                  <a:srgbClr val="7030A0"/>
                </a:solidFill>
              </a:rPr>
            </a:br>
            <a:r>
              <a:rPr lang="en-US" b="1" dirty="0">
                <a:solidFill>
                  <a:srgbClr val="7030A0"/>
                </a:solidFill>
              </a:rPr>
              <a:t>Process Related </a:t>
            </a:r>
            <a:br>
              <a:rPr lang="en-US" b="1" dirty="0">
                <a:solidFill>
                  <a:srgbClr val="7030A0"/>
                </a:solidFill>
              </a:rPr>
            </a:br>
            <a:br>
              <a:rPr lang="en-US" b="1" dirty="0">
                <a:solidFill>
                  <a:srgbClr val="7030A0"/>
                </a:solidFill>
              </a:rPr>
            </a:br>
            <a:endParaRPr lang="en-US" dirty="0"/>
          </a:p>
        </p:txBody>
      </p:sp>
      <p:sp>
        <p:nvSpPr>
          <p:cNvPr id="3" name="Content Placeholder 2"/>
          <p:cNvSpPr>
            <a:spLocks noGrp="1"/>
          </p:cNvSpPr>
          <p:nvPr>
            <p:ph idx="1"/>
          </p:nvPr>
        </p:nvSpPr>
        <p:spPr>
          <a:xfrm>
            <a:off x="457200" y="1143000"/>
            <a:ext cx="8229600" cy="5410200"/>
          </a:xfrm>
        </p:spPr>
        <p:txBody>
          <a:bodyPr>
            <a:normAutofit fontScale="92500" lnSpcReduction="20000"/>
          </a:bodyPr>
          <a:lstStyle/>
          <a:p>
            <a:pPr marL="0" indent="0">
              <a:buNone/>
            </a:pPr>
            <a:r>
              <a:rPr lang="en-US" b="1" i="1" dirty="0">
                <a:solidFill>
                  <a:srgbClr val="FF0000"/>
                </a:solidFill>
              </a:rPr>
              <a:t>Methodology adopted for teaching- learning experiences</a:t>
            </a:r>
          </a:p>
          <a:p>
            <a:pPr marL="0" indent="0">
              <a:buNone/>
            </a:pPr>
            <a:endParaRPr lang="en-US" b="1" i="1" dirty="0">
              <a:solidFill>
                <a:srgbClr val="FF0000"/>
              </a:solidFill>
            </a:endParaRPr>
          </a:p>
          <a:p>
            <a:r>
              <a:rPr lang="en-US" sz="3500" b="1" dirty="0"/>
              <a:t>Linking of new variable with the past</a:t>
            </a:r>
          </a:p>
          <a:p>
            <a:r>
              <a:rPr lang="en-US" sz="3500" b="1" dirty="0"/>
              <a:t>Correlating the learning in one area to the other</a:t>
            </a:r>
          </a:p>
          <a:p>
            <a:r>
              <a:rPr lang="en-US" sz="3500" b="1" dirty="0"/>
              <a:t>Utilization of maximum no. of senses</a:t>
            </a:r>
          </a:p>
          <a:p>
            <a:r>
              <a:rPr lang="en-US" sz="3500" b="1" dirty="0"/>
              <a:t>Provision for drill work, revision and practice</a:t>
            </a:r>
          </a:p>
          <a:p>
            <a:r>
              <a:rPr lang="en-US" sz="3500" b="1" dirty="0"/>
              <a:t>Provision for proper feedback and reinforcement</a:t>
            </a:r>
          </a:p>
          <a:p>
            <a:r>
              <a:rPr lang="en-US" sz="3500" b="1" dirty="0"/>
              <a:t>Selection of suitable learning methods and teaching</a:t>
            </a:r>
          </a:p>
        </p:txBody>
      </p:sp>
    </p:spTree>
    <p:extLst>
      <p:ext uri="{BB962C8B-B14F-4D97-AF65-F5344CB8AC3E}">
        <p14:creationId xmlns:p14="http://schemas.microsoft.com/office/powerpoint/2010/main" val="4822208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544</Words>
  <Application>Microsoft Office PowerPoint</Application>
  <PresentationFormat>On-screen Show (4:3)</PresentationFormat>
  <Paragraphs>93</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FACTORS EFFECTING LEARNING</vt:lpstr>
      <vt:lpstr>PowerPoint Presentation</vt:lpstr>
      <vt:lpstr>PowerPoint Presentation</vt:lpstr>
      <vt:lpstr>Learner  Related</vt:lpstr>
      <vt:lpstr>Factors Related Learner    </vt:lpstr>
      <vt:lpstr>Factors Related Learner    </vt:lpstr>
      <vt:lpstr>Teacher Related  </vt:lpstr>
      <vt:lpstr>Content Related –Task Related </vt:lpstr>
      <vt:lpstr>  Process Related   </vt:lpstr>
      <vt:lpstr>  Process Related   </vt:lpstr>
      <vt:lpstr>TRANSFER OF LEARNING</vt:lpstr>
      <vt:lpstr>Theory of Identical Elements</vt:lpstr>
      <vt:lpstr>THEORY OF FORMAL DISCILPLINE</vt:lpstr>
      <vt:lpstr>Theory of Generalization</vt:lpstr>
      <vt:lpstr>TYPES OF TRANSFER</vt:lpstr>
      <vt:lpstr>PowerPoint Presentation</vt:lpstr>
      <vt:lpstr>PowerPoint Presentation</vt:lpstr>
      <vt:lpstr> TO FACILITATE TRANSFER-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EFFECTING LEARNING</dc:title>
  <dc:creator>Sr.Soja</dc:creator>
  <cp:lastModifiedBy>soya</cp:lastModifiedBy>
  <cp:revision>15</cp:revision>
  <dcterms:created xsi:type="dcterms:W3CDTF">2006-08-16T00:00:00Z</dcterms:created>
  <dcterms:modified xsi:type="dcterms:W3CDTF">2021-07-19T04:06:56Z</dcterms:modified>
</cp:coreProperties>
</file>