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8" r:id="rId2"/>
    <p:sldId id="259" r:id="rId3"/>
    <p:sldId id="285" r:id="rId4"/>
    <p:sldId id="291" r:id="rId5"/>
    <p:sldId id="260" r:id="rId6"/>
    <p:sldId id="290" r:id="rId7"/>
    <p:sldId id="261" r:id="rId8"/>
    <p:sldId id="262" r:id="rId9"/>
    <p:sldId id="263" r:id="rId10"/>
    <p:sldId id="264" r:id="rId11"/>
    <p:sldId id="284" r:id="rId12"/>
    <p:sldId id="276" r:id="rId13"/>
    <p:sldId id="279" r:id="rId14"/>
    <p:sldId id="280" r:id="rId15"/>
    <p:sldId id="281" r:id="rId16"/>
    <p:sldId id="282" r:id="rId17"/>
    <p:sldId id="283" r:id="rId18"/>
    <p:sldId id="273" r:id="rId19"/>
    <p:sldId id="286" r:id="rId20"/>
    <p:sldId id="265" r:id="rId21"/>
    <p:sldId id="270" r:id="rId22"/>
    <p:sldId id="266" r:id="rId23"/>
    <p:sldId id="267" r:id="rId24"/>
    <p:sldId id="268" r:id="rId25"/>
    <p:sldId id="269" r:id="rId26"/>
    <p:sldId id="288" r:id="rId27"/>
    <p:sldId id="289" r:id="rId28"/>
    <p:sldId id="292" r:id="rId29"/>
    <p:sldId id="293" r:id="rId30"/>
    <p:sldId id="294" r:id="rId31"/>
    <p:sldId id="295" r:id="rId32"/>
    <p:sldId id="296" r:id="rId33"/>
    <p:sldId id="297" r:id="rId34"/>
    <p:sldId id="298" r:id="rId35"/>
    <p:sldId id="299" r:id="rId36"/>
    <p:sldId id="300" r:id="rId37"/>
    <p:sldId id="301" r:id="rId38"/>
    <p:sldId id="302" r:id="rId39"/>
    <p:sldId id="303" r:id="rId40"/>
    <p:sldId id="304"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44" autoAdjust="0"/>
    <p:restoredTop sz="94660"/>
  </p:normalViewPr>
  <p:slideViewPr>
    <p:cSldViewPr>
      <p:cViewPr varScale="1">
        <p:scale>
          <a:sx n="69" d="100"/>
          <a:sy n="69" d="100"/>
        </p:scale>
        <p:origin x="-137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4C09C14-960F-45D4-9C82-A8382284758E}"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06EF3532-FE44-4815-B175-6514488A637D}">
      <dgm:prSet phldrT="[Text]" custT="1"/>
      <dgm:spPr/>
      <dgm:t>
        <a:bodyPr/>
        <a:lstStyle/>
        <a:p>
          <a:r>
            <a:rPr lang="en-US" sz="3200" b="1" dirty="0" smtClean="0">
              <a:latin typeface="Aharoni" pitchFamily="2" charset="-79"/>
              <a:cs typeface="Aharoni" pitchFamily="2" charset="-79"/>
            </a:rPr>
            <a:t>Social Interaction Influences Cognitive Development</a:t>
          </a:r>
          <a:endParaRPr lang="en-US" sz="3200" b="1" dirty="0">
            <a:latin typeface="Aharoni" pitchFamily="2" charset="-79"/>
            <a:cs typeface="Aharoni" pitchFamily="2" charset="-79"/>
          </a:endParaRPr>
        </a:p>
      </dgm:t>
    </dgm:pt>
    <dgm:pt modelId="{DC289C70-CB3D-4913-AE7C-AA0FE46F2065}" type="parTrans" cxnId="{586A0A3B-BA66-4E0E-AA5B-4DB6A839C2F2}">
      <dgm:prSet/>
      <dgm:spPr/>
      <dgm:t>
        <a:bodyPr/>
        <a:lstStyle/>
        <a:p>
          <a:endParaRPr lang="en-US"/>
        </a:p>
      </dgm:t>
    </dgm:pt>
    <dgm:pt modelId="{34A211B3-F46B-4833-A6D6-7BC4E827529D}" type="sibTrans" cxnId="{586A0A3B-BA66-4E0E-AA5B-4DB6A839C2F2}">
      <dgm:prSet/>
      <dgm:spPr/>
      <dgm:t>
        <a:bodyPr/>
        <a:lstStyle/>
        <a:p>
          <a:endParaRPr lang="en-US"/>
        </a:p>
      </dgm:t>
    </dgm:pt>
    <dgm:pt modelId="{93577B85-281B-4375-BD40-510F95266BA1}">
      <dgm:prSet phldrT="[Text]" custT="1"/>
      <dgm:spPr/>
      <dgm:t>
        <a:bodyPr/>
        <a:lstStyle/>
        <a:p>
          <a:r>
            <a:rPr lang="en-US" sz="3200" b="1" dirty="0" smtClean="0">
              <a:latin typeface="Aharoni" pitchFamily="2" charset="-79"/>
              <a:cs typeface="Aharoni" pitchFamily="2" charset="-79"/>
            </a:rPr>
            <a:t>Biological and Cultural Development do not occur in Isolation</a:t>
          </a:r>
          <a:endParaRPr lang="en-US" sz="3200" b="1" dirty="0">
            <a:latin typeface="Aharoni" pitchFamily="2" charset="-79"/>
            <a:cs typeface="Aharoni" pitchFamily="2" charset="-79"/>
          </a:endParaRPr>
        </a:p>
      </dgm:t>
    </dgm:pt>
    <dgm:pt modelId="{AAA57689-3CCE-4F04-83A1-4DA1F513886C}" type="parTrans" cxnId="{387E871B-094C-4BC7-8BFE-9D86AF8BCD0C}">
      <dgm:prSet/>
      <dgm:spPr/>
      <dgm:t>
        <a:bodyPr/>
        <a:lstStyle/>
        <a:p>
          <a:endParaRPr lang="en-US"/>
        </a:p>
      </dgm:t>
    </dgm:pt>
    <dgm:pt modelId="{9DC157B0-461B-429B-B944-A9779EF52FC7}" type="sibTrans" cxnId="{387E871B-094C-4BC7-8BFE-9D86AF8BCD0C}">
      <dgm:prSet/>
      <dgm:spPr/>
      <dgm:t>
        <a:bodyPr/>
        <a:lstStyle/>
        <a:p>
          <a:endParaRPr lang="en-US"/>
        </a:p>
      </dgm:t>
    </dgm:pt>
    <dgm:pt modelId="{A06895FB-8D72-495D-9B8E-24018FBFD53C}">
      <dgm:prSet phldrT="[Text]" custT="1"/>
      <dgm:spPr/>
      <dgm:t>
        <a:bodyPr/>
        <a:lstStyle/>
        <a:p>
          <a:r>
            <a:rPr lang="en-US" sz="3200" b="1" dirty="0" smtClean="0">
              <a:latin typeface="Aharoni" pitchFamily="2" charset="-79"/>
              <a:cs typeface="Aharoni" pitchFamily="2" charset="-79"/>
            </a:rPr>
            <a:t>Language plays a major role in Cognitive Development</a:t>
          </a:r>
          <a:endParaRPr lang="en-US" sz="3200" b="1" dirty="0">
            <a:latin typeface="Aharoni" pitchFamily="2" charset="-79"/>
            <a:cs typeface="Aharoni" pitchFamily="2" charset="-79"/>
          </a:endParaRPr>
        </a:p>
      </dgm:t>
    </dgm:pt>
    <dgm:pt modelId="{E339E9E1-A138-4BD5-B225-EACCBF891102}" type="parTrans" cxnId="{8AA3D519-9B59-4949-98F0-FBDA6102EA81}">
      <dgm:prSet/>
      <dgm:spPr/>
      <dgm:t>
        <a:bodyPr/>
        <a:lstStyle/>
        <a:p>
          <a:endParaRPr lang="en-US"/>
        </a:p>
      </dgm:t>
    </dgm:pt>
    <dgm:pt modelId="{16643409-FD6E-46A9-8960-E8B0AC7EF118}" type="sibTrans" cxnId="{8AA3D519-9B59-4949-98F0-FBDA6102EA81}">
      <dgm:prSet/>
      <dgm:spPr/>
      <dgm:t>
        <a:bodyPr/>
        <a:lstStyle/>
        <a:p>
          <a:endParaRPr lang="en-US"/>
        </a:p>
      </dgm:t>
    </dgm:pt>
    <dgm:pt modelId="{E4A82CA1-D298-4181-9A28-3E727A815C97}" type="pres">
      <dgm:prSet presAssocID="{F4C09C14-960F-45D4-9C82-A8382284758E}" presName="linear" presStyleCnt="0">
        <dgm:presLayoutVars>
          <dgm:dir/>
          <dgm:animLvl val="lvl"/>
          <dgm:resizeHandles val="exact"/>
        </dgm:presLayoutVars>
      </dgm:prSet>
      <dgm:spPr/>
      <dgm:t>
        <a:bodyPr/>
        <a:lstStyle/>
        <a:p>
          <a:endParaRPr lang="en-US"/>
        </a:p>
      </dgm:t>
    </dgm:pt>
    <dgm:pt modelId="{5143F1A4-548A-4886-A9F2-24AC96C4D0B9}" type="pres">
      <dgm:prSet presAssocID="{06EF3532-FE44-4815-B175-6514488A637D}" presName="parentLin" presStyleCnt="0"/>
      <dgm:spPr/>
    </dgm:pt>
    <dgm:pt modelId="{22A58941-2C22-45E1-B06F-41E4754EAD43}" type="pres">
      <dgm:prSet presAssocID="{06EF3532-FE44-4815-B175-6514488A637D}" presName="parentLeftMargin" presStyleLbl="node1" presStyleIdx="0" presStyleCnt="3"/>
      <dgm:spPr/>
      <dgm:t>
        <a:bodyPr/>
        <a:lstStyle/>
        <a:p>
          <a:endParaRPr lang="en-US"/>
        </a:p>
      </dgm:t>
    </dgm:pt>
    <dgm:pt modelId="{E0B7191E-82D8-4C5B-9D4C-7E33B64283B4}" type="pres">
      <dgm:prSet presAssocID="{06EF3532-FE44-4815-B175-6514488A637D}" presName="parentText" presStyleLbl="node1" presStyleIdx="0" presStyleCnt="3" custScaleX="117109" custScaleY="279344">
        <dgm:presLayoutVars>
          <dgm:chMax val="0"/>
          <dgm:bulletEnabled val="1"/>
        </dgm:presLayoutVars>
      </dgm:prSet>
      <dgm:spPr/>
      <dgm:t>
        <a:bodyPr/>
        <a:lstStyle/>
        <a:p>
          <a:endParaRPr lang="en-US"/>
        </a:p>
      </dgm:t>
    </dgm:pt>
    <dgm:pt modelId="{FF8AD2E8-C475-43C9-BB76-25B09B6D5353}" type="pres">
      <dgm:prSet presAssocID="{06EF3532-FE44-4815-B175-6514488A637D}" presName="negativeSpace" presStyleCnt="0"/>
      <dgm:spPr/>
    </dgm:pt>
    <dgm:pt modelId="{761B28B8-FBC2-4069-B6DF-F977023D1313}" type="pres">
      <dgm:prSet presAssocID="{06EF3532-FE44-4815-B175-6514488A637D}" presName="childText" presStyleLbl="conFgAcc1" presStyleIdx="0" presStyleCnt="3">
        <dgm:presLayoutVars>
          <dgm:bulletEnabled val="1"/>
        </dgm:presLayoutVars>
      </dgm:prSet>
      <dgm:spPr/>
    </dgm:pt>
    <dgm:pt modelId="{AD81B1ED-2DF7-4EBF-A7A2-BB9BF5784533}" type="pres">
      <dgm:prSet presAssocID="{34A211B3-F46B-4833-A6D6-7BC4E827529D}" presName="spaceBetweenRectangles" presStyleCnt="0"/>
      <dgm:spPr/>
    </dgm:pt>
    <dgm:pt modelId="{E6EF565D-27E6-4EAE-A5A2-6F31D6FCF504}" type="pres">
      <dgm:prSet presAssocID="{93577B85-281B-4375-BD40-510F95266BA1}" presName="parentLin" presStyleCnt="0"/>
      <dgm:spPr/>
    </dgm:pt>
    <dgm:pt modelId="{AD6C3A88-BEFB-47F7-9210-8D818F1BD389}" type="pres">
      <dgm:prSet presAssocID="{93577B85-281B-4375-BD40-510F95266BA1}" presName="parentLeftMargin" presStyleLbl="node1" presStyleIdx="0" presStyleCnt="3"/>
      <dgm:spPr/>
      <dgm:t>
        <a:bodyPr/>
        <a:lstStyle/>
        <a:p>
          <a:endParaRPr lang="en-US"/>
        </a:p>
      </dgm:t>
    </dgm:pt>
    <dgm:pt modelId="{7A87769F-CA17-4C09-A3F3-FD3920B52D9F}" type="pres">
      <dgm:prSet presAssocID="{93577B85-281B-4375-BD40-510F95266BA1}" presName="parentText" presStyleLbl="node1" presStyleIdx="1" presStyleCnt="3" custScaleX="117109" custScaleY="275706">
        <dgm:presLayoutVars>
          <dgm:chMax val="0"/>
          <dgm:bulletEnabled val="1"/>
        </dgm:presLayoutVars>
      </dgm:prSet>
      <dgm:spPr/>
      <dgm:t>
        <a:bodyPr/>
        <a:lstStyle/>
        <a:p>
          <a:endParaRPr lang="en-US"/>
        </a:p>
      </dgm:t>
    </dgm:pt>
    <dgm:pt modelId="{84EF6AB1-6E7D-4E28-A9F7-63AC21F9583D}" type="pres">
      <dgm:prSet presAssocID="{93577B85-281B-4375-BD40-510F95266BA1}" presName="negativeSpace" presStyleCnt="0"/>
      <dgm:spPr/>
    </dgm:pt>
    <dgm:pt modelId="{06881482-981E-4EE0-AB6A-FF0FEAAB3DF2}" type="pres">
      <dgm:prSet presAssocID="{93577B85-281B-4375-BD40-510F95266BA1}" presName="childText" presStyleLbl="conFgAcc1" presStyleIdx="1" presStyleCnt="3">
        <dgm:presLayoutVars>
          <dgm:bulletEnabled val="1"/>
        </dgm:presLayoutVars>
      </dgm:prSet>
      <dgm:spPr/>
    </dgm:pt>
    <dgm:pt modelId="{CFD7B8DD-5DE3-4233-83E3-62BDAB01F4B9}" type="pres">
      <dgm:prSet presAssocID="{9DC157B0-461B-429B-B944-A9779EF52FC7}" presName="spaceBetweenRectangles" presStyleCnt="0"/>
      <dgm:spPr/>
    </dgm:pt>
    <dgm:pt modelId="{2509E4BD-B50D-4FD7-B9B4-C8685F97E931}" type="pres">
      <dgm:prSet presAssocID="{A06895FB-8D72-495D-9B8E-24018FBFD53C}" presName="parentLin" presStyleCnt="0"/>
      <dgm:spPr/>
    </dgm:pt>
    <dgm:pt modelId="{7D768A9D-5484-4BE8-9638-62C6E0915F38}" type="pres">
      <dgm:prSet presAssocID="{A06895FB-8D72-495D-9B8E-24018FBFD53C}" presName="parentLeftMargin" presStyleLbl="node1" presStyleIdx="1" presStyleCnt="3"/>
      <dgm:spPr/>
      <dgm:t>
        <a:bodyPr/>
        <a:lstStyle/>
        <a:p>
          <a:endParaRPr lang="en-US"/>
        </a:p>
      </dgm:t>
    </dgm:pt>
    <dgm:pt modelId="{0FE57320-2D43-4460-ADD0-18BF36D6641F}" type="pres">
      <dgm:prSet presAssocID="{A06895FB-8D72-495D-9B8E-24018FBFD53C}" presName="parentText" presStyleLbl="node1" presStyleIdx="2" presStyleCnt="3" custScaleX="118200" custScaleY="277449">
        <dgm:presLayoutVars>
          <dgm:chMax val="0"/>
          <dgm:bulletEnabled val="1"/>
        </dgm:presLayoutVars>
      </dgm:prSet>
      <dgm:spPr/>
      <dgm:t>
        <a:bodyPr/>
        <a:lstStyle/>
        <a:p>
          <a:endParaRPr lang="en-US"/>
        </a:p>
      </dgm:t>
    </dgm:pt>
    <dgm:pt modelId="{8E1AFC79-A8A6-4118-A271-37FDE3DC4639}" type="pres">
      <dgm:prSet presAssocID="{A06895FB-8D72-495D-9B8E-24018FBFD53C}" presName="negativeSpace" presStyleCnt="0"/>
      <dgm:spPr/>
    </dgm:pt>
    <dgm:pt modelId="{D7843B8B-2B3E-41E1-8819-5382809DE66E}" type="pres">
      <dgm:prSet presAssocID="{A06895FB-8D72-495D-9B8E-24018FBFD53C}" presName="childText" presStyleLbl="conFgAcc1" presStyleIdx="2" presStyleCnt="3">
        <dgm:presLayoutVars>
          <dgm:bulletEnabled val="1"/>
        </dgm:presLayoutVars>
      </dgm:prSet>
      <dgm:spPr/>
    </dgm:pt>
  </dgm:ptLst>
  <dgm:cxnLst>
    <dgm:cxn modelId="{8AA3D519-9B59-4949-98F0-FBDA6102EA81}" srcId="{F4C09C14-960F-45D4-9C82-A8382284758E}" destId="{A06895FB-8D72-495D-9B8E-24018FBFD53C}" srcOrd="2" destOrd="0" parTransId="{E339E9E1-A138-4BD5-B225-EACCBF891102}" sibTransId="{16643409-FD6E-46A9-8960-E8B0AC7EF118}"/>
    <dgm:cxn modelId="{586A0A3B-BA66-4E0E-AA5B-4DB6A839C2F2}" srcId="{F4C09C14-960F-45D4-9C82-A8382284758E}" destId="{06EF3532-FE44-4815-B175-6514488A637D}" srcOrd="0" destOrd="0" parTransId="{DC289C70-CB3D-4913-AE7C-AA0FE46F2065}" sibTransId="{34A211B3-F46B-4833-A6D6-7BC4E827529D}"/>
    <dgm:cxn modelId="{F89CEBAA-4669-44E9-9ABD-F1801CB31650}" type="presOf" srcId="{06EF3532-FE44-4815-B175-6514488A637D}" destId="{22A58941-2C22-45E1-B06F-41E4754EAD43}" srcOrd="0" destOrd="0" presId="urn:microsoft.com/office/officeart/2005/8/layout/list1"/>
    <dgm:cxn modelId="{1FD732EF-88FF-462C-B00C-54AAE8FEE5BD}" type="presOf" srcId="{A06895FB-8D72-495D-9B8E-24018FBFD53C}" destId="{7D768A9D-5484-4BE8-9638-62C6E0915F38}" srcOrd="0" destOrd="0" presId="urn:microsoft.com/office/officeart/2005/8/layout/list1"/>
    <dgm:cxn modelId="{8BE1795D-813B-424A-959D-2B7C7B1ED893}" type="presOf" srcId="{F4C09C14-960F-45D4-9C82-A8382284758E}" destId="{E4A82CA1-D298-4181-9A28-3E727A815C97}" srcOrd="0" destOrd="0" presId="urn:microsoft.com/office/officeart/2005/8/layout/list1"/>
    <dgm:cxn modelId="{387E871B-094C-4BC7-8BFE-9D86AF8BCD0C}" srcId="{F4C09C14-960F-45D4-9C82-A8382284758E}" destId="{93577B85-281B-4375-BD40-510F95266BA1}" srcOrd="1" destOrd="0" parTransId="{AAA57689-3CCE-4F04-83A1-4DA1F513886C}" sibTransId="{9DC157B0-461B-429B-B944-A9779EF52FC7}"/>
    <dgm:cxn modelId="{BEAC323A-23FC-4030-9571-5EE41957B1B4}" type="presOf" srcId="{93577B85-281B-4375-BD40-510F95266BA1}" destId="{7A87769F-CA17-4C09-A3F3-FD3920B52D9F}" srcOrd="1" destOrd="0" presId="urn:microsoft.com/office/officeart/2005/8/layout/list1"/>
    <dgm:cxn modelId="{7C08BCCF-42D0-4B20-B9E4-0F6076C4523F}" type="presOf" srcId="{A06895FB-8D72-495D-9B8E-24018FBFD53C}" destId="{0FE57320-2D43-4460-ADD0-18BF36D6641F}" srcOrd="1" destOrd="0" presId="urn:microsoft.com/office/officeart/2005/8/layout/list1"/>
    <dgm:cxn modelId="{43BFDE4C-3BC5-42D6-9FA4-318B9FF8965E}" type="presOf" srcId="{93577B85-281B-4375-BD40-510F95266BA1}" destId="{AD6C3A88-BEFB-47F7-9210-8D818F1BD389}" srcOrd="0" destOrd="0" presId="urn:microsoft.com/office/officeart/2005/8/layout/list1"/>
    <dgm:cxn modelId="{2DE9E056-D8E2-441F-97C6-C154875E8472}" type="presOf" srcId="{06EF3532-FE44-4815-B175-6514488A637D}" destId="{E0B7191E-82D8-4C5B-9D4C-7E33B64283B4}" srcOrd="1" destOrd="0" presId="urn:microsoft.com/office/officeart/2005/8/layout/list1"/>
    <dgm:cxn modelId="{A2B96A4F-89D3-40AC-8881-93308E3997F8}" type="presParOf" srcId="{E4A82CA1-D298-4181-9A28-3E727A815C97}" destId="{5143F1A4-548A-4886-A9F2-24AC96C4D0B9}" srcOrd="0" destOrd="0" presId="urn:microsoft.com/office/officeart/2005/8/layout/list1"/>
    <dgm:cxn modelId="{ED39609B-C582-4DB1-A604-E3B71BBD3DD5}" type="presParOf" srcId="{5143F1A4-548A-4886-A9F2-24AC96C4D0B9}" destId="{22A58941-2C22-45E1-B06F-41E4754EAD43}" srcOrd="0" destOrd="0" presId="urn:microsoft.com/office/officeart/2005/8/layout/list1"/>
    <dgm:cxn modelId="{F10D2FAD-9DC3-424B-B444-04BB44B4513C}" type="presParOf" srcId="{5143F1A4-548A-4886-A9F2-24AC96C4D0B9}" destId="{E0B7191E-82D8-4C5B-9D4C-7E33B64283B4}" srcOrd="1" destOrd="0" presId="urn:microsoft.com/office/officeart/2005/8/layout/list1"/>
    <dgm:cxn modelId="{4B8F7254-5EC9-40FF-8EA5-CBEBB20A2D94}" type="presParOf" srcId="{E4A82CA1-D298-4181-9A28-3E727A815C97}" destId="{FF8AD2E8-C475-43C9-BB76-25B09B6D5353}" srcOrd="1" destOrd="0" presId="urn:microsoft.com/office/officeart/2005/8/layout/list1"/>
    <dgm:cxn modelId="{FB8B0E30-F310-4915-BC36-13AAABADB030}" type="presParOf" srcId="{E4A82CA1-D298-4181-9A28-3E727A815C97}" destId="{761B28B8-FBC2-4069-B6DF-F977023D1313}" srcOrd="2" destOrd="0" presId="urn:microsoft.com/office/officeart/2005/8/layout/list1"/>
    <dgm:cxn modelId="{C8A2ECE0-39CF-4B6A-B1D8-76AB01D17C0A}" type="presParOf" srcId="{E4A82CA1-D298-4181-9A28-3E727A815C97}" destId="{AD81B1ED-2DF7-4EBF-A7A2-BB9BF5784533}" srcOrd="3" destOrd="0" presId="urn:microsoft.com/office/officeart/2005/8/layout/list1"/>
    <dgm:cxn modelId="{0E974E75-76FD-4D32-A64F-1D39C7DDE1EB}" type="presParOf" srcId="{E4A82CA1-D298-4181-9A28-3E727A815C97}" destId="{E6EF565D-27E6-4EAE-A5A2-6F31D6FCF504}" srcOrd="4" destOrd="0" presId="urn:microsoft.com/office/officeart/2005/8/layout/list1"/>
    <dgm:cxn modelId="{6BC40B59-BC67-4E17-AF86-129A1511C2B6}" type="presParOf" srcId="{E6EF565D-27E6-4EAE-A5A2-6F31D6FCF504}" destId="{AD6C3A88-BEFB-47F7-9210-8D818F1BD389}" srcOrd="0" destOrd="0" presId="urn:microsoft.com/office/officeart/2005/8/layout/list1"/>
    <dgm:cxn modelId="{6E70D9A7-7DF0-4FBC-8619-47B671E7E5CB}" type="presParOf" srcId="{E6EF565D-27E6-4EAE-A5A2-6F31D6FCF504}" destId="{7A87769F-CA17-4C09-A3F3-FD3920B52D9F}" srcOrd="1" destOrd="0" presId="urn:microsoft.com/office/officeart/2005/8/layout/list1"/>
    <dgm:cxn modelId="{1068702A-0179-460A-B5D4-7D5C7C5E8C43}" type="presParOf" srcId="{E4A82CA1-D298-4181-9A28-3E727A815C97}" destId="{84EF6AB1-6E7D-4E28-A9F7-63AC21F9583D}" srcOrd="5" destOrd="0" presId="urn:microsoft.com/office/officeart/2005/8/layout/list1"/>
    <dgm:cxn modelId="{736F25CE-DA15-49C1-855E-212BD79B4EBB}" type="presParOf" srcId="{E4A82CA1-D298-4181-9A28-3E727A815C97}" destId="{06881482-981E-4EE0-AB6A-FF0FEAAB3DF2}" srcOrd="6" destOrd="0" presId="urn:microsoft.com/office/officeart/2005/8/layout/list1"/>
    <dgm:cxn modelId="{B3E428F2-957F-43DF-9A17-4F2E664F0B45}" type="presParOf" srcId="{E4A82CA1-D298-4181-9A28-3E727A815C97}" destId="{CFD7B8DD-5DE3-4233-83E3-62BDAB01F4B9}" srcOrd="7" destOrd="0" presId="urn:microsoft.com/office/officeart/2005/8/layout/list1"/>
    <dgm:cxn modelId="{2BD0BBC6-73ED-4E17-84B6-3C37C70E0A88}" type="presParOf" srcId="{E4A82CA1-D298-4181-9A28-3E727A815C97}" destId="{2509E4BD-B50D-4FD7-B9B4-C8685F97E931}" srcOrd="8" destOrd="0" presId="urn:microsoft.com/office/officeart/2005/8/layout/list1"/>
    <dgm:cxn modelId="{425DECE8-E112-4D0A-A3AA-9E261D2EFF1F}" type="presParOf" srcId="{2509E4BD-B50D-4FD7-B9B4-C8685F97E931}" destId="{7D768A9D-5484-4BE8-9638-62C6E0915F38}" srcOrd="0" destOrd="0" presId="urn:microsoft.com/office/officeart/2005/8/layout/list1"/>
    <dgm:cxn modelId="{BDEE5D14-FF27-42E3-A85A-194A46CA81D0}" type="presParOf" srcId="{2509E4BD-B50D-4FD7-B9B4-C8685F97E931}" destId="{0FE57320-2D43-4460-ADD0-18BF36D6641F}" srcOrd="1" destOrd="0" presId="urn:microsoft.com/office/officeart/2005/8/layout/list1"/>
    <dgm:cxn modelId="{FD640A14-E323-4D4A-9C81-84F858B0AC37}" type="presParOf" srcId="{E4A82CA1-D298-4181-9A28-3E727A815C97}" destId="{8E1AFC79-A8A6-4118-A271-37FDE3DC4639}" srcOrd="9" destOrd="0" presId="urn:microsoft.com/office/officeart/2005/8/layout/list1"/>
    <dgm:cxn modelId="{2363B00F-78A5-443C-ACCC-51C3383A92FE}" type="presParOf" srcId="{E4A82CA1-D298-4181-9A28-3E727A815C97}" destId="{D7843B8B-2B3E-41E1-8819-5382809DE66E}"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E85D99-D924-4B4A-A5C4-5E29B584E2C3}" type="datetimeFigureOut">
              <a:rPr lang="en-US" smtClean="0"/>
              <a:t>3/21/2018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0C71FE-CED5-4B7D-8382-3F2A8292606C}" type="slidenum">
              <a:rPr lang="en-US" smtClean="0"/>
              <a:t>‹#›</a:t>
            </a:fld>
            <a:endParaRPr lang="en-US"/>
          </a:p>
        </p:txBody>
      </p:sp>
    </p:spTree>
    <p:extLst>
      <p:ext uri="{BB962C8B-B14F-4D97-AF65-F5344CB8AC3E}">
        <p14:creationId xmlns:p14="http://schemas.microsoft.com/office/powerpoint/2010/main" val="11312739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F56A817D-C197-426D-968E-792BF310033B}" type="slidenum">
              <a:rPr lang="en-US"/>
              <a:pPr>
                <a:defRPr/>
              </a:pPr>
              <a:t>‹#›</a:t>
            </a:fld>
            <a:endParaRPr lang="en-US"/>
          </a:p>
        </p:txBody>
      </p:sp>
    </p:spTree>
    <p:extLst>
      <p:ext uri="{BB962C8B-B14F-4D97-AF65-F5344CB8AC3E}">
        <p14:creationId xmlns:p14="http://schemas.microsoft.com/office/powerpoint/2010/main" val="1982107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microsoft.com/office/2007/relationships/hdphoto" Target="../media/hdphoto1.wdp"/><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extLst>
              <a:ext uri="{BEBA8EAE-BF5A-486C-A8C5-ECC9F3942E4B}">
                <a14:imgProps xmlns:a14="http://schemas.microsoft.com/office/drawing/2010/main">
                  <a14:imgLayer r:embed="rId15">
                    <a14:imgEffect>
                      <a14:artisticTexturizer/>
                    </a14:imgEffect>
                  </a14:imgLayer>
                </a14:imgProps>
              </a:ext>
            </a:extLst>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066801"/>
            <a:ext cx="7772400" cy="2533650"/>
          </a:xfrm>
        </p:spPr>
        <p:txBody>
          <a:bodyPr>
            <a:normAutofit/>
          </a:bodyPr>
          <a:lstStyle/>
          <a:p>
            <a:pPr eaLnBrk="1" hangingPunct="1">
              <a:defRPr/>
            </a:pPr>
            <a:r>
              <a:rPr lang="en-US" sz="7200" b="1" u="sng" dirty="0"/>
              <a:t>Constructivism</a:t>
            </a:r>
            <a:endParaRPr lang="en-US" sz="7200" b="1" u="sng" dirty="0" smtClean="0"/>
          </a:p>
        </p:txBody>
      </p:sp>
    </p:spTree>
    <p:extLst>
      <p:ext uri="{BB962C8B-B14F-4D97-AF65-F5344CB8AC3E}">
        <p14:creationId xmlns:p14="http://schemas.microsoft.com/office/powerpoint/2010/main" val="32822801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dissolve">
                                      <p:cBhvr>
                                        <p:cTn id="7"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1" name="Rectangle 3"/>
          <p:cNvSpPr>
            <a:spLocks noGrp="1" noChangeArrowheads="1"/>
          </p:cNvSpPr>
          <p:nvPr>
            <p:ph type="body" idx="1"/>
          </p:nvPr>
        </p:nvSpPr>
        <p:spPr>
          <a:xfrm>
            <a:off x="457200" y="609600"/>
            <a:ext cx="8382000" cy="5486400"/>
          </a:xfrm>
        </p:spPr>
        <p:txBody>
          <a:bodyPr/>
          <a:lstStyle/>
          <a:p>
            <a:pPr marL="609600" indent="-609600" eaLnBrk="1" hangingPunct="1">
              <a:defRPr/>
            </a:pPr>
            <a:r>
              <a:rPr lang="en-US" sz="4400" b="1" dirty="0" smtClean="0"/>
              <a:t>To do this, we must associate it with what we already know</a:t>
            </a:r>
          </a:p>
          <a:p>
            <a:pPr marL="609600" indent="-609600" eaLnBrk="1" hangingPunct="1">
              <a:defRPr/>
            </a:pPr>
            <a:r>
              <a:rPr lang="en-US" sz="4400" b="1" dirty="0" smtClean="0"/>
              <a:t>The developing child must build cognitive structures through the use of …..</a:t>
            </a:r>
          </a:p>
          <a:p>
            <a:pPr marL="2324100" lvl="4" indent="-609600" eaLnBrk="1" hangingPunct="1">
              <a:defRPr/>
            </a:pPr>
            <a:r>
              <a:rPr lang="en-US" sz="4400" b="1" dirty="0" smtClean="0"/>
              <a:t>Mental maps</a:t>
            </a:r>
          </a:p>
          <a:p>
            <a:pPr marL="2324100" lvl="4" indent="-609600" eaLnBrk="1" hangingPunct="1">
              <a:defRPr/>
            </a:pPr>
            <a:r>
              <a:rPr lang="en-US" sz="4400" b="1" dirty="0" smtClean="0"/>
              <a:t>Concept maps</a:t>
            </a:r>
          </a:p>
          <a:p>
            <a:pPr marL="609600" indent="-609600" eaLnBrk="1" hangingPunct="1">
              <a:buFontTx/>
              <a:buNone/>
              <a:defRPr/>
            </a:pPr>
            <a:endParaRPr lang="en-US" dirty="0" smtClean="0"/>
          </a:p>
          <a:p>
            <a:pPr marL="609600" indent="-609600" eaLnBrk="1" hangingPunct="1">
              <a:buFontTx/>
              <a:buNone/>
              <a:defRPr/>
            </a:pPr>
            <a:endParaRPr lang="en-US" dirty="0" smtClean="0"/>
          </a:p>
        </p:txBody>
      </p:sp>
    </p:spTree>
    <p:extLst>
      <p:ext uri="{BB962C8B-B14F-4D97-AF65-F5344CB8AC3E}">
        <p14:creationId xmlns:p14="http://schemas.microsoft.com/office/powerpoint/2010/main" val="15976921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Effect transition="in" filter="fade">
                                      <p:cBhvr>
                                        <p:cTn id="7" dur="1000"/>
                                        <p:tgtEl>
                                          <p:spTgt spid="32771">
                                            <p:txEl>
                                              <p:pRg st="0" end="0"/>
                                            </p:txEl>
                                          </p:spTgt>
                                        </p:tgtEl>
                                      </p:cBhvr>
                                    </p:animEffect>
                                    <p:anim calcmode="lin" valueType="num">
                                      <p:cBhvr>
                                        <p:cTn id="8" dur="1000" fill="hold"/>
                                        <p:tgtEl>
                                          <p:spTgt spid="3277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277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2771">
                                            <p:txEl>
                                              <p:pRg st="1" end="1"/>
                                            </p:txEl>
                                          </p:spTgt>
                                        </p:tgtEl>
                                        <p:attrNameLst>
                                          <p:attrName>style.visibility</p:attrName>
                                        </p:attrNameLst>
                                      </p:cBhvr>
                                      <p:to>
                                        <p:strVal val="visible"/>
                                      </p:to>
                                    </p:set>
                                    <p:animEffect transition="in" filter="fade">
                                      <p:cBhvr>
                                        <p:cTn id="14" dur="1000"/>
                                        <p:tgtEl>
                                          <p:spTgt spid="32771">
                                            <p:txEl>
                                              <p:pRg st="1" end="1"/>
                                            </p:txEl>
                                          </p:spTgt>
                                        </p:tgtEl>
                                      </p:cBhvr>
                                    </p:animEffect>
                                    <p:anim calcmode="lin" valueType="num">
                                      <p:cBhvr>
                                        <p:cTn id="15" dur="1000" fill="hold"/>
                                        <p:tgtEl>
                                          <p:spTgt spid="3277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2771">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2771">
                                            <p:txEl>
                                              <p:pRg st="2" end="2"/>
                                            </p:txEl>
                                          </p:spTgt>
                                        </p:tgtEl>
                                        <p:attrNameLst>
                                          <p:attrName>style.visibility</p:attrName>
                                        </p:attrNameLst>
                                      </p:cBhvr>
                                      <p:to>
                                        <p:strVal val="visible"/>
                                      </p:to>
                                    </p:set>
                                    <p:animEffect transition="in" filter="fade">
                                      <p:cBhvr>
                                        <p:cTn id="19" dur="1000"/>
                                        <p:tgtEl>
                                          <p:spTgt spid="32771">
                                            <p:txEl>
                                              <p:pRg st="2" end="2"/>
                                            </p:txEl>
                                          </p:spTgt>
                                        </p:tgtEl>
                                      </p:cBhvr>
                                    </p:animEffect>
                                    <p:anim calcmode="lin" valueType="num">
                                      <p:cBhvr>
                                        <p:cTn id="20" dur="1000" fill="hold"/>
                                        <p:tgtEl>
                                          <p:spTgt spid="32771">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2771">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2771">
                                            <p:txEl>
                                              <p:pRg st="3" end="3"/>
                                            </p:txEl>
                                          </p:spTgt>
                                        </p:tgtEl>
                                        <p:attrNameLst>
                                          <p:attrName>style.visibility</p:attrName>
                                        </p:attrNameLst>
                                      </p:cBhvr>
                                      <p:to>
                                        <p:strVal val="visible"/>
                                      </p:to>
                                    </p:set>
                                    <p:animEffect transition="in" filter="fade">
                                      <p:cBhvr>
                                        <p:cTn id="24" dur="1000"/>
                                        <p:tgtEl>
                                          <p:spTgt spid="32771">
                                            <p:txEl>
                                              <p:pRg st="3" end="3"/>
                                            </p:txEl>
                                          </p:spTgt>
                                        </p:tgtEl>
                                      </p:cBhvr>
                                    </p:animEffect>
                                    <p:anim calcmode="lin" valueType="num">
                                      <p:cBhvr>
                                        <p:cTn id="25" dur="1000" fill="hold"/>
                                        <p:tgtEl>
                                          <p:spTgt spid="32771">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2771">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solidFill>
                  <a:srgbClr val="002060"/>
                </a:solidFill>
              </a:rPr>
              <a:t>Gerome S Bruner</a:t>
            </a:r>
            <a:endParaRPr lang="en-US" dirty="0"/>
          </a:p>
        </p:txBody>
      </p:sp>
      <p:pic>
        <p:nvPicPr>
          <p:cNvPr id="4" name="Picture 5" descr="brunerj.gif                                                    00000010Burning Chrome                 ABA78158:"/>
          <p:cNvPicPr>
            <a:picLocks noGrp="1" noChangeAspect="1" noChangeArrowheads="1"/>
          </p:cNvPicPr>
          <p:nvPr>
            <p:ph idx="1"/>
          </p:nvPr>
        </p:nvPicPr>
        <p:blipFill>
          <a:blip r:embed="rId2"/>
          <a:srcRect l="3699" t="3026" r="14812" b="12119"/>
          <a:stretch>
            <a:fillRect/>
          </a:stretch>
        </p:blipFill>
        <p:spPr bwMode="auto">
          <a:xfrm>
            <a:off x="3124200" y="1676400"/>
            <a:ext cx="3429000" cy="4364115"/>
          </a:xfrm>
          <a:prstGeom prst="rect">
            <a:avLst/>
          </a:prstGeom>
          <a:noFill/>
        </p:spPr>
      </p:pic>
    </p:spTree>
    <p:extLst>
      <p:ext uri="{BB962C8B-B14F-4D97-AF65-F5344CB8AC3E}">
        <p14:creationId xmlns:p14="http://schemas.microsoft.com/office/powerpoint/2010/main" val="30874352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0"/>
            <a:ext cx="8839200" cy="7162800"/>
          </a:xfrm>
        </p:spPr>
        <p:txBody>
          <a:bodyPr>
            <a:normAutofit fontScale="40000" lnSpcReduction="20000"/>
          </a:bodyPr>
          <a:lstStyle/>
          <a:p>
            <a:pPr algn="just"/>
            <a:endParaRPr lang="en-US" sz="8600" b="1" dirty="0" smtClean="0">
              <a:solidFill>
                <a:schemeClr val="tx2"/>
              </a:solidFill>
              <a:latin typeface="Aharoni" pitchFamily="2" charset="-79"/>
              <a:cs typeface="Aharoni" pitchFamily="2" charset="-79"/>
            </a:endParaRPr>
          </a:p>
          <a:p>
            <a:pPr algn="just"/>
            <a:r>
              <a:rPr lang="en-US" sz="8600" b="1" dirty="0" smtClean="0">
                <a:solidFill>
                  <a:schemeClr val="tx2"/>
                </a:solidFill>
                <a:latin typeface="Aharoni" pitchFamily="2" charset="-79"/>
                <a:cs typeface="Aharoni" pitchFamily="2" charset="-79"/>
              </a:rPr>
              <a:t>-	</a:t>
            </a:r>
            <a:r>
              <a:rPr lang="en-US" sz="8600" b="1" u="sng" dirty="0" smtClean="0">
                <a:solidFill>
                  <a:schemeClr val="tx2"/>
                </a:solidFill>
                <a:latin typeface="Aharoni" pitchFamily="2" charset="-79"/>
                <a:cs typeface="Aharoni" pitchFamily="2" charset="-79"/>
              </a:rPr>
              <a:t>Process of learning </a:t>
            </a:r>
            <a:r>
              <a:rPr lang="en-US" sz="8600" b="1" dirty="0" smtClean="0">
                <a:solidFill>
                  <a:schemeClr val="tx2"/>
                </a:solidFill>
                <a:latin typeface="Aharoni" pitchFamily="2" charset="-79"/>
                <a:cs typeface="Aharoni" pitchFamily="2" charset="-79"/>
              </a:rPr>
              <a:t>is more important  	than the material learned</a:t>
            </a:r>
          </a:p>
          <a:p>
            <a:pPr algn="just"/>
            <a:r>
              <a:rPr lang="en-US" sz="8600" b="1" dirty="0" smtClean="0">
                <a:solidFill>
                  <a:schemeClr val="tx2"/>
                </a:solidFill>
                <a:latin typeface="Aharoni" pitchFamily="2" charset="-79"/>
                <a:cs typeface="Aharoni" pitchFamily="2" charset="-79"/>
              </a:rPr>
              <a:t>- 	“Learning to learn” is most important</a:t>
            </a:r>
          </a:p>
          <a:p>
            <a:pPr algn="just"/>
            <a:endParaRPr lang="en-US" sz="8600" b="1" dirty="0" smtClean="0">
              <a:solidFill>
                <a:schemeClr val="tx2"/>
              </a:solidFill>
              <a:latin typeface="Aharoni" pitchFamily="2" charset="-79"/>
              <a:cs typeface="Aharoni" pitchFamily="2" charset="-79"/>
            </a:endParaRPr>
          </a:p>
          <a:p>
            <a:pPr marL="857250" indent="-857250" algn="just">
              <a:buFontTx/>
              <a:buChar char="-"/>
            </a:pPr>
            <a:r>
              <a:rPr lang="en-US" sz="8600" b="1" dirty="0" smtClean="0">
                <a:solidFill>
                  <a:schemeClr val="tx2"/>
                </a:solidFill>
                <a:latin typeface="Aharoni" pitchFamily="2" charset="-79"/>
                <a:cs typeface="Aharoni" pitchFamily="2" charset="-79"/>
              </a:rPr>
              <a:t>Any subject can be taught at any age, provided the material is converted to a form </a:t>
            </a:r>
            <a:r>
              <a:rPr lang="en-US" sz="8600" b="1" u="sng" dirty="0" smtClean="0">
                <a:solidFill>
                  <a:schemeClr val="tx2"/>
                </a:solidFill>
                <a:latin typeface="Aharoni" pitchFamily="2" charset="-79"/>
                <a:cs typeface="Aharoni" pitchFamily="2" charset="-79"/>
              </a:rPr>
              <a:t>appropriate to the child</a:t>
            </a:r>
          </a:p>
          <a:p>
            <a:pPr marL="857250" indent="-857250" algn="just">
              <a:buFontTx/>
              <a:buChar char="-"/>
            </a:pPr>
            <a:endParaRPr lang="en-US" sz="8600" b="1" dirty="0" smtClean="0">
              <a:solidFill>
                <a:schemeClr val="tx2"/>
              </a:solidFill>
              <a:latin typeface="Aharoni" pitchFamily="2" charset="-79"/>
              <a:cs typeface="Aharoni" pitchFamily="2" charset="-79"/>
            </a:endParaRPr>
          </a:p>
          <a:p>
            <a:pPr marL="857250" indent="-857250" algn="just">
              <a:buFontTx/>
              <a:buChar char="-"/>
            </a:pPr>
            <a:r>
              <a:rPr lang="en-US" sz="8600" b="1" dirty="0">
                <a:solidFill>
                  <a:schemeClr val="tx2"/>
                </a:solidFill>
                <a:latin typeface="Aharoni" pitchFamily="2" charset="-79"/>
                <a:cs typeface="Aharoni" pitchFamily="2" charset="-79"/>
              </a:rPr>
              <a:t>Bruner believed that the learner selects information, constructs ideas based on that information and makes decisions by relying on their own cognitive structure of information.</a:t>
            </a:r>
          </a:p>
          <a:p>
            <a:pPr marL="857250" indent="-857250" algn="just">
              <a:buFontTx/>
              <a:buChar char="-"/>
            </a:pPr>
            <a:endParaRPr lang="en-US" sz="5800" b="1" dirty="0">
              <a:solidFill>
                <a:schemeClr val="tx2"/>
              </a:solidFill>
              <a:latin typeface="Aharoni" pitchFamily="2" charset="-79"/>
              <a:cs typeface="Aharoni" pitchFamily="2" charset="-79"/>
            </a:endParaRPr>
          </a:p>
        </p:txBody>
      </p:sp>
    </p:spTree>
    <p:extLst>
      <p:ext uri="{BB962C8B-B14F-4D97-AF65-F5344CB8AC3E}">
        <p14:creationId xmlns:p14="http://schemas.microsoft.com/office/powerpoint/2010/main" val="99866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43262" y="2036947"/>
            <a:ext cx="3048000" cy="4199467"/>
          </a:xfrm>
          <a:prstGeom prst="rect">
            <a:avLst/>
          </a:prstGeom>
        </p:spPr>
      </p:pic>
      <p:sp>
        <p:nvSpPr>
          <p:cNvPr id="3" name="Rectangle 2"/>
          <p:cNvSpPr/>
          <p:nvPr/>
        </p:nvSpPr>
        <p:spPr>
          <a:xfrm>
            <a:off x="2133600" y="685799"/>
            <a:ext cx="5267325" cy="1323439"/>
          </a:xfrm>
          <a:prstGeom prst="rect">
            <a:avLst/>
          </a:prstGeom>
        </p:spPr>
        <p:txBody>
          <a:bodyPr wrap="square">
            <a:spAutoFit/>
          </a:bodyPr>
          <a:lstStyle/>
          <a:p>
            <a:pPr algn="ctr"/>
            <a:r>
              <a:rPr lang="en-US" sz="4000" b="1" u="sng" dirty="0"/>
              <a:t>Lev </a:t>
            </a:r>
            <a:r>
              <a:rPr lang="en-US" sz="4000" b="1" u="sng" dirty="0" err="1"/>
              <a:t>Vygotsky</a:t>
            </a:r>
            <a:r>
              <a:rPr lang="en-US" sz="4000" b="1" u="sng" dirty="0"/>
              <a:t> </a:t>
            </a:r>
            <a:endParaRPr lang="en-US" sz="4000" b="1" u="sng" dirty="0" smtClean="0"/>
          </a:p>
          <a:p>
            <a:pPr algn="ctr"/>
            <a:r>
              <a:rPr lang="en-US" sz="4000" b="1" u="sng" dirty="0" smtClean="0"/>
              <a:t>(</a:t>
            </a:r>
            <a:r>
              <a:rPr lang="en-US" sz="4000" b="1" dirty="0" smtClean="0"/>
              <a:t>1896-1943</a:t>
            </a:r>
            <a:r>
              <a:rPr lang="en-US" sz="4000" b="1" u="sng" dirty="0" smtClean="0"/>
              <a:t>)</a:t>
            </a:r>
            <a:endParaRPr lang="en-US" sz="4000" u="sng" dirty="0"/>
          </a:p>
        </p:txBody>
      </p:sp>
    </p:spTree>
    <p:extLst>
      <p:ext uri="{BB962C8B-B14F-4D97-AF65-F5344CB8AC3E}">
        <p14:creationId xmlns:p14="http://schemas.microsoft.com/office/powerpoint/2010/main" val="4185660599"/>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Arial Black" pitchFamily="34" charset="0"/>
              </a:rPr>
              <a:t>SOCIAL CONSTRUCTIVISM OF VYGOTSKY</a:t>
            </a:r>
            <a:endParaRPr lang="en-US" sz="3200" b="1" dirty="0">
              <a:latin typeface="Arial Black" pitchFamily="34" charset="0"/>
            </a:endParaRPr>
          </a:p>
        </p:txBody>
      </p:sp>
      <p:sp>
        <p:nvSpPr>
          <p:cNvPr id="3" name="Content Placeholder 2"/>
          <p:cNvSpPr>
            <a:spLocks noGrp="1"/>
          </p:cNvSpPr>
          <p:nvPr>
            <p:ph idx="1"/>
          </p:nvPr>
        </p:nvSpPr>
        <p:spPr>
          <a:xfrm>
            <a:off x="304800" y="1371600"/>
            <a:ext cx="8534400" cy="4525963"/>
          </a:xfrm>
        </p:spPr>
        <p:txBody>
          <a:bodyPr>
            <a:noAutofit/>
          </a:bodyPr>
          <a:lstStyle/>
          <a:p>
            <a:pPr marL="0" indent="0">
              <a:buNone/>
            </a:pPr>
            <a:endParaRPr lang="en-US" dirty="0" smtClean="0">
              <a:latin typeface="Arial Black" pitchFamily="34" charset="0"/>
            </a:endParaRPr>
          </a:p>
          <a:p>
            <a:r>
              <a:rPr lang="en-US" dirty="0" smtClean="0">
                <a:latin typeface="Arial Black" pitchFamily="34" charset="0"/>
              </a:rPr>
              <a:t>Learning = social communicative process</a:t>
            </a:r>
          </a:p>
          <a:p>
            <a:pPr marL="0" indent="0">
              <a:buNone/>
            </a:pPr>
            <a:endParaRPr lang="en-US" dirty="0" smtClean="0">
              <a:latin typeface="Arial Black" pitchFamily="34" charset="0"/>
            </a:endParaRPr>
          </a:p>
          <a:p>
            <a:r>
              <a:rPr lang="en-US" dirty="0" smtClean="0">
                <a:latin typeface="Arial Black" pitchFamily="34" charset="0"/>
              </a:rPr>
              <a:t>Importance of culture and context</a:t>
            </a:r>
          </a:p>
          <a:p>
            <a:pPr marL="0" indent="0">
              <a:buNone/>
            </a:pPr>
            <a:endParaRPr lang="en-US" dirty="0" smtClean="0">
              <a:latin typeface="Arial Black" pitchFamily="34" charset="0"/>
            </a:endParaRPr>
          </a:p>
          <a:p>
            <a:r>
              <a:rPr lang="en-US" dirty="0" smtClean="0">
                <a:latin typeface="Arial Black" pitchFamily="34" charset="0"/>
              </a:rPr>
              <a:t>The child and environment collaborate to mould cognition in culturally adaptive ways </a:t>
            </a:r>
          </a:p>
        </p:txBody>
      </p:sp>
    </p:spTree>
    <p:extLst>
      <p:ext uri="{BB962C8B-B14F-4D97-AF65-F5344CB8AC3E}">
        <p14:creationId xmlns:p14="http://schemas.microsoft.com/office/powerpoint/2010/main" val="10745730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066800"/>
            <a:ext cx="8229600" cy="4389120"/>
          </a:xfrm>
        </p:spPr>
        <p:txBody>
          <a:bodyPr>
            <a:normAutofit/>
          </a:bodyPr>
          <a:lstStyle/>
          <a:p>
            <a:pPr algn="just">
              <a:lnSpc>
                <a:spcPct val="150000"/>
              </a:lnSpc>
            </a:pPr>
            <a:r>
              <a:rPr lang="en-US" sz="3200" b="1" dirty="0">
                <a:latin typeface="Arial" charset="0"/>
              </a:rPr>
              <a:t>Social world mediates children's cognitive development. Cognitive development occurs as child's thinking is molded by society in the form of parents, teachers, and peers. </a:t>
            </a:r>
            <a:endParaRPr lang="en-US" sz="3200" b="1" dirty="0"/>
          </a:p>
        </p:txBody>
      </p:sp>
    </p:spTree>
    <p:extLst>
      <p:ext uri="{BB962C8B-B14F-4D97-AF65-F5344CB8AC3E}">
        <p14:creationId xmlns:p14="http://schemas.microsoft.com/office/powerpoint/2010/main" val="20557634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520035126"/>
              </p:ext>
            </p:extLst>
          </p:nvPr>
        </p:nvGraphicFramePr>
        <p:xfrm>
          <a:off x="533400" y="1219200"/>
          <a:ext cx="8382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a:xfrm>
            <a:off x="457200" y="27709"/>
            <a:ext cx="8229600" cy="1143000"/>
          </a:xfrm>
        </p:spPr>
        <p:txBody>
          <a:bodyPr>
            <a:normAutofit/>
          </a:bodyPr>
          <a:lstStyle/>
          <a:p>
            <a:r>
              <a:rPr lang="en-US" sz="4000" dirty="0" smtClean="0">
                <a:latin typeface="Bernard MT Condensed" pitchFamily="18" charset="0"/>
              </a:rPr>
              <a:t>Overview of Social Development Theory</a:t>
            </a:r>
            <a:endParaRPr lang="en-US" sz="4000" dirty="0">
              <a:latin typeface="Bernard MT Condensed" pitchFamily="18" charset="0"/>
            </a:endParaRPr>
          </a:p>
        </p:txBody>
      </p:sp>
    </p:spTree>
    <p:extLst>
      <p:ext uri="{BB962C8B-B14F-4D97-AF65-F5344CB8AC3E}">
        <p14:creationId xmlns:p14="http://schemas.microsoft.com/office/powerpoint/2010/main" val="1977013224"/>
      </p:ext>
    </p:extLst>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28600"/>
            <a:ext cx="7772400" cy="1470025"/>
          </a:xfrm>
        </p:spPr>
        <p:txBody>
          <a:bodyPr>
            <a:normAutofit/>
          </a:bodyPr>
          <a:lstStyle/>
          <a:p>
            <a:r>
              <a:rPr lang="en-US" dirty="0" smtClean="0">
                <a:latin typeface="Arial Black" pitchFamily="34" charset="0"/>
              </a:rPr>
              <a:t>Basic principles of Social Constructivism</a:t>
            </a:r>
            <a:endParaRPr lang="en-US" dirty="0">
              <a:latin typeface="Arial Black" pitchFamily="34" charset="0"/>
            </a:endParaRPr>
          </a:p>
        </p:txBody>
      </p:sp>
      <p:sp>
        <p:nvSpPr>
          <p:cNvPr id="3" name="Subtitle 2"/>
          <p:cNvSpPr>
            <a:spLocks noGrp="1"/>
          </p:cNvSpPr>
          <p:nvPr>
            <p:ph type="subTitle" idx="1"/>
          </p:nvPr>
        </p:nvSpPr>
        <p:spPr>
          <a:xfrm>
            <a:off x="457200" y="1752600"/>
            <a:ext cx="8305800" cy="4419600"/>
          </a:xfrm>
        </p:spPr>
        <p:txBody>
          <a:bodyPr>
            <a:noAutofit/>
          </a:bodyPr>
          <a:lstStyle/>
          <a:p>
            <a:pPr marL="457200" indent="-457200" algn="l">
              <a:buFontTx/>
              <a:buChar char="-"/>
            </a:pPr>
            <a:r>
              <a:rPr lang="en-US" dirty="0" smtClean="0">
                <a:solidFill>
                  <a:schemeClr val="tx1"/>
                </a:solidFill>
                <a:latin typeface="Arial Black" pitchFamily="34" charset="0"/>
              </a:rPr>
              <a:t>Children constructs their knowledge</a:t>
            </a:r>
          </a:p>
          <a:p>
            <a:pPr marL="457200" indent="-457200" algn="l">
              <a:buFontTx/>
              <a:buChar char="-"/>
            </a:pPr>
            <a:r>
              <a:rPr lang="en-US" dirty="0" smtClean="0">
                <a:solidFill>
                  <a:schemeClr val="tx1"/>
                </a:solidFill>
                <a:latin typeface="Arial Black" pitchFamily="34" charset="0"/>
              </a:rPr>
              <a:t>Development cannot be separated from its social context</a:t>
            </a:r>
          </a:p>
          <a:p>
            <a:pPr marL="457200" indent="-457200" algn="l">
              <a:buFontTx/>
              <a:buChar char="-"/>
            </a:pPr>
            <a:r>
              <a:rPr lang="en-US" dirty="0" smtClean="0">
                <a:solidFill>
                  <a:schemeClr val="tx1"/>
                </a:solidFill>
                <a:latin typeface="Arial Black" pitchFamily="34" charset="0"/>
              </a:rPr>
              <a:t>Learning can lead to development</a:t>
            </a:r>
          </a:p>
          <a:p>
            <a:pPr algn="l"/>
            <a:r>
              <a:rPr lang="en-US" dirty="0" smtClean="0">
                <a:solidFill>
                  <a:schemeClr val="tx1"/>
                </a:solidFill>
                <a:latin typeface="Arial Black" pitchFamily="34" charset="0"/>
              </a:rPr>
              <a:t>-   Language plays a central role in </a:t>
            </a:r>
            <a:r>
              <a:rPr lang="en-US" dirty="0">
                <a:solidFill>
                  <a:schemeClr val="tx1"/>
                </a:solidFill>
                <a:latin typeface="Arial Black" pitchFamily="34" charset="0"/>
              </a:rPr>
              <a:t> </a:t>
            </a:r>
            <a:r>
              <a:rPr lang="en-US" dirty="0" smtClean="0">
                <a:solidFill>
                  <a:schemeClr val="tx1"/>
                </a:solidFill>
                <a:latin typeface="Arial Black" pitchFamily="34" charset="0"/>
              </a:rPr>
              <a:t>  	mental development</a:t>
            </a:r>
            <a:endParaRPr lang="en-US" dirty="0">
              <a:solidFill>
                <a:schemeClr val="tx1"/>
              </a:solidFill>
              <a:latin typeface="Arial Black" pitchFamily="34" charset="0"/>
            </a:endParaRPr>
          </a:p>
        </p:txBody>
      </p:sp>
    </p:spTree>
    <p:extLst>
      <p:ext uri="{BB962C8B-B14F-4D97-AF65-F5344CB8AC3E}">
        <p14:creationId xmlns:p14="http://schemas.microsoft.com/office/powerpoint/2010/main" val="31132994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3314" name="Picture 2" descr="C:\Users\Global\Desktop\constructivism-ppt-11-728.jpg"/>
          <p:cNvPicPr>
            <a:picLocks noChangeAspect="1" noChangeArrowheads="1"/>
          </p:cNvPicPr>
          <p:nvPr/>
        </p:nvPicPr>
        <p:blipFill rotWithShape="1">
          <a:blip r:embed="rId2"/>
          <a:srcRect t="11301" r="17273" b="20080"/>
          <a:stretch/>
        </p:blipFill>
        <p:spPr bwMode="auto">
          <a:xfrm>
            <a:off x="381000" y="228600"/>
            <a:ext cx="8305800" cy="6400800"/>
          </a:xfrm>
          <a:prstGeom prst="rect">
            <a:avLst/>
          </a:prstGeom>
          <a:noFill/>
        </p:spPr>
      </p:pic>
    </p:spTree>
    <p:extLst>
      <p:ext uri="{BB962C8B-B14F-4D97-AF65-F5344CB8AC3E}">
        <p14:creationId xmlns:p14="http://schemas.microsoft.com/office/powerpoint/2010/main" val="28084682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t>"</a:t>
            </a:r>
            <a:r>
              <a:rPr lang="en-US" sz="3600" dirty="0">
                <a:latin typeface="Britannic Bold" pitchFamily="34" charset="0"/>
              </a:rPr>
              <a:t>Students should be presented with real life problems and then helped to discover information required to solve them" </a:t>
            </a:r>
            <a:endParaRPr lang="en-US" sz="3600" dirty="0" smtClean="0">
              <a:latin typeface="Britannic Bold" pitchFamily="34" charset="0"/>
            </a:endParaRPr>
          </a:p>
          <a:p>
            <a:pPr lvl="8"/>
            <a:r>
              <a:rPr lang="en-US" sz="3600" dirty="0" smtClean="0">
                <a:latin typeface="Britannic Bold" pitchFamily="34" charset="0"/>
              </a:rPr>
              <a:t>John </a:t>
            </a:r>
            <a:r>
              <a:rPr lang="en-US" sz="3600" dirty="0">
                <a:latin typeface="Britannic Bold" pitchFamily="34" charset="0"/>
              </a:rPr>
              <a:t>Dewey </a:t>
            </a:r>
          </a:p>
        </p:txBody>
      </p:sp>
    </p:spTree>
    <p:extLst>
      <p:ext uri="{BB962C8B-B14F-4D97-AF65-F5344CB8AC3E}">
        <p14:creationId xmlns:p14="http://schemas.microsoft.com/office/powerpoint/2010/main" val="35919680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76213" y="250825"/>
            <a:ext cx="8229601" cy="1143000"/>
          </a:xfrm>
        </p:spPr>
        <p:txBody>
          <a:bodyPr>
            <a:normAutofit/>
          </a:bodyPr>
          <a:lstStyle/>
          <a:p>
            <a:pPr eaLnBrk="1" hangingPunct="1">
              <a:defRPr/>
            </a:pPr>
            <a:r>
              <a:rPr lang="en-US" b="1" dirty="0" smtClean="0">
                <a:latin typeface="Adobe Gothic Std B" pitchFamily="34" charset="-128"/>
                <a:ea typeface="Adobe Gothic Std B" pitchFamily="34" charset="-128"/>
              </a:rPr>
              <a:t>Constructivism is --</a:t>
            </a:r>
          </a:p>
        </p:txBody>
      </p:sp>
      <p:sp>
        <p:nvSpPr>
          <p:cNvPr id="6147" name="Rectangle 3"/>
          <p:cNvSpPr>
            <a:spLocks noGrp="1" noChangeArrowheads="1"/>
          </p:cNvSpPr>
          <p:nvPr>
            <p:ph type="body" idx="1"/>
          </p:nvPr>
        </p:nvSpPr>
        <p:spPr>
          <a:xfrm>
            <a:off x="228600" y="1394067"/>
            <a:ext cx="8882063" cy="5463933"/>
          </a:xfrm>
        </p:spPr>
        <p:txBody>
          <a:bodyPr>
            <a:normAutofit/>
          </a:bodyPr>
          <a:lstStyle/>
          <a:p>
            <a:pPr eaLnBrk="1" hangingPunct="1">
              <a:defRPr/>
            </a:pPr>
            <a:r>
              <a:rPr lang="en-US" b="1" dirty="0" smtClean="0"/>
              <a:t>A view of learning based on the belief that knowledge isn't a thing that can simply be given by the teacher at the front of the room to students in their desks.</a:t>
            </a:r>
          </a:p>
          <a:p>
            <a:pPr eaLnBrk="1" hangingPunct="1">
              <a:defRPr/>
            </a:pPr>
            <a:r>
              <a:rPr lang="en-US" b="1" dirty="0" smtClean="0"/>
              <a:t>Students learn by fitting new information together with what they already know</a:t>
            </a:r>
          </a:p>
          <a:p>
            <a:pPr eaLnBrk="1" hangingPunct="1">
              <a:defRPr/>
            </a:pPr>
            <a:r>
              <a:rPr lang="en-US" b="1" u="sng" dirty="0" smtClean="0"/>
              <a:t>Learners are the builders and creators of meaning and knowledge</a:t>
            </a:r>
          </a:p>
          <a:p>
            <a:pPr eaLnBrk="1" hangingPunct="1">
              <a:defRPr/>
            </a:pPr>
            <a:r>
              <a:rPr lang="en-US" b="1" u="sng" dirty="0" smtClean="0">
                <a:effectLst/>
              </a:rPr>
              <a:t>Knowledge is constructed by learners through an active, mental process of development</a:t>
            </a:r>
          </a:p>
          <a:p>
            <a:pPr eaLnBrk="1" hangingPunct="1">
              <a:defRPr/>
            </a:pPr>
            <a:endParaRPr lang="en-US" sz="2800" dirty="0" smtClean="0"/>
          </a:p>
        </p:txBody>
      </p:sp>
    </p:spTree>
    <p:extLst>
      <p:ext uri="{BB962C8B-B14F-4D97-AF65-F5344CB8AC3E}">
        <p14:creationId xmlns:p14="http://schemas.microsoft.com/office/powerpoint/2010/main" val="4514377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dissolve">
                                      <p:cBhvr>
                                        <p:cTn id="7" dur="500"/>
                                        <p:tgtEl>
                                          <p:spTgt spid="61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147">
                                            <p:txEl>
                                              <p:pRg st="0" end="0"/>
                                            </p:txEl>
                                          </p:spTgt>
                                        </p:tgtEl>
                                        <p:attrNameLst>
                                          <p:attrName>style.visibility</p:attrName>
                                        </p:attrNameLst>
                                      </p:cBhvr>
                                      <p:to>
                                        <p:strVal val="visible"/>
                                      </p:to>
                                    </p:set>
                                    <p:animEffect transition="in" filter="dissolve">
                                      <p:cBhvr>
                                        <p:cTn id="12" dur="500"/>
                                        <p:tgtEl>
                                          <p:spTgt spid="614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147">
                                            <p:txEl>
                                              <p:pRg st="1" end="1"/>
                                            </p:txEl>
                                          </p:spTgt>
                                        </p:tgtEl>
                                        <p:attrNameLst>
                                          <p:attrName>style.visibility</p:attrName>
                                        </p:attrNameLst>
                                      </p:cBhvr>
                                      <p:to>
                                        <p:strVal val="visible"/>
                                      </p:to>
                                    </p:set>
                                    <p:animEffect transition="in" filter="dissolve">
                                      <p:cBhvr>
                                        <p:cTn id="17" dur="500"/>
                                        <p:tgtEl>
                                          <p:spTgt spid="614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147">
                                            <p:txEl>
                                              <p:pRg st="2" end="2"/>
                                            </p:txEl>
                                          </p:spTgt>
                                        </p:tgtEl>
                                        <p:attrNameLst>
                                          <p:attrName>style.visibility</p:attrName>
                                        </p:attrNameLst>
                                      </p:cBhvr>
                                      <p:to>
                                        <p:strVal val="visible"/>
                                      </p:to>
                                    </p:set>
                                    <p:animEffect transition="in" filter="dissolve">
                                      <p:cBhvr>
                                        <p:cTn id="22" dur="500"/>
                                        <p:tgtEl>
                                          <p:spTgt spid="6147">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147">
                                            <p:txEl>
                                              <p:pRg st="3" end="3"/>
                                            </p:txEl>
                                          </p:spTgt>
                                        </p:tgtEl>
                                        <p:attrNameLst>
                                          <p:attrName>style.visibility</p:attrName>
                                        </p:attrNameLst>
                                      </p:cBhvr>
                                      <p:to>
                                        <p:strVal val="visible"/>
                                      </p:to>
                                    </p:set>
                                    <p:animEffect transition="in" filter="dissolve">
                                      <p:cBhvr>
                                        <p:cTn id="27" dur="500"/>
                                        <p:tgtEl>
                                          <p:spTgt spid="61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47" grpId="0" build="p"/>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defRPr/>
            </a:pPr>
            <a:r>
              <a:rPr lang="en-US" sz="4000" dirty="0" smtClean="0"/>
              <a:t> </a:t>
            </a:r>
            <a:r>
              <a:rPr lang="en-US" sz="4000" b="1" i="1" dirty="0" smtClean="0">
                <a:solidFill>
                  <a:srgbClr val="C00000"/>
                </a:solidFill>
              </a:rPr>
              <a:t>Constructivist Teacher is-</a:t>
            </a:r>
          </a:p>
        </p:txBody>
      </p:sp>
      <p:sp>
        <p:nvSpPr>
          <p:cNvPr id="12291" name="Rectangle 3"/>
          <p:cNvSpPr>
            <a:spLocks noGrp="1" noChangeArrowheads="1"/>
          </p:cNvSpPr>
          <p:nvPr>
            <p:ph type="body" idx="1"/>
          </p:nvPr>
        </p:nvSpPr>
        <p:spPr>
          <a:xfrm>
            <a:off x="457200" y="1219200"/>
            <a:ext cx="8382000" cy="6324600"/>
          </a:xfrm>
        </p:spPr>
        <p:txBody>
          <a:bodyPr>
            <a:normAutofit/>
          </a:bodyPr>
          <a:lstStyle/>
          <a:p>
            <a:pPr eaLnBrk="1" hangingPunct="1">
              <a:defRPr/>
            </a:pPr>
            <a:r>
              <a:rPr lang="en-US" b="1" dirty="0" smtClean="0"/>
              <a:t>He/she is flexible</a:t>
            </a:r>
          </a:p>
          <a:p>
            <a:pPr eaLnBrk="1" hangingPunct="1">
              <a:defRPr/>
            </a:pPr>
            <a:r>
              <a:rPr lang="en-US" b="1" dirty="0" smtClean="0"/>
              <a:t>She/he creatively incorporates ongoing experiences with real-life situations</a:t>
            </a:r>
          </a:p>
          <a:p>
            <a:pPr eaLnBrk="1" hangingPunct="1">
              <a:defRPr/>
            </a:pPr>
            <a:r>
              <a:rPr lang="en-US" b="1" dirty="0" smtClean="0"/>
              <a:t>Encourage students to work in small </a:t>
            </a:r>
            <a:r>
              <a:rPr lang="en-US" b="1" smtClean="0"/>
              <a:t>groups </a:t>
            </a:r>
          </a:p>
          <a:p>
            <a:pPr eaLnBrk="1" hangingPunct="1">
              <a:defRPr/>
            </a:pPr>
            <a:r>
              <a:rPr lang="en-US" b="1" smtClean="0"/>
              <a:t>Interactive </a:t>
            </a:r>
            <a:r>
              <a:rPr lang="en-US" b="1" dirty="0" smtClean="0"/>
              <a:t>activities become main focus (if materials can be related to an interest of the child, they are more apt to remember them)</a:t>
            </a:r>
          </a:p>
          <a:p>
            <a:pPr>
              <a:defRPr/>
            </a:pPr>
            <a:r>
              <a:rPr lang="en-US" b="1" dirty="0"/>
              <a:t>The teacher = facilitator, guide on the side NOT mentor in the middle</a:t>
            </a:r>
          </a:p>
          <a:p>
            <a:pPr eaLnBrk="1" hangingPunct="1">
              <a:defRPr/>
            </a:pPr>
            <a:endParaRPr lang="en-US" b="1" dirty="0" smtClean="0"/>
          </a:p>
          <a:p>
            <a:pPr eaLnBrk="1" hangingPunct="1">
              <a:defRPr/>
            </a:pPr>
            <a:endParaRPr lang="en-US" dirty="0" smtClean="0"/>
          </a:p>
          <a:p>
            <a:pPr eaLnBrk="1" hangingPunct="1">
              <a:defRPr/>
            </a:pPr>
            <a:endParaRPr lang="en-US" dirty="0" smtClean="0"/>
          </a:p>
        </p:txBody>
      </p:sp>
      <p:pic>
        <p:nvPicPr>
          <p:cNvPr id="25604" name="Picture 8" descr="MCj0237319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72400" y="152400"/>
            <a:ext cx="1371600" cy="2584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9063184"/>
      </p:ext>
    </p:extLst>
  </p:cSld>
  <p:clrMapOvr>
    <a:masterClrMapping/>
  </p:clrMapOvr>
  <p:transition>
    <p:cover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grpId="0" nodeType="withEffect">
                                  <p:stCondLst>
                                    <p:cond delay="0"/>
                                  </p:stCondLst>
                                  <p:childTnLst>
                                    <p:set>
                                      <p:cBhvr>
                                        <p:cTn id="6" dur="1" fill="hold">
                                          <p:stCondLst>
                                            <p:cond delay="0"/>
                                          </p:stCondLst>
                                        </p:cTn>
                                        <p:tgtEl>
                                          <p:spTgt spid="12290"/>
                                        </p:tgtEl>
                                        <p:attrNameLst>
                                          <p:attrName>style.visibility</p:attrName>
                                        </p:attrNameLst>
                                      </p:cBhvr>
                                      <p:to>
                                        <p:strVal val="visible"/>
                                      </p:to>
                                    </p:set>
                                    <p:anim calcmode="lin" valueType="num">
                                      <p:cBhvr>
                                        <p:cTn id="7" dur="2000" fill="hold"/>
                                        <p:tgtEl>
                                          <p:spTgt spid="12290"/>
                                        </p:tgtEl>
                                        <p:attrNameLst>
                                          <p:attrName>ppt_w</p:attrName>
                                        </p:attrNameLst>
                                      </p:cBhvr>
                                      <p:tavLst>
                                        <p:tav tm="0">
                                          <p:val>
                                            <p:strVal val="#ppt_w*2.5"/>
                                          </p:val>
                                        </p:tav>
                                        <p:tav tm="100000">
                                          <p:val>
                                            <p:strVal val="#ppt_w"/>
                                          </p:val>
                                        </p:tav>
                                      </p:tavLst>
                                    </p:anim>
                                    <p:anim calcmode="lin" valueType="num">
                                      <p:cBhvr>
                                        <p:cTn id="8" dur="2000" fill="hold"/>
                                        <p:tgtEl>
                                          <p:spTgt spid="12290"/>
                                        </p:tgtEl>
                                        <p:attrNameLst>
                                          <p:attrName>ppt_h</p:attrName>
                                        </p:attrNameLst>
                                      </p:cBhvr>
                                      <p:tavLst>
                                        <p:tav tm="0">
                                          <p:val>
                                            <p:strVal val="#ppt_h"/>
                                          </p:val>
                                        </p:tav>
                                        <p:tav tm="100000">
                                          <p:val>
                                            <p:strVal val="#ppt_h"/>
                                          </p:val>
                                        </p:tav>
                                      </p:tavLst>
                                    </p:anim>
                                    <p:anim calcmode="lin" valueType="num">
                                      <p:cBhvr>
                                        <p:cTn id="9" dur="2000" fill="hold"/>
                                        <p:tgtEl>
                                          <p:spTgt spid="12290"/>
                                        </p:tgtEl>
                                        <p:attrNameLst>
                                          <p:attrName>ppt_x</p:attrName>
                                        </p:attrNameLst>
                                      </p:cBhvr>
                                      <p:tavLst>
                                        <p:tav tm="0">
                                          <p:val>
                                            <p:strVal val="#ppt_x-.2"/>
                                          </p:val>
                                        </p:tav>
                                        <p:tav tm="50000">
                                          <p:val>
                                            <p:strVal val="#ppt_x+.1"/>
                                          </p:val>
                                        </p:tav>
                                        <p:tav tm="100000">
                                          <p:val>
                                            <p:strVal val="#ppt_x"/>
                                          </p:val>
                                        </p:tav>
                                      </p:tavLst>
                                    </p:anim>
                                    <p:anim calcmode="lin" valueType="num">
                                      <p:cBhvr>
                                        <p:cTn id="10" dur="2000" fill="hold"/>
                                        <p:tgtEl>
                                          <p:spTgt spid="12290"/>
                                        </p:tgtEl>
                                        <p:attrNameLst>
                                          <p:attrName>ppt_y</p:attrName>
                                        </p:attrNameLst>
                                      </p:cBhvr>
                                      <p:tavLst>
                                        <p:tav tm="0">
                                          <p:val>
                                            <p:strVal val="#ppt_y+1"/>
                                          </p:val>
                                        </p:tav>
                                        <p:tav tm="50000">
                                          <p:val>
                                            <p:strVal val="#ppt_y+.5"/>
                                          </p:val>
                                        </p:tav>
                                        <p:tav tm="100000">
                                          <p:val>
                                            <p:strVal val="#ppt_y"/>
                                          </p:val>
                                        </p:tav>
                                      </p:tavLst>
                                    </p:anim>
                                    <p:animEffect transition="in" filter="fade">
                                      <p:cBhvr>
                                        <p:cTn id="11" dur="2000"/>
                                        <p:tgtEl>
                                          <p:spTgt spid="12290"/>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2291">
                                            <p:txEl>
                                              <p:pRg st="0" end="0"/>
                                            </p:txEl>
                                          </p:spTgt>
                                        </p:tgtEl>
                                        <p:attrNameLst>
                                          <p:attrName>style.visibility</p:attrName>
                                        </p:attrNameLst>
                                      </p:cBhvr>
                                      <p:to>
                                        <p:strVal val="visible"/>
                                      </p:to>
                                    </p:set>
                                    <p:animEffect transition="in" filter="wipe(left)">
                                      <p:cBhvr>
                                        <p:cTn id="16" dur="500"/>
                                        <p:tgtEl>
                                          <p:spTgt spid="12291">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2291">
                                            <p:txEl>
                                              <p:pRg st="1" end="1"/>
                                            </p:txEl>
                                          </p:spTgt>
                                        </p:tgtEl>
                                        <p:attrNameLst>
                                          <p:attrName>style.visibility</p:attrName>
                                        </p:attrNameLst>
                                      </p:cBhvr>
                                      <p:to>
                                        <p:strVal val="visible"/>
                                      </p:to>
                                    </p:set>
                                    <p:animEffect transition="in" filter="wipe(left)">
                                      <p:cBhvr>
                                        <p:cTn id="21" dur="500"/>
                                        <p:tgtEl>
                                          <p:spTgt spid="12291">
                                            <p:txEl>
                                              <p:pRg st="1" end="1"/>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12291">
                                            <p:txEl>
                                              <p:pRg st="2" end="2"/>
                                            </p:txEl>
                                          </p:spTgt>
                                        </p:tgtEl>
                                        <p:attrNameLst>
                                          <p:attrName>style.visibility</p:attrName>
                                        </p:attrNameLst>
                                      </p:cBhvr>
                                      <p:to>
                                        <p:strVal val="visible"/>
                                      </p:to>
                                    </p:set>
                                    <p:animEffect transition="in" filter="wipe(left)">
                                      <p:cBhvr>
                                        <p:cTn id="26" dur="500"/>
                                        <p:tgtEl>
                                          <p:spTgt spid="12291">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12291">
                                            <p:txEl>
                                              <p:pRg st="3" end="3"/>
                                            </p:txEl>
                                          </p:spTgt>
                                        </p:tgtEl>
                                        <p:attrNameLst>
                                          <p:attrName>style.visibility</p:attrName>
                                        </p:attrNameLst>
                                      </p:cBhvr>
                                      <p:to>
                                        <p:strVal val="visible"/>
                                      </p:to>
                                    </p:set>
                                    <p:animEffect transition="in" filter="wipe(left)">
                                      <p:cBhvr>
                                        <p:cTn id="31" dur="500"/>
                                        <p:tgtEl>
                                          <p:spTgt spid="12291">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12291">
                                            <p:txEl>
                                              <p:pRg st="4" end="4"/>
                                            </p:txEl>
                                          </p:spTgt>
                                        </p:tgtEl>
                                        <p:attrNameLst>
                                          <p:attrName>style.visibility</p:attrName>
                                        </p:attrNameLst>
                                      </p:cBhvr>
                                      <p:to>
                                        <p:strVal val="visible"/>
                                      </p:to>
                                    </p:set>
                                    <p:animEffect transition="in" filter="wipe(left)">
                                      <p:cBhvr>
                                        <p:cTn id="36" dur="500"/>
                                        <p:tgtEl>
                                          <p:spTgt spid="1229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12291"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152400"/>
            <a:ext cx="8229600" cy="838200"/>
          </a:xfrm>
        </p:spPr>
        <p:txBody>
          <a:bodyPr/>
          <a:lstStyle/>
          <a:p>
            <a:pPr eaLnBrk="1" hangingPunct="1">
              <a:defRPr/>
            </a:pPr>
            <a:r>
              <a:rPr lang="en-US" b="1" dirty="0" smtClean="0"/>
              <a:t>Important roles of the Teacher</a:t>
            </a:r>
          </a:p>
        </p:txBody>
      </p:sp>
      <p:sp>
        <p:nvSpPr>
          <p:cNvPr id="17411" name="Rectangle 3"/>
          <p:cNvSpPr>
            <a:spLocks noGrp="1" noChangeArrowheads="1"/>
          </p:cNvSpPr>
          <p:nvPr>
            <p:ph type="body" idx="1"/>
          </p:nvPr>
        </p:nvSpPr>
        <p:spPr>
          <a:xfrm>
            <a:off x="457200" y="1066800"/>
            <a:ext cx="8229600" cy="5029200"/>
          </a:xfrm>
        </p:spPr>
        <p:txBody>
          <a:bodyPr>
            <a:normAutofit/>
          </a:bodyPr>
          <a:lstStyle/>
          <a:p>
            <a:pPr eaLnBrk="1" hangingPunct="1">
              <a:lnSpc>
                <a:spcPct val="90000"/>
              </a:lnSpc>
              <a:defRPr/>
            </a:pPr>
            <a:r>
              <a:rPr lang="en-US" sz="3600" b="1" i="1" dirty="0" smtClean="0"/>
              <a:t>Watching</a:t>
            </a:r>
          </a:p>
          <a:p>
            <a:pPr eaLnBrk="1" hangingPunct="1">
              <a:lnSpc>
                <a:spcPct val="90000"/>
              </a:lnSpc>
              <a:defRPr/>
            </a:pPr>
            <a:r>
              <a:rPr lang="en-US" sz="3600" b="1" i="1" dirty="0" smtClean="0"/>
              <a:t>Listening</a:t>
            </a:r>
          </a:p>
          <a:p>
            <a:pPr eaLnBrk="1" hangingPunct="1">
              <a:lnSpc>
                <a:spcPct val="90000"/>
              </a:lnSpc>
              <a:defRPr/>
            </a:pPr>
            <a:r>
              <a:rPr lang="en-US" sz="3600" b="1" i="1" dirty="0" smtClean="0"/>
              <a:t>Asking questions to learn about students</a:t>
            </a:r>
          </a:p>
          <a:p>
            <a:pPr eaLnBrk="1" hangingPunct="1">
              <a:lnSpc>
                <a:spcPct val="90000"/>
              </a:lnSpc>
              <a:defRPr/>
            </a:pPr>
            <a:r>
              <a:rPr lang="en-US" sz="3600" b="1" i="1" dirty="0" smtClean="0"/>
              <a:t>A constructivist approach contributes to one’s ability to observe and listen in the classroom.  </a:t>
            </a:r>
          </a:p>
          <a:p>
            <a:pPr eaLnBrk="1" hangingPunct="1">
              <a:lnSpc>
                <a:spcPct val="90000"/>
              </a:lnSpc>
              <a:defRPr/>
            </a:pPr>
            <a:r>
              <a:rPr lang="en-US" sz="3600" b="1" i="1" dirty="0" smtClean="0"/>
              <a:t>Always make sure that students are ‘constructing knowledge’ by themselves</a:t>
            </a:r>
          </a:p>
        </p:txBody>
      </p:sp>
    </p:spTree>
    <p:extLst>
      <p:ext uri="{BB962C8B-B14F-4D97-AF65-F5344CB8AC3E}">
        <p14:creationId xmlns:p14="http://schemas.microsoft.com/office/powerpoint/2010/main" val="1807720588"/>
      </p:ext>
    </p:extLst>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17410"/>
                                        </p:tgtEl>
                                        <p:attrNameLst>
                                          <p:attrName>style.visibility</p:attrName>
                                        </p:attrNameLst>
                                      </p:cBhvr>
                                      <p:to>
                                        <p:strVal val="visible"/>
                                      </p:to>
                                    </p:set>
                                    <p:anim calcmode="lin" valueType="num">
                                      <p:cBhvr>
                                        <p:cTn id="7" dur="1000" fill="hold"/>
                                        <p:tgtEl>
                                          <p:spTgt spid="17410"/>
                                        </p:tgtEl>
                                        <p:attrNameLst>
                                          <p:attrName>ppt_w</p:attrName>
                                        </p:attrNameLst>
                                      </p:cBhvr>
                                      <p:tavLst>
                                        <p:tav tm="0">
                                          <p:val>
                                            <p:strVal val="#ppt_w+.3"/>
                                          </p:val>
                                        </p:tav>
                                        <p:tav tm="100000">
                                          <p:val>
                                            <p:strVal val="#ppt_w"/>
                                          </p:val>
                                        </p:tav>
                                      </p:tavLst>
                                    </p:anim>
                                    <p:anim calcmode="lin" valueType="num">
                                      <p:cBhvr>
                                        <p:cTn id="8" dur="1000" fill="hold"/>
                                        <p:tgtEl>
                                          <p:spTgt spid="17410"/>
                                        </p:tgtEl>
                                        <p:attrNameLst>
                                          <p:attrName>ppt_h</p:attrName>
                                        </p:attrNameLst>
                                      </p:cBhvr>
                                      <p:tavLst>
                                        <p:tav tm="0">
                                          <p:val>
                                            <p:strVal val="#ppt_h"/>
                                          </p:val>
                                        </p:tav>
                                        <p:tav tm="100000">
                                          <p:val>
                                            <p:strVal val="#ppt_h"/>
                                          </p:val>
                                        </p:tav>
                                      </p:tavLst>
                                    </p:anim>
                                    <p:animEffect transition="in" filter="fade">
                                      <p:cBhvr>
                                        <p:cTn id="9" dur="1000"/>
                                        <p:tgtEl>
                                          <p:spTgt spid="1741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17411">
                                            <p:txEl>
                                              <p:pRg st="0" end="0"/>
                                            </p:txEl>
                                          </p:spTgt>
                                        </p:tgtEl>
                                        <p:attrNameLst>
                                          <p:attrName>style.visibility</p:attrName>
                                        </p:attrNameLst>
                                      </p:cBhvr>
                                      <p:to>
                                        <p:strVal val="visible"/>
                                      </p:to>
                                    </p:set>
                                    <p:anim calcmode="lin" valueType="num">
                                      <p:cBhvr>
                                        <p:cTn id="14" dur="1000" fill="hold"/>
                                        <p:tgtEl>
                                          <p:spTgt spid="17411">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17411">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17411">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0" presetClass="entr" presetSubtype="0" decel="100000" fill="hold" grpId="0" nodeType="clickEffect">
                                  <p:stCondLst>
                                    <p:cond delay="0"/>
                                  </p:stCondLst>
                                  <p:childTnLst>
                                    <p:set>
                                      <p:cBhvr>
                                        <p:cTn id="20" dur="1" fill="hold">
                                          <p:stCondLst>
                                            <p:cond delay="0"/>
                                          </p:stCondLst>
                                        </p:cTn>
                                        <p:tgtEl>
                                          <p:spTgt spid="17411">
                                            <p:txEl>
                                              <p:pRg st="1" end="1"/>
                                            </p:txEl>
                                          </p:spTgt>
                                        </p:tgtEl>
                                        <p:attrNameLst>
                                          <p:attrName>style.visibility</p:attrName>
                                        </p:attrNameLst>
                                      </p:cBhvr>
                                      <p:to>
                                        <p:strVal val="visible"/>
                                      </p:to>
                                    </p:set>
                                    <p:anim calcmode="lin" valueType="num">
                                      <p:cBhvr>
                                        <p:cTn id="21" dur="1000" fill="hold"/>
                                        <p:tgtEl>
                                          <p:spTgt spid="17411">
                                            <p:txEl>
                                              <p:pRg st="1" end="1"/>
                                            </p:txEl>
                                          </p:spTgt>
                                        </p:tgtEl>
                                        <p:attrNameLst>
                                          <p:attrName>ppt_w</p:attrName>
                                        </p:attrNameLst>
                                      </p:cBhvr>
                                      <p:tavLst>
                                        <p:tav tm="0">
                                          <p:val>
                                            <p:strVal val="#ppt_w+.3"/>
                                          </p:val>
                                        </p:tav>
                                        <p:tav tm="100000">
                                          <p:val>
                                            <p:strVal val="#ppt_w"/>
                                          </p:val>
                                        </p:tav>
                                      </p:tavLst>
                                    </p:anim>
                                    <p:anim calcmode="lin" valueType="num">
                                      <p:cBhvr>
                                        <p:cTn id="22" dur="1000" fill="hold"/>
                                        <p:tgtEl>
                                          <p:spTgt spid="17411">
                                            <p:txEl>
                                              <p:pRg st="1" end="1"/>
                                            </p:txEl>
                                          </p:spTgt>
                                        </p:tgtEl>
                                        <p:attrNameLst>
                                          <p:attrName>ppt_h</p:attrName>
                                        </p:attrNameLst>
                                      </p:cBhvr>
                                      <p:tavLst>
                                        <p:tav tm="0">
                                          <p:val>
                                            <p:strVal val="#ppt_h"/>
                                          </p:val>
                                        </p:tav>
                                        <p:tav tm="100000">
                                          <p:val>
                                            <p:strVal val="#ppt_h"/>
                                          </p:val>
                                        </p:tav>
                                      </p:tavLst>
                                    </p:anim>
                                    <p:animEffect transition="in" filter="fade">
                                      <p:cBhvr>
                                        <p:cTn id="23" dur="1000"/>
                                        <p:tgtEl>
                                          <p:spTgt spid="17411">
                                            <p:txEl>
                                              <p:pRg st="1" end="1"/>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0" presetClass="entr" presetSubtype="0" decel="100000" fill="hold" grpId="0" nodeType="clickEffect">
                                  <p:stCondLst>
                                    <p:cond delay="0"/>
                                  </p:stCondLst>
                                  <p:childTnLst>
                                    <p:set>
                                      <p:cBhvr>
                                        <p:cTn id="27" dur="1" fill="hold">
                                          <p:stCondLst>
                                            <p:cond delay="0"/>
                                          </p:stCondLst>
                                        </p:cTn>
                                        <p:tgtEl>
                                          <p:spTgt spid="17411">
                                            <p:txEl>
                                              <p:pRg st="2" end="2"/>
                                            </p:txEl>
                                          </p:spTgt>
                                        </p:tgtEl>
                                        <p:attrNameLst>
                                          <p:attrName>style.visibility</p:attrName>
                                        </p:attrNameLst>
                                      </p:cBhvr>
                                      <p:to>
                                        <p:strVal val="visible"/>
                                      </p:to>
                                    </p:set>
                                    <p:anim calcmode="lin" valueType="num">
                                      <p:cBhvr>
                                        <p:cTn id="28" dur="1000" fill="hold"/>
                                        <p:tgtEl>
                                          <p:spTgt spid="17411">
                                            <p:txEl>
                                              <p:pRg st="2" end="2"/>
                                            </p:txEl>
                                          </p:spTgt>
                                        </p:tgtEl>
                                        <p:attrNameLst>
                                          <p:attrName>ppt_w</p:attrName>
                                        </p:attrNameLst>
                                      </p:cBhvr>
                                      <p:tavLst>
                                        <p:tav tm="0">
                                          <p:val>
                                            <p:strVal val="#ppt_w+.3"/>
                                          </p:val>
                                        </p:tav>
                                        <p:tav tm="100000">
                                          <p:val>
                                            <p:strVal val="#ppt_w"/>
                                          </p:val>
                                        </p:tav>
                                      </p:tavLst>
                                    </p:anim>
                                    <p:anim calcmode="lin" valueType="num">
                                      <p:cBhvr>
                                        <p:cTn id="29" dur="1000" fill="hold"/>
                                        <p:tgtEl>
                                          <p:spTgt spid="17411">
                                            <p:txEl>
                                              <p:pRg st="2" end="2"/>
                                            </p:txEl>
                                          </p:spTgt>
                                        </p:tgtEl>
                                        <p:attrNameLst>
                                          <p:attrName>ppt_h</p:attrName>
                                        </p:attrNameLst>
                                      </p:cBhvr>
                                      <p:tavLst>
                                        <p:tav tm="0">
                                          <p:val>
                                            <p:strVal val="#ppt_h"/>
                                          </p:val>
                                        </p:tav>
                                        <p:tav tm="100000">
                                          <p:val>
                                            <p:strVal val="#ppt_h"/>
                                          </p:val>
                                        </p:tav>
                                      </p:tavLst>
                                    </p:anim>
                                    <p:animEffect transition="in" filter="fade">
                                      <p:cBhvr>
                                        <p:cTn id="30" dur="1000"/>
                                        <p:tgtEl>
                                          <p:spTgt spid="17411">
                                            <p:txEl>
                                              <p:pRg st="2" end="2"/>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0" presetClass="entr" presetSubtype="0" decel="100000" fill="hold" grpId="0" nodeType="clickEffect">
                                  <p:stCondLst>
                                    <p:cond delay="0"/>
                                  </p:stCondLst>
                                  <p:childTnLst>
                                    <p:set>
                                      <p:cBhvr>
                                        <p:cTn id="34" dur="1" fill="hold">
                                          <p:stCondLst>
                                            <p:cond delay="0"/>
                                          </p:stCondLst>
                                        </p:cTn>
                                        <p:tgtEl>
                                          <p:spTgt spid="17411">
                                            <p:txEl>
                                              <p:pRg st="3" end="3"/>
                                            </p:txEl>
                                          </p:spTgt>
                                        </p:tgtEl>
                                        <p:attrNameLst>
                                          <p:attrName>style.visibility</p:attrName>
                                        </p:attrNameLst>
                                      </p:cBhvr>
                                      <p:to>
                                        <p:strVal val="visible"/>
                                      </p:to>
                                    </p:set>
                                    <p:anim calcmode="lin" valueType="num">
                                      <p:cBhvr>
                                        <p:cTn id="35" dur="1000" fill="hold"/>
                                        <p:tgtEl>
                                          <p:spTgt spid="17411">
                                            <p:txEl>
                                              <p:pRg st="3" end="3"/>
                                            </p:txEl>
                                          </p:spTgt>
                                        </p:tgtEl>
                                        <p:attrNameLst>
                                          <p:attrName>ppt_w</p:attrName>
                                        </p:attrNameLst>
                                      </p:cBhvr>
                                      <p:tavLst>
                                        <p:tav tm="0">
                                          <p:val>
                                            <p:strVal val="#ppt_w+.3"/>
                                          </p:val>
                                        </p:tav>
                                        <p:tav tm="100000">
                                          <p:val>
                                            <p:strVal val="#ppt_w"/>
                                          </p:val>
                                        </p:tav>
                                      </p:tavLst>
                                    </p:anim>
                                    <p:anim calcmode="lin" valueType="num">
                                      <p:cBhvr>
                                        <p:cTn id="36" dur="1000" fill="hold"/>
                                        <p:tgtEl>
                                          <p:spTgt spid="17411">
                                            <p:txEl>
                                              <p:pRg st="3" end="3"/>
                                            </p:txEl>
                                          </p:spTgt>
                                        </p:tgtEl>
                                        <p:attrNameLst>
                                          <p:attrName>ppt_h</p:attrName>
                                        </p:attrNameLst>
                                      </p:cBhvr>
                                      <p:tavLst>
                                        <p:tav tm="0">
                                          <p:val>
                                            <p:strVal val="#ppt_h"/>
                                          </p:val>
                                        </p:tav>
                                        <p:tav tm="100000">
                                          <p:val>
                                            <p:strVal val="#ppt_h"/>
                                          </p:val>
                                        </p:tav>
                                      </p:tavLst>
                                    </p:anim>
                                    <p:animEffect transition="in" filter="fade">
                                      <p:cBhvr>
                                        <p:cTn id="37" dur="1000"/>
                                        <p:tgtEl>
                                          <p:spTgt spid="17411">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0" presetClass="entr" presetSubtype="0" decel="100000" fill="hold" grpId="0" nodeType="clickEffect">
                                  <p:stCondLst>
                                    <p:cond delay="0"/>
                                  </p:stCondLst>
                                  <p:childTnLst>
                                    <p:set>
                                      <p:cBhvr>
                                        <p:cTn id="41" dur="1" fill="hold">
                                          <p:stCondLst>
                                            <p:cond delay="0"/>
                                          </p:stCondLst>
                                        </p:cTn>
                                        <p:tgtEl>
                                          <p:spTgt spid="17411">
                                            <p:txEl>
                                              <p:pRg st="4" end="4"/>
                                            </p:txEl>
                                          </p:spTgt>
                                        </p:tgtEl>
                                        <p:attrNameLst>
                                          <p:attrName>style.visibility</p:attrName>
                                        </p:attrNameLst>
                                      </p:cBhvr>
                                      <p:to>
                                        <p:strVal val="visible"/>
                                      </p:to>
                                    </p:set>
                                    <p:anim calcmode="lin" valueType="num">
                                      <p:cBhvr>
                                        <p:cTn id="42" dur="1000" fill="hold"/>
                                        <p:tgtEl>
                                          <p:spTgt spid="17411">
                                            <p:txEl>
                                              <p:pRg st="4" end="4"/>
                                            </p:txEl>
                                          </p:spTgt>
                                        </p:tgtEl>
                                        <p:attrNameLst>
                                          <p:attrName>ppt_w</p:attrName>
                                        </p:attrNameLst>
                                      </p:cBhvr>
                                      <p:tavLst>
                                        <p:tav tm="0">
                                          <p:val>
                                            <p:strVal val="#ppt_w+.3"/>
                                          </p:val>
                                        </p:tav>
                                        <p:tav tm="100000">
                                          <p:val>
                                            <p:strVal val="#ppt_w"/>
                                          </p:val>
                                        </p:tav>
                                      </p:tavLst>
                                    </p:anim>
                                    <p:anim calcmode="lin" valueType="num">
                                      <p:cBhvr>
                                        <p:cTn id="43" dur="1000" fill="hold"/>
                                        <p:tgtEl>
                                          <p:spTgt spid="17411">
                                            <p:txEl>
                                              <p:pRg st="4" end="4"/>
                                            </p:txEl>
                                          </p:spTgt>
                                        </p:tgtEl>
                                        <p:attrNameLst>
                                          <p:attrName>ppt_h</p:attrName>
                                        </p:attrNameLst>
                                      </p:cBhvr>
                                      <p:tavLst>
                                        <p:tav tm="0">
                                          <p:val>
                                            <p:strVal val="#ppt_h"/>
                                          </p:val>
                                        </p:tav>
                                        <p:tav tm="100000">
                                          <p:val>
                                            <p:strVal val="#ppt_h"/>
                                          </p:val>
                                        </p:tav>
                                      </p:tavLst>
                                    </p:anim>
                                    <p:animEffect transition="in" filter="fade">
                                      <p:cBhvr>
                                        <p:cTn id="44" dur="1000"/>
                                        <p:tgtEl>
                                          <p:spTgt spid="174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P spid="17411"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152400"/>
            <a:ext cx="8229600" cy="1143000"/>
          </a:xfrm>
        </p:spPr>
        <p:txBody>
          <a:bodyPr/>
          <a:lstStyle/>
          <a:p>
            <a:pPr eaLnBrk="1" hangingPunct="1">
              <a:defRPr/>
            </a:pPr>
            <a:r>
              <a:rPr lang="en-US" sz="4000" b="1" u="sng" dirty="0" smtClean="0"/>
              <a:t>Student-centered Education</a:t>
            </a:r>
          </a:p>
        </p:txBody>
      </p:sp>
      <p:sp>
        <p:nvSpPr>
          <p:cNvPr id="13315" name="Rectangle 3"/>
          <p:cNvSpPr>
            <a:spLocks noGrp="1" noChangeArrowheads="1"/>
          </p:cNvSpPr>
          <p:nvPr>
            <p:ph type="body" idx="1"/>
          </p:nvPr>
        </p:nvSpPr>
        <p:spPr>
          <a:xfrm>
            <a:off x="304800" y="1143000"/>
            <a:ext cx="8229600" cy="4495800"/>
          </a:xfrm>
        </p:spPr>
        <p:txBody>
          <a:bodyPr>
            <a:normAutofit/>
          </a:bodyPr>
          <a:lstStyle/>
          <a:p>
            <a:pPr eaLnBrk="1" hangingPunct="1">
              <a:defRPr/>
            </a:pPr>
            <a:r>
              <a:rPr lang="en-US" sz="3600" b="1" dirty="0" smtClean="0"/>
              <a:t>The students are the center of attention, not the teacher</a:t>
            </a:r>
          </a:p>
          <a:p>
            <a:pPr eaLnBrk="1" hangingPunct="1">
              <a:defRPr/>
            </a:pPr>
            <a:r>
              <a:rPr lang="en-US" sz="3600" b="1" dirty="0" smtClean="0"/>
              <a:t>Children are placed in groups, they work together to find meaning</a:t>
            </a:r>
          </a:p>
          <a:p>
            <a:pPr eaLnBrk="1" hangingPunct="1">
              <a:defRPr/>
            </a:pPr>
            <a:r>
              <a:rPr lang="en-US" sz="3600" b="1" dirty="0" smtClean="0"/>
              <a:t>Each student takes on a different objective or part of the assignment or project.</a:t>
            </a:r>
          </a:p>
        </p:txBody>
      </p:sp>
      <p:pic>
        <p:nvPicPr>
          <p:cNvPr id="26628" name="Picture 4" descr="MCj0281970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0" y="4800600"/>
            <a:ext cx="1801812" cy="170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344681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ntr" presetSubtype="0" fill="hold" grpId="0" nodeType="withEffect">
                                  <p:stCondLst>
                                    <p:cond delay="0"/>
                                  </p:stCondLst>
                                  <p:iterate type="lt">
                                    <p:tmPct val="10000"/>
                                  </p:iterate>
                                  <p:childTnLst>
                                    <p:set>
                                      <p:cBhvr>
                                        <p:cTn id="6" dur="1" fill="hold">
                                          <p:stCondLst>
                                            <p:cond delay="0"/>
                                          </p:stCondLst>
                                        </p:cTn>
                                        <p:tgtEl>
                                          <p:spTgt spid="13314"/>
                                        </p:tgtEl>
                                        <p:attrNameLst>
                                          <p:attrName>style.visibility</p:attrName>
                                        </p:attrNameLst>
                                      </p:cBhvr>
                                      <p:to>
                                        <p:strVal val="visible"/>
                                      </p:to>
                                    </p:set>
                                    <p:animEffect transition="in" filter="fade">
                                      <p:cBhvr>
                                        <p:cTn id="7" dur="600">
                                          <p:stCondLst>
                                            <p:cond delay="0"/>
                                          </p:stCondLst>
                                        </p:cTn>
                                        <p:tgtEl>
                                          <p:spTgt spid="13314"/>
                                        </p:tgtEl>
                                      </p:cBhvr>
                                    </p:animEffect>
                                    <p:anim calcmode="lin" valueType="num">
                                      <p:cBhvr>
                                        <p:cTn id="8" dur="600" fill="hold">
                                          <p:stCondLst>
                                            <p:cond delay="0"/>
                                          </p:stCondLst>
                                        </p:cTn>
                                        <p:tgtEl>
                                          <p:spTgt spid="13314"/>
                                        </p:tgtEl>
                                        <p:attrNameLst>
                                          <p:attrName>style.rotation</p:attrName>
                                        </p:attrNameLst>
                                      </p:cBhvr>
                                      <p:tavLst>
                                        <p:tav tm="0">
                                          <p:val>
                                            <p:fltVal val="720"/>
                                          </p:val>
                                        </p:tav>
                                        <p:tav tm="100000">
                                          <p:val>
                                            <p:fltVal val="0"/>
                                          </p:val>
                                        </p:tav>
                                      </p:tavLst>
                                    </p:anim>
                                    <p:anim calcmode="lin" valueType="num">
                                      <p:cBhvr>
                                        <p:cTn id="9" dur="600" fill="hold">
                                          <p:stCondLst>
                                            <p:cond delay="0"/>
                                          </p:stCondLst>
                                        </p:cTn>
                                        <p:tgtEl>
                                          <p:spTgt spid="13314"/>
                                        </p:tgtEl>
                                        <p:attrNameLst>
                                          <p:attrName>ppt_h</p:attrName>
                                        </p:attrNameLst>
                                      </p:cBhvr>
                                      <p:tavLst>
                                        <p:tav tm="0">
                                          <p:val>
                                            <p:fltVal val="0"/>
                                          </p:val>
                                        </p:tav>
                                        <p:tav tm="100000">
                                          <p:val>
                                            <p:strVal val="#ppt_h"/>
                                          </p:val>
                                        </p:tav>
                                      </p:tavLst>
                                    </p:anim>
                                    <p:anim calcmode="lin" valueType="num">
                                      <p:cBhvr>
                                        <p:cTn id="10" dur="600" fill="hold">
                                          <p:stCondLst>
                                            <p:cond delay="0"/>
                                          </p:stCondLst>
                                        </p:cTn>
                                        <p:tgtEl>
                                          <p:spTgt spid="13314"/>
                                        </p:tgtEl>
                                        <p:attrNameLst>
                                          <p:attrName>ppt_w</p:attrName>
                                        </p:attrNameLst>
                                      </p:cBhvr>
                                      <p:tavLst>
                                        <p:tav tm="0">
                                          <p:val>
                                            <p:fltVal val="0"/>
                                          </p:val>
                                        </p:tav>
                                        <p:tav tm="100000">
                                          <p:val>
                                            <p:strVal val="#ppt_w"/>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13315">
                                            <p:txEl>
                                              <p:pRg st="0" end="0"/>
                                            </p:txEl>
                                          </p:spTgt>
                                        </p:tgtEl>
                                        <p:attrNameLst>
                                          <p:attrName>style.visibility</p:attrName>
                                        </p:attrNameLst>
                                      </p:cBhvr>
                                      <p:to>
                                        <p:strVal val="visible"/>
                                      </p:to>
                                    </p:set>
                                    <p:animEffect transition="in" filter="slide(fromBottom)">
                                      <p:cBhvr>
                                        <p:cTn id="15" dur="500">
                                          <p:stCondLst>
                                            <p:cond delay="0"/>
                                          </p:stCondLst>
                                        </p:cTn>
                                        <p:tgtEl>
                                          <p:spTgt spid="13315">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13315">
                                            <p:txEl>
                                              <p:pRg st="1" end="1"/>
                                            </p:txEl>
                                          </p:spTgt>
                                        </p:tgtEl>
                                        <p:attrNameLst>
                                          <p:attrName>style.visibility</p:attrName>
                                        </p:attrNameLst>
                                      </p:cBhvr>
                                      <p:to>
                                        <p:strVal val="visible"/>
                                      </p:to>
                                    </p:set>
                                    <p:animEffect transition="in" filter="slide(fromBottom)">
                                      <p:cBhvr>
                                        <p:cTn id="20" dur="500">
                                          <p:stCondLst>
                                            <p:cond delay="0"/>
                                          </p:stCondLst>
                                        </p:cTn>
                                        <p:tgtEl>
                                          <p:spTgt spid="13315">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13315">
                                            <p:txEl>
                                              <p:pRg st="2" end="2"/>
                                            </p:txEl>
                                          </p:spTgt>
                                        </p:tgtEl>
                                        <p:attrNameLst>
                                          <p:attrName>style.visibility</p:attrName>
                                        </p:attrNameLst>
                                      </p:cBhvr>
                                      <p:to>
                                        <p:strVal val="visible"/>
                                      </p:to>
                                    </p:set>
                                    <p:animEffect transition="in" filter="slide(fromBottom)">
                                      <p:cBhvr>
                                        <p:cTn id="25" dur="500">
                                          <p:stCondLst>
                                            <p:cond delay="0"/>
                                          </p:stCondLst>
                                        </p:cTn>
                                        <p:tgtEl>
                                          <p:spTgt spid="133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P spid="13315"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457200" y="762000"/>
            <a:ext cx="8229600" cy="5334000"/>
          </a:xfrm>
        </p:spPr>
        <p:txBody>
          <a:bodyPr/>
          <a:lstStyle/>
          <a:p>
            <a:pPr>
              <a:defRPr/>
            </a:pPr>
            <a:r>
              <a:rPr lang="en-US" sz="3600" b="1" dirty="0"/>
              <a:t>They become “experts”  on their subject</a:t>
            </a:r>
          </a:p>
          <a:p>
            <a:pPr eaLnBrk="1" hangingPunct="1">
              <a:defRPr/>
            </a:pPr>
            <a:r>
              <a:rPr lang="en-US" sz="3600" b="1" dirty="0" smtClean="0"/>
              <a:t>Students teach one another to become experts on their “piece of the puzzle”</a:t>
            </a:r>
          </a:p>
          <a:p>
            <a:pPr eaLnBrk="1" hangingPunct="1">
              <a:defRPr/>
            </a:pPr>
            <a:r>
              <a:rPr lang="en-US" sz="3600" b="1" dirty="0" smtClean="0"/>
              <a:t>Together, as a whole, the group becomes experts from one another</a:t>
            </a:r>
          </a:p>
        </p:txBody>
      </p:sp>
      <p:pic>
        <p:nvPicPr>
          <p:cNvPr id="27651" name="Picture 7" descr="MCj0232910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24200" y="4572000"/>
            <a:ext cx="3657600" cy="208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41819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fade">
                                      <p:cBhvr>
                                        <p:cTn id="7" dur="1000"/>
                                        <p:tgtEl>
                                          <p:spTgt spid="16387">
                                            <p:txEl>
                                              <p:pRg st="0" end="0"/>
                                            </p:txEl>
                                          </p:spTgt>
                                        </p:tgtEl>
                                      </p:cBhvr>
                                    </p:animEffect>
                                    <p:anim calcmode="lin" valueType="num">
                                      <p:cBhvr>
                                        <p:cTn id="8" dur="1000" fill="hold"/>
                                        <p:tgtEl>
                                          <p:spTgt spid="1638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638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6387">
                                            <p:txEl>
                                              <p:pRg st="1" end="1"/>
                                            </p:txEl>
                                          </p:spTgt>
                                        </p:tgtEl>
                                        <p:attrNameLst>
                                          <p:attrName>style.visibility</p:attrName>
                                        </p:attrNameLst>
                                      </p:cBhvr>
                                      <p:to>
                                        <p:strVal val="visible"/>
                                      </p:to>
                                    </p:set>
                                    <p:animEffect transition="in" filter="fade">
                                      <p:cBhvr>
                                        <p:cTn id="14" dur="1000"/>
                                        <p:tgtEl>
                                          <p:spTgt spid="16387">
                                            <p:txEl>
                                              <p:pRg st="1" end="1"/>
                                            </p:txEl>
                                          </p:spTgt>
                                        </p:tgtEl>
                                      </p:cBhvr>
                                    </p:animEffect>
                                    <p:anim calcmode="lin" valueType="num">
                                      <p:cBhvr>
                                        <p:cTn id="15" dur="1000" fill="hold"/>
                                        <p:tgtEl>
                                          <p:spTgt spid="1638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638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6387">
                                            <p:txEl>
                                              <p:pRg st="2" end="2"/>
                                            </p:txEl>
                                          </p:spTgt>
                                        </p:tgtEl>
                                        <p:attrNameLst>
                                          <p:attrName>style.visibility</p:attrName>
                                        </p:attrNameLst>
                                      </p:cBhvr>
                                      <p:to>
                                        <p:strVal val="visible"/>
                                      </p:to>
                                    </p:set>
                                    <p:animEffect transition="in" filter="fade">
                                      <p:cBhvr>
                                        <p:cTn id="21" dur="1000"/>
                                        <p:tgtEl>
                                          <p:spTgt spid="16387">
                                            <p:txEl>
                                              <p:pRg st="2" end="2"/>
                                            </p:txEl>
                                          </p:spTgt>
                                        </p:tgtEl>
                                      </p:cBhvr>
                                    </p:animEffect>
                                    <p:anim calcmode="lin" valueType="num">
                                      <p:cBhvr>
                                        <p:cTn id="22" dur="1000" fill="hold"/>
                                        <p:tgtEl>
                                          <p:spTgt spid="1638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638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fontScale="90000"/>
          </a:bodyPr>
          <a:lstStyle/>
          <a:p>
            <a:pPr eaLnBrk="1" hangingPunct="1">
              <a:defRPr/>
            </a:pPr>
            <a:r>
              <a:rPr lang="en-US" sz="4000" b="1" u="sng" dirty="0" smtClean="0"/>
              <a:t/>
            </a:r>
            <a:br>
              <a:rPr lang="en-US" sz="4000" b="1" u="sng" dirty="0" smtClean="0"/>
            </a:br>
            <a:r>
              <a:rPr lang="en-US" sz="4000" b="1" u="sng" dirty="0" smtClean="0"/>
              <a:t>What about the constructivist classroom?</a:t>
            </a:r>
            <a:r>
              <a:rPr lang="en-US" sz="4000" dirty="0" smtClean="0"/>
              <a:t/>
            </a:r>
            <a:br>
              <a:rPr lang="en-US" sz="4000" dirty="0" smtClean="0"/>
            </a:br>
            <a:endParaRPr lang="en-US" sz="4000" dirty="0" smtClean="0"/>
          </a:p>
        </p:txBody>
      </p:sp>
      <p:sp>
        <p:nvSpPr>
          <p:cNvPr id="14339" name="Rectangle 3"/>
          <p:cNvSpPr>
            <a:spLocks noGrp="1" noChangeArrowheads="1"/>
          </p:cNvSpPr>
          <p:nvPr>
            <p:ph type="body" idx="1"/>
          </p:nvPr>
        </p:nvSpPr>
        <p:spPr>
          <a:xfrm>
            <a:off x="457200" y="1143000"/>
            <a:ext cx="8458200" cy="5562600"/>
          </a:xfrm>
        </p:spPr>
        <p:txBody>
          <a:bodyPr>
            <a:normAutofit/>
          </a:bodyPr>
          <a:lstStyle/>
          <a:p>
            <a:pPr eaLnBrk="1" hangingPunct="1">
              <a:lnSpc>
                <a:spcPct val="90000"/>
              </a:lnSpc>
              <a:defRPr/>
            </a:pPr>
            <a:endParaRPr lang="en-US" sz="2800" dirty="0" smtClean="0"/>
          </a:p>
          <a:p>
            <a:pPr algn="just" eaLnBrk="1" hangingPunct="1">
              <a:lnSpc>
                <a:spcPct val="90000"/>
              </a:lnSpc>
              <a:defRPr/>
            </a:pPr>
            <a:r>
              <a:rPr lang="en-US" sz="3600" b="1" dirty="0" smtClean="0"/>
              <a:t>The environment is a student-centered one</a:t>
            </a:r>
          </a:p>
          <a:p>
            <a:pPr marL="0" indent="0" algn="just" eaLnBrk="1" hangingPunct="1">
              <a:lnSpc>
                <a:spcPct val="90000"/>
              </a:lnSpc>
              <a:buNone/>
              <a:defRPr/>
            </a:pPr>
            <a:endParaRPr lang="en-US" sz="3600" b="1" dirty="0" smtClean="0"/>
          </a:p>
          <a:p>
            <a:pPr algn="just" eaLnBrk="1" hangingPunct="1">
              <a:lnSpc>
                <a:spcPct val="90000"/>
              </a:lnSpc>
              <a:defRPr/>
            </a:pPr>
            <a:r>
              <a:rPr lang="en-US" sz="3600" b="1" dirty="0" smtClean="0"/>
              <a:t>Students are empowered by a teacher who operates as a “guide on the side” vs. a “mentor in the center” or “sage on the stage”</a:t>
            </a:r>
          </a:p>
          <a:p>
            <a:pPr marL="0" indent="0" algn="just" eaLnBrk="1" hangingPunct="1">
              <a:lnSpc>
                <a:spcPct val="90000"/>
              </a:lnSpc>
              <a:buNone/>
              <a:defRPr/>
            </a:pPr>
            <a:endParaRPr lang="en-US" sz="3600" b="1" dirty="0" smtClean="0"/>
          </a:p>
        </p:txBody>
      </p:sp>
    </p:spTree>
    <p:extLst>
      <p:ext uri="{BB962C8B-B14F-4D97-AF65-F5344CB8AC3E}">
        <p14:creationId xmlns:p14="http://schemas.microsoft.com/office/powerpoint/2010/main" val="341122796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4338"/>
                                        </p:tgtEl>
                                        <p:attrNameLst>
                                          <p:attrName>style.visibility</p:attrName>
                                        </p:attrNameLst>
                                      </p:cBhvr>
                                      <p:to>
                                        <p:strVal val="visible"/>
                                      </p:to>
                                    </p:set>
                                    <p:anim calcmode="lin" valueType="num">
                                      <p:cBhvr>
                                        <p:cTn id="7" dur="1000" fill="hold"/>
                                        <p:tgtEl>
                                          <p:spTgt spid="14338"/>
                                        </p:tgtEl>
                                        <p:attrNameLst>
                                          <p:attrName>ppt_x</p:attrName>
                                        </p:attrNameLst>
                                      </p:cBhvr>
                                      <p:tavLst>
                                        <p:tav tm="0">
                                          <p:val>
                                            <p:strVal val="#ppt_x-.2"/>
                                          </p:val>
                                        </p:tav>
                                        <p:tav tm="100000">
                                          <p:val>
                                            <p:strVal val="#ppt_x"/>
                                          </p:val>
                                        </p:tav>
                                      </p:tavLst>
                                    </p:anim>
                                    <p:anim calcmode="lin" valueType="num">
                                      <p:cBhvr>
                                        <p:cTn id="8" dur="1000" fill="hold"/>
                                        <p:tgtEl>
                                          <p:spTgt spid="14338"/>
                                        </p:tgtEl>
                                        <p:attrNameLst>
                                          <p:attrName>ppt_y</p:attrName>
                                        </p:attrNameLst>
                                      </p:cBhvr>
                                      <p:tavLst>
                                        <p:tav tm="0">
                                          <p:val>
                                            <p:strVal val="#ppt_y"/>
                                          </p:val>
                                        </p:tav>
                                        <p:tav tm="100000">
                                          <p:val>
                                            <p:strVal val="#ppt_y"/>
                                          </p:val>
                                        </p:tav>
                                      </p:tavLst>
                                    </p:anim>
                                    <p:animEffect transition="in" filter="wipe(right)" prLst="gradientSize: 0.1">
                                      <p:cBhvr>
                                        <p:cTn id="9" dur="1000"/>
                                        <p:tgtEl>
                                          <p:spTgt spid="1433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14339">
                                            <p:txEl>
                                              <p:pRg st="1" end="1"/>
                                            </p:txEl>
                                          </p:spTgt>
                                        </p:tgtEl>
                                        <p:attrNameLst>
                                          <p:attrName>style.visibility</p:attrName>
                                        </p:attrNameLst>
                                      </p:cBhvr>
                                      <p:to>
                                        <p:strVal val="visible"/>
                                      </p:to>
                                    </p:set>
                                    <p:animEffect transition="in" filter="fade">
                                      <p:cBhvr>
                                        <p:cTn id="14" dur="500"/>
                                        <p:tgtEl>
                                          <p:spTgt spid="14339">
                                            <p:txEl>
                                              <p:pRg st="1" end="1"/>
                                            </p:txEl>
                                          </p:spTgt>
                                        </p:tgtEl>
                                      </p:cBhvr>
                                    </p:animEffect>
                                    <p:anim calcmode="lin" valueType="num">
                                      <p:cBhvr>
                                        <p:cTn id="15" dur="500" fill="hold"/>
                                        <p:tgtEl>
                                          <p:spTgt spid="14339">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14339">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14339">
                                            <p:txEl>
                                              <p:pRg st="3" end="3"/>
                                            </p:txEl>
                                          </p:spTgt>
                                        </p:tgtEl>
                                        <p:attrNameLst>
                                          <p:attrName>style.visibility</p:attrName>
                                        </p:attrNameLst>
                                      </p:cBhvr>
                                      <p:to>
                                        <p:strVal val="visible"/>
                                      </p:to>
                                    </p:set>
                                    <p:animEffect transition="in" filter="fade">
                                      <p:cBhvr>
                                        <p:cTn id="21" dur="500"/>
                                        <p:tgtEl>
                                          <p:spTgt spid="14339">
                                            <p:txEl>
                                              <p:pRg st="3" end="3"/>
                                            </p:txEl>
                                          </p:spTgt>
                                        </p:tgtEl>
                                      </p:cBhvr>
                                    </p:animEffect>
                                    <p:anim calcmode="lin" valueType="num">
                                      <p:cBhvr>
                                        <p:cTn id="22" dur="500" fill="hold"/>
                                        <p:tgtEl>
                                          <p:spTgt spid="14339">
                                            <p:txEl>
                                              <p:pRg st="3" end="3"/>
                                            </p:txEl>
                                          </p:spTgt>
                                        </p:tgtEl>
                                        <p:attrNameLst>
                                          <p:attrName>ppt_x</p:attrName>
                                        </p:attrNameLst>
                                      </p:cBhvr>
                                      <p:tavLst>
                                        <p:tav tm="0">
                                          <p:val>
                                            <p:strVal val="#ppt_x"/>
                                          </p:val>
                                        </p:tav>
                                        <p:tav tm="100000">
                                          <p:val>
                                            <p:strVal val="#ppt_x"/>
                                          </p:val>
                                        </p:tav>
                                      </p:tavLst>
                                    </p:anim>
                                    <p:anim calcmode="lin" valueType="num">
                                      <p:cBhvr>
                                        <p:cTn id="23" dur="500" fill="hold"/>
                                        <p:tgtEl>
                                          <p:spTgt spid="14339">
                                            <p:txEl>
                                              <p:pRg st="3" end="3"/>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P spid="14339"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5" name="Rectangle 5"/>
          <p:cNvSpPr>
            <a:spLocks noGrp="1" noChangeArrowheads="1"/>
          </p:cNvSpPr>
          <p:nvPr>
            <p:ph type="title"/>
          </p:nvPr>
        </p:nvSpPr>
        <p:spPr>
          <a:xfrm>
            <a:off x="457200" y="838200"/>
            <a:ext cx="8458200" cy="1143000"/>
          </a:xfrm>
        </p:spPr>
        <p:txBody>
          <a:bodyPr>
            <a:normAutofit fontScale="90000"/>
          </a:bodyPr>
          <a:lstStyle/>
          <a:p>
            <a:pPr eaLnBrk="1" hangingPunct="1">
              <a:defRPr/>
            </a:pPr>
            <a:r>
              <a:rPr lang="en-US" sz="3200" b="1" dirty="0">
                <a:effectLst/>
              </a:rPr>
              <a:t>Classrooms are structured so that learners are immersed in experiences with in which they may engage in meaningful………</a:t>
            </a:r>
            <a:r>
              <a:rPr lang="en-US" dirty="0"/>
              <a:t/>
            </a:r>
            <a:br>
              <a:rPr lang="en-US" dirty="0"/>
            </a:br>
            <a:endParaRPr lang="en-US" dirty="0" smtClean="0"/>
          </a:p>
        </p:txBody>
      </p:sp>
      <p:sp>
        <p:nvSpPr>
          <p:cNvPr id="15363" name="Rectangle 3"/>
          <p:cNvSpPr>
            <a:spLocks noGrp="1" noChangeArrowheads="1"/>
          </p:cNvSpPr>
          <p:nvPr>
            <p:ph type="body" sz="half" idx="1"/>
          </p:nvPr>
        </p:nvSpPr>
        <p:spPr>
          <a:xfrm>
            <a:off x="2514600" y="2057400"/>
            <a:ext cx="4572000" cy="4495800"/>
          </a:xfrm>
        </p:spPr>
        <p:txBody>
          <a:bodyPr>
            <a:normAutofit lnSpcReduction="10000"/>
          </a:bodyPr>
          <a:lstStyle/>
          <a:p>
            <a:pPr eaLnBrk="1" hangingPunct="1">
              <a:defRPr/>
            </a:pPr>
            <a:r>
              <a:rPr lang="en-US" sz="3600" b="1" dirty="0" smtClean="0"/>
              <a:t>Inquiry</a:t>
            </a:r>
          </a:p>
          <a:p>
            <a:pPr eaLnBrk="1" hangingPunct="1">
              <a:defRPr/>
            </a:pPr>
            <a:r>
              <a:rPr lang="en-US" sz="3600" b="1" dirty="0" smtClean="0"/>
              <a:t>Action</a:t>
            </a:r>
          </a:p>
          <a:p>
            <a:pPr eaLnBrk="1" hangingPunct="1">
              <a:defRPr/>
            </a:pPr>
            <a:r>
              <a:rPr lang="en-US" sz="3600" b="1" dirty="0" smtClean="0"/>
              <a:t>Imagination</a:t>
            </a:r>
          </a:p>
          <a:p>
            <a:pPr eaLnBrk="1" hangingPunct="1">
              <a:defRPr/>
            </a:pPr>
            <a:r>
              <a:rPr lang="en-US" sz="3600" b="1" dirty="0" smtClean="0"/>
              <a:t>Invention</a:t>
            </a:r>
          </a:p>
          <a:p>
            <a:pPr eaLnBrk="1" hangingPunct="1">
              <a:defRPr/>
            </a:pPr>
            <a:r>
              <a:rPr lang="en-US" sz="3600" b="1" dirty="0" smtClean="0"/>
              <a:t>Interaction</a:t>
            </a:r>
          </a:p>
          <a:p>
            <a:pPr eaLnBrk="1" hangingPunct="1">
              <a:defRPr/>
            </a:pPr>
            <a:r>
              <a:rPr lang="en-US" sz="3600" b="1" dirty="0" smtClean="0"/>
              <a:t>Hypothesizing</a:t>
            </a:r>
          </a:p>
          <a:p>
            <a:pPr eaLnBrk="1" hangingPunct="1">
              <a:defRPr/>
            </a:pPr>
            <a:r>
              <a:rPr lang="en-US" sz="3600" b="1" dirty="0" smtClean="0"/>
              <a:t>Personal reflection</a:t>
            </a:r>
          </a:p>
          <a:p>
            <a:pPr eaLnBrk="1" hangingPunct="1">
              <a:defRPr/>
            </a:pPr>
            <a:endParaRPr lang="en-US" sz="2800" dirty="0" smtClean="0"/>
          </a:p>
        </p:txBody>
      </p:sp>
    </p:spTree>
    <p:extLst>
      <p:ext uri="{BB962C8B-B14F-4D97-AF65-F5344CB8AC3E}">
        <p14:creationId xmlns:p14="http://schemas.microsoft.com/office/powerpoint/2010/main" val="1878967073"/>
      </p:ext>
    </p:extLst>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 calcmode="lin" valueType="num">
                                      <p:cBhvr>
                                        <p:cTn id="7" dur="1000" fill="hold"/>
                                        <p:tgtEl>
                                          <p:spTgt spid="15363">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1536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5363">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15363">
                                            <p:txEl>
                                              <p:pRg st="1" end="1"/>
                                            </p:txEl>
                                          </p:spTgt>
                                        </p:tgtEl>
                                        <p:attrNameLst>
                                          <p:attrName>style.visibility</p:attrName>
                                        </p:attrNameLst>
                                      </p:cBhvr>
                                      <p:to>
                                        <p:strVal val="visible"/>
                                      </p:to>
                                    </p:set>
                                    <p:anim calcmode="lin" valueType="num">
                                      <p:cBhvr>
                                        <p:cTn id="14" dur="1000" fill="hold"/>
                                        <p:tgtEl>
                                          <p:spTgt spid="15363">
                                            <p:txEl>
                                              <p:pRg st="1" end="1"/>
                                            </p:txEl>
                                          </p:spTgt>
                                        </p:tgtEl>
                                        <p:attrNameLst>
                                          <p:attrName>ppt_w</p:attrName>
                                        </p:attrNameLst>
                                      </p:cBhvr>
                                      <p:tavLst>
                                        <p:tav tm="0">
                                          <p:val>
                                            <p:strVal val="#ppt_w+.3"/>
                                          </p:val>
                                        </p:tav>
                                        <p:tav tm="100000">
                                          <p:val>
                                            <p:strVal val="#ppt_w"/>
                                          </p:val>
                                        </p:tav>
                                      </p:tavLst>
                                    </p:anim>
                                    <p:anim calcmode="lin" valueType="num">
                                      <p:cBhvr>
                                        <p:cTn id="15" dur="1000" fill="hold"/>
                                        <p:tgtEl>
                                          <p:spTgt spid="1536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15363">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0" presetClass="entr" presetSubtype="0" decel="100000" fill="hold" grpId="0" nodeType="clickEffect">
                                  <p:stCondLst>
                                    <p:cond delay="0"/>
                                  </p:stCondLst>
                                  <p:childTnLst>
                                    <p:set>
                                      <p:cBhvr>
                                        <p:cTn id="20" dur="1" fill="hold">
                                          <p:stCondLst>
                                            <p:cond delay="0"/>
                                          </p:stCondLst>
                                        </p:cTn>
                                        <p:tgtEl>
                                          <p:spTgt spid="15363">
                                            <p:txEl>
                                              <p:pRg st="2" end="2"/>
                                            </p:txEl>
                                          </p:spTgt>
                                        </p:tgtEl>
                                        <p:attrNameLst>
                                          <p:attrName>style.visibility</p:attrName>
                                        </p:attrNameLst>
                                      </p:cBhvr>
                                      <p:to>
                                        <p:strVal val="visible"/>
                                      </p:to>
                                    </p:set>
                                    <p:anim calcmode="lin" valueType="num">
                                      <p:cBhvr>
                                        <p:cTn id="21" dur="1000" fill="hold"/>
                                        <p:tgtEl>
                                          <p:spTgt spid="15363">
                                            <p:txEl>
                                              <p:pRg st="2" end="2"/>
                                            </p:txEl>
                                          </p:spTgt>
                                        </p:tgtEl>
                                        <p:attrNameLst>
                                          <p:attrName>ppt_w</p:attrName>
                                        </p:attrNameLst>
                                      </p:cBhvr>
                                      <p:tavLst>
                                        <p:tav tm="0">
                                          <p:val>
                                            <p:strVal val="#ppt_w+.3"/>
                                          </p:val>
                                        </p:tav>
                                        <p:tav tm="100000">
                                          <p:val>
                                            <p:strVal val="#ppt_w"/>
                                          </p:val>
                                        </p:tav>
                                      </p:tavLst>
                                    </p:anim>
                                    <p:anim calcmode="lin" valueType="num">
                                      <p:cBhvr>
                                        <p:cTn id="22" dur="1000" fill="hold"/>
                                        <p:tgtEl>
                                          <p:spTgt spid="1536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15363">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0" presetClass="entr" presetSubtype="0" decel="100000" fill="hold" grpId="0" nodeType="clickEffect">
                                  <p:stCondLst>
                                    <p:cond delay="0"/>
                                  </p:stCondLst>
                                  <p:childTnLst>
                                    <p:set>
                                      <p:cBhvr>
                                        <p:cTn id="27" dur="1" fill="hold">
                                          <p:stCondLst>
                                            <p:cond delay="0"/>
                                          </p:stCondLst>
                                        </p:cTn>
                                        <p:tgtEl>
                                          <p:spTgt spid="15363">
                                            <p:txEl>
                                              <p:pRg st="3" end="3"/>
                                            </p:txEl>
                                          </p:spTgt>
                                        </p:tgtEl>
                                        <p:attrNameLst>
                                          <p:attrName>style.visibility</p:attrName>
                                        </p:attrNameLst>
                                      </p:cBhvr>
                                      <p:to>
                                        <p:strVal val="visible"/>
                                      </p:to>
                                    </p:set>
                                    <p:anim calcmode="lin" valueType="num">
                                      <p:cBhvr>
                                        <p:cTn id="28" dur="1000" fill="hold"/>
                                        <p:tgtEl>
                                          <p:spTgt spid="15363">
                                            <p:txEl>
                                              <p:pRg st="3" end="3"/>
                                            </p:txEl>
                                          </p:spTgt>
                                        </p:tgtEl>
                                        <p:attrNameLst>
                                          <p:attrName>ppt_w</p:attrName>
                                        </p:attrNameLst>
                                      </p:cBhvr>
                                      <p:tavLst>
                                        <p:tav tm="0">
                                          <p:val>
                                            <p:strVal val="#ppt_w+.3"/>
                                          </p:val>
                                        </p:tav>
                                        <p:tav tm="100000">
                                          <p:val>
                                            <p:strVal val="#ppt_w"/>
                                          </p:val>
                                        </p:tav>
                                      </p:tavLst>
                                    </p:anim>
                                    <p:anim calcmode="lin" valueType="num">
                                      <p:cBhvr>
                                        <p:cTn id="29" dur="1000" fill="hold"/>
                                        <p:tgtEl>
                                          <p:spTgt spid="1536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15363">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0" presetClass="entr" presetSubtype="0" decel="100000" fill="hold" grpId="0" nodeType="clickEffect">
                                  <p:stCondLst>
                                    <p:cond delay="0"/>
                                  </p:stCondLst>
                                  <p:childTnLst>
                                    <p:set>
                                      <p:cBhvr>
                                        <p:cTn id="34" dur="1" fill="hold">
                                          <p:stCondLst>
                                            <p:cond delay="0"/>
                                          </p:stCondLst>
                                        </p:cTn>
                                        <p:tgtEl>
                                          <p:spTgt spid="15363">
                                            <p:txEl>
                                              <p:pRg st="4" end="4"/>
                                            </p:txEl>
                                          </p:spTgt>
                                        </p:tgtEl>
                                        <p:attrNameLst>
                                          <p:attrName>style.visibility</p:attrName>
                                        </p:attrNameLst>
                                      </p:cBhvr>
                                      <p:to>
                                        <p:strVal val="visible"/>
                                      </p:to>
                                    </p:set>
                                    <p:anim calcmode="lin" valueType="num">
                                      <p:cBhvr>
                                        <p:cTn id="35" dur="1000" fill="hold"/>
                                        <p:tgtEl>
                                          <p:spTgt spid="15363">
                                            <p:txEl>
                                              <p:pRg st="4" end="4"/>
                                            </p:txEl>
                                          </p:spTgt>
                                        </p:tgtEl>
                                        <p:attrNameLst>
                                          <p:attrName>ppt_w</p:attrName>
                                        </p:attrNameLst>
                                      </p:cBhvr>
                                      <p:tavLst>
                                        <p:tav tm="0">
                                          <p:val>
                                            <p:strVal val="#ppt_w+.3"/>
                                          </p:val>
                                        </p:tav>
                                        <p:tav tm="100000">
                                          <p:val>
                                            <p:strVal val="#ppt_w"/>
                                          </p:val>
                                        </p:tav>
                                      </p:tavLst>
                                    </p:anim>
                                    <p:anim calcmode="lin" valueType="num">
                                      <p:cBhvr>
                                        <p:cTn id="36" dur="1000" fill="hold"/>
                                        <p:tgtEl>
                                          <p:spTgt spid="15363">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15363">
                                            <p:txEl>
                                              <p:pRg st="4" end="4"/>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0" presetClass="entr" presetSubtype="0" decel="100000" fill="hold" grpId="0" nodeType="clickEffect">
                                  <p:stCondLst>
                                    <p:cond delay="0"/>
                                  </p:stCondLst>
                                  <p:childTnLst>
                                    <p:set>
                                      <p:cBhvr>
                                        <p:cTn id="41" dur="1" fill="hold">
                                          <p:stCondLst>
                                            <p:cond delay="0"/>
                                          </p:stCondLst>
                                        </p:cTn>
                                        <p:tgtEl>
                                          <p:spTgt spid="15363">
                                            <p:txEl>
                                              <p:pRg st="5" end="5"/>
                                            </p:txEl>
                                          </p:spTgt>
                                        </p:tgtEl>
                                        <p:attrNameLst>
                                          <p:attrName>style.visibility</p:attrName>
                                        </p:attrNameLst>
                                      </p:cBhvr>
                                      <p:to>
                                        <p:strVal val="visible"/>
                                      </p:to>
                                    </p:set>
                                    <p:anim calcmode="lin" valueType="num">
                                      <p:cBhvr>
                                        <p:cTn id="42" dur="1000" fill="hold"/>
                                        <p:tgtEl>
                                          <p:spTgt spid="15363">
                                            <p:txEl>
                                              <p:pRg st="5" end="5"/>
                                            </p:txEl>
                                          </p:spTgt>
                                        </p:tgtEl>
                                        <p:attrNameLst>
                                          <p:attrName>ppt_w</p:attrName>
                                        </p:attrNameLst>
                                      </p:cBhvr>
                                      <p:tavLst>
                                        <p:tav tm="0">
                                          <p:val>
                                            <p:strVal val="#ppt_w+.3"/>
                                          </p:val>
                                        </p:tav>
                                        <p:tav tm="100000">
                                          <p:val>
                                            <p:strVal val="#ppt_w"/>
                                          </p:val>
                                        </p:tav>
                                      </p:tavLst>
                                    </p:anim>
                                    <p:anim calcmode="lin" valueType="num">
                                      <p:cBhvr>
                                        <p:cTn id="43" dur="1000" fill="hold"/>
                                        <p:tgtEl>
                                          <p:spTgt spid="15363">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15363">
                                            <p:txEl>
                                              <p:pRg st="5" end="5"/>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50" presetClass="entr" presetSubtype="0" decel="100000" fill="hold" grpId="0" nodeType="clickEffect">
                                  <p:stCondLst>
                                    <p:cond delay="0"/>
                                  </p:stCondLst>
                                  <p:childTnLst>
                                    <p:set>
                                      <p:cBhvr>
                                        <p:cTn id="48" dur="1" fill="hold">
                                          <p:stCondLst>
                                            <p:cond delay="0"/>
                                          </p:stCondLst>
                                        </p:cTn>
                                        <p:tgtEl>
                                          <p:spTgt spid="15363">
                                            <p:txEl>
                                              <p:pRg st="6" end="6"/>
                                            </p:txEl>
                                          </p:spTgt>
                                        </p:tgtEl>
                                        <p:attrNameLst>
                                          <p:attrName>style.visibility</p:attrName>
                                        </p:attrNameLst>
                                      </p:cBhvr>
                                      <p:to>
                                        <p:strVal val="visible"/>
                                      </p:to>
                                    </p:set>
                                    <p:anim calcmode="lin" valueType="num">
                                      <p:cBhvr>
                                        <p:cTn id="49" dur="1000" fill="hold"/>
                                        <p:tgtEl>
                                          <p:spTgt spid="15363">
                                            <p:txEl>
                                              <p:pRg st="6" end="6"/>
                                            </p:txEl>
                                          </p:spTgt>
                                        </p:tgtEl>
                                        <p:attrNameLst>
                                          <p:attrName>ppt_w</p:attrName>
                                        </p:attrNameLst>
                                      </p:cBhvr>
                                      <p:tavLst>
                                        <p:tav tm="0">
                                          <p:val>
                                            <p:strVal val="#ppt_w+.3"/>
                                          </p:val>
                                        </p:tav>
                                        <p:tav tm="100000">
                                          <p:val>
                                            <p:strVal val="#ppt_w"/>
                                          </p:val>
                                        </p:tav>
                                      </p:tavLst>
                                    </p:anim>
                                    <p:anim calcmode="lin" valueType="num">
                                      <p:cBhvr>
                                        <p:cTn id="50" dur="1000" fill="hold"/>
                                        <p:tgtEl>
                                          <p:spTgt spid="15363">
                                            <p:txEl>
                                              <p:pRg st="6" end="6"/>
                                            </p:txEl>
                                          </p:spTgt>
                                        </p:tgtEl>
                                        <p:attrNameLst>
                                          <p:attrName>ppt_h</p:attrName>
                                        </p:attrNameLst>
                                      </p:cBhvr>
                                      <p:tavLst>
                                        <p:tav tm="0">
                                          <p:val>
                                            <p:strVal val="#ppt_h"/>
                                          </p:val>
                                        </p:tav>
                                        <p:tav tm="100000">
                                          <p:val>
                                            <p:strVal val="#ppt_h"/>
                                          </p:val>
                                        </p:tav>
                                      </p:tavLst>
                                    </p:anim>
                                    <p:animEffect transition="in" filter="fade">
                                      <p:cBhvr>
                                        <p:cTn id="51" dur="1000"/>
                                        <p:tgtEl>
                                          <p:spTgt spid="1536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021694467"/>
              </p:ext>
            </p:extLst>
          </p:nvPr>
        </p:nvGraphicFramePr>
        <p:xfrm>
          <a:off x="381000" y="152400"/>
          <a:ext cx="8458200" cy="6485696"/>
        </p:xfrm>
        <a:graphic>
          <a:graphicData uri="http://schemas.openxmlformats.org/drawingml/2006/table">
            <a:tbl>
              <a:tblPr firstRow="1" bandRow="1">
                <a:tableStyleId>{9DCAF9ED-07DC-4A11-8D7F-57B35C25682E}</a:tableStyleId>
              </a:tblPr>
              <a:tblGrid>
                <a:gridCol w="4229100"/>
                <a:gridCol w="4229100"/>
              </a:tblGrid>
              <a:tr h="8772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b="1" dirty="0" smtClean="0"/>
                        <a:t>Traditional Class rooms</a:t>
                      </a:r>
                    </a:p>
                    <a:p>
                      <a:endParaRPr lang="en-US" sz="28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b="1" dirty="0" smtClean="0"/>
                        <a:t>Constructivist  class rooms</a:t>
                      </a:r>
                      <a:endParaRPr lang="en-US" sz="2800" b="1" dirty="0"/>
                    </a:p>
                  </a:txBody>
                  <a:tcPr/>
                </a:tc>
              </a:tr>
              <a:tr h="1653626">
                <a:tc>
                  <a:txBody>
                    <a:bodyPr/>
                    <a:lstStyle/>
                    <a:p>
                      <a:pPr marL="0" marR="0">
                        <a:lnSpc>
                          <a:spcPct val="115000"/>
                        </a:lnSpc>
                        <a:spcBef>
                          <a:spcPts val="0"/>
                        </a:spcBef>
                        <a:spcAft>
                          <a:spcPts val="0"/>
                        </a:spcAft>
                      </a:pPr>
                      <a:r>
                        <a:rPr lang="en-US" sz="2400" b="1" dirty="0">
                          <a:effectLst/>
                        </a:rPr>
                        <a:t>Curriculum begins with the parts of the whole. Emphasizes basic skills.</a:t>
                      </a:r>
                      <a:endParaRPr lang="en-US" sz="2400" b="1" dirty="0">
                        <a:effectLst/>
                        <a:latin typeface="Calibri"/>
                        <a:ea typeface="Times New Roman"/>
                        <a:cs typeface="Times New Roman"/>
                      </a:endParaRPr>
                    </a:p>
                  </a:txBody>
                  <a:tcPr marL="61666" marR="61666" marT="61666" marB="61666"/>
                </a:tc>
                <a:tc>
                  <a:txBody>
                    <a:bodyPr/>
                    <a:lstStyle/>
                    <a:p>
                      <a:pPr marL="0" marR="0">
                        <a:lnSpc>
                          <a:spcPct val="115000"/>
                        </a:lnSpc>
                        <a:spcBef>
                          <a:spcPts val="0"/>
                        </a:spcBef>
                        <a:spcAft>
                          <a:spcPts val="0"/>
                        </a:spcAft>
                      </a:pPr>
                      <a:r>
                        <a:rPr lang="en-US" sz="2400" b="1" dirty="0">
                          <a:effectLst/>
                        </a:rPr>
                        <a:t>Curriculum emphasizes big concepts, beginning with the whole and expanding to include the parts.</a:t>
                      </a:r>
                      <a:endParaRPr lang="en-US" sz="2400" b="1" dirty="0">
                        <a:effectLst/>
                        <a:latin typeface="Calibri"/>
                        <a:ea typeface="Times New Roman"/>
                        <a:cs typeface="Times New Roman"/>
                      </a:endParaRPr>
                    </a:p>
                  </a:txBody>
                  <a:tcPr marL="61666" marR="61666" marT="61666" marB="61666"/>
                </a:tc>
              </a:tr>
              <a:tr h="872598">
                <a:tc>
                  <a:txBody>
                    <a:bodyPr/>
                    <a:lstStyle/>
                    <a:p>
                      <a:pPr marL="0" marR="0">
                        <a:lnSpc>
                          <a:spcPct val="115000"/>
                        </a:lnSpc>
                        <a:spcBef>
                          <a:spcPts val="0"/>
                        </a:spcBef>
                        <a:spcAft>
                          <a:spcPts val="0"/>
                        </a:spcAft>
                      </a:pPr>
                      <a:r>
                        <a:rPr lang="en-US" sz="2400" b="1" dirty="0">
                          <a:effectLst/>
                        </a:rPr>
                        <a:t>Strict adherence to fixed curriculum is highly valued.</a:t>
                      </a:r>
                      <a:endParaRPr lang="en-US" sz="2400" b="1" dirty="0">
                        <a:effectLst/>
                        <a:latin typeface="Calibri"/>
                        <a:ea typeface="Times New Roman"/>
                        <a:cs typeface="Times New Roman"/>
                      </a:endParaRPr>
                    </a:p>
                  </a:txBody>
                  <a:tcPr marL="61666" marR="61666" marT="61666" marB="61666"/>
                </a:tc>
                <a:tc>
                  <a:txBody>
                    <a:bodyPr/>
                    <a:lstStyle/>
                    <a:p>
                      <a:pPr marL="0" marR="0">
                        <a:lnSpc>
                          <a:spcPct val="115000"/>
                        </a:lnSpc>
                        <a:spcBef>
                          <a:spcPts val="0"/>
                        </a:spcBef>
                        <a:spcAft>
                          <a:spcPts val="0"/>
                        </a:spcAft>
                      </a:pPr>
                      <a:r>
                        <a:rPr lang="en-US" sz="2400" b="1" dirty="0">
                          <a:effectLst/>
                        </a:rPr>
                        <a:t>Pursuit of student questions and interests is valued.</a:t>
                      </a:r>
                      <a:endParaRPr lang="en-US" sz="2400" b="1" dirty="0">
                        <a:effectLst/>
                        <a:latin typeface="Calibri"/>
                        <a:ea typeface="Times New Roman"/>
                        <a:cs typeface="Times New Roman"/>
                      </a:endParaRPr>
                    </a:p>
                  </a:txBody>
                  <a:tcPr marL="61666" marR="61666" marT="61666" marB="61666"/>
                </a:tc>
              </a:tr>
              <a:tr h="1263112">
                <a:tc>
                  <a:txBody>
                    <a:bodyPr/>
                    <a:lstStyle/>
                    <a:p>
                      <a:pPr marL="0" marR="0">
                        <a:lnSpc>
                          <a:spcPct val="115000"/>
                        </a:lnSpc>
                        <a:spcBef>
                          <a:spcPts val="0"/>
                        </a:spcBef>
                        <a:spcAft>
                          <a:spcPts val="0"/>
                        </a:spcAft>
                      </a:pPr>
                      <a:r>
                        <a:rPr lang="en-US" sz="2400" b="1" dirty="0">
                          <a:effectLst/>
                        </a:rPr>
                        <a:t>Materials are primarily textbooks and workbooks.</a:t>
                      </a:r>
                      <a:endParaRPr lang="en-US" sz="2400" b="1" dirty="0">
                        <a:effectLst/>
                        <a:latin typeface="Calibri"/>
                        <a:ea typeface="Times New Roman"/>
                        <a:cs typeface="Times New Roman"/>
                      </a:endParaRPr>
                    </a:p>
                  </a:txBody>
                  <a:tcPr marL="61666" marR="61666" marT="61666" marB="61666"/>
                </a:tc>
                <a:tc>
                  <a:txBody>
                    <a:bodyPr/>
                    <a:lstStyle/>
                    <a:p>
                      <a:pPr marL="0" marR="0">
                        <a:lnSpc>
                          <a:spcPct val="115000"/>
                        </a:lnSpc>
                        <a:spcBef>
                          <a:spcPts val="0"/>
                        </a:spcBef>
                        <a:spcAft>
                          <a:spcPts val="0"/>
                        </a:spcAft>
                      </a:pPr>
                      <a:r>
                        <a:rPr lang="en-US" sz="2400" b="1" dirty="0">
                          <a:effectLst/>
                        </a:rPr>
                        <a:t>Materials include primary sources of material and manipulative materials.</a:t>
                      </a:r>
                      <a:endParaRPr lang="en-US" sz="2400" b="1" dirty="0">
                        <a:effectLst/>
                        <a:latin typeface="Calibri"/>
                        <a:ea typeface="Times New Roman"/>
                        <a:cs typeface="Times New Roman"/>
                      </a:endParaRPr>
                    </a:p>
                  </a:txBody>
                  <a:tcPr marL="61666" marR="61666" marT="61666" marB="61666"/>
                </a:tc>
              </a:tr>
              <a:tr h="1263112">
                <a:tc>
                  <a:txBody>
                    <a:bodyPr/>
                    <a:lstStyle/>
                    <a:p>
                      <a:pPr marL="0" marR="0">
                        <a:lnSpc>
                          <a:spcPct val="115000"/>
                        </a:lnSpc>
                        <a:spcBef>
                          <a:spcPts val="0"/>
                        </a:spcBef>
                        <a:spcAft>
                          <a:spcPts val="0"/>
                        </a:spcAft>
                      </a:pPr>
                      <a:r>
                        <a:rPr lang="en-US" sz="2400" b="1" dirty="0">
                          <a:effectLst/>
                        </a:rPr>
                        <a:t>Learning is based on repetition.</a:t>
                      </a:r>
                      <a:endParaRPr lang="en-US" sz="2400" b="1" dirty="0">
                        <a:effectLst/>
                        <a:latin typeface="Calibri"/>
                        <a:ea typeface="Times New Roman"/>
                        <a:cs typeface="Times New Roman"/>
                      </a:endParaRPr>
                    </a:p>
                  </a:txBody>
                  <a:tcPr marL="61666" marR="61666" marT="61666" marB="61666"/>
                </a:tc>
                <a:tc>
                  <a:txBody>
                    <a:bodyPr/>
                    <a:lstStyle/>
                    <a:p>
                      <a:pPr marL="0" marR="0">
                        <a:lnSpc>
                          <a:spcPct val="115000"/>
                        </a:lnSpc>
                        <a:spcBef>
                          <a:spcPts val="0"/>
                        </a:spcBef>
                        <a:spcAft>
                          <a:spcPts val="0"/>
                        </a:spcAft>
                      </a:pPr>
                      <a:r>
                        <a:rPr lang="en-US" sz="2400" b="1" dirty="0">
                          <a:effectLst/>
                        </a:rPr>
                        <a:t>Learning is interactive, building on what the student already knows.</a:t>
                      </a:r>
                      <a:endParaRPr lang="en-US" sz="2400" b="1" dirty="0">
                        <a:effectLst/>
                        <a:latin typeface="Calibri"/>
                        <a:ea typeface="Times New Roman"/>
                        <a:cs typeface="Times New Roman"/>
                      </a:endParaRPr>
                    </a:p>
                  </a:txBody>
                  <a:tcPr marL="61666" marR="61666" marT="61666" marB="61666"/>
                </a:tc>
              </a:tr>
            </a:tbl>
          </a:graphicData>
        </a:graphic>
      </p:graphicFrame>
    </p:spTree>
    <p:extLst>
      <p:ext uri="{BB962C8B-B14F-4D97-AF65-F5344CB8AC3E}">
        <p14:creationId xmlns:p14="http://schemas.microsoft.com/office/powerpoint/2010/main" val="38976233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729183090"/>
              </p:ext>
            </p:extLst>
          </p:nvPr>
        </p:nvGraphicFramePr>
        <p:xfrm>
          <a:off x="457200" y="304801"/>
          <a:ext cx="8229600" cy="6399901"/>
        </p:xfrm>
        <a:graphic>
          <a:graphicData uri="http://schemas.openxmlformats.org/drawingml/2006/table">
            <a:tbl>
              <a:tblPr firstRow="1" bandRow="1">
                <a:tableStyleId>{9DCAF9ED-07DC-4A11-8D7F-57B35C25682E}</a:tableStyleId>
              </a:tblPr>
              <a:tblGrid>
                <a:gridCol w="4114800"/>
                <a:gridCol w="4114800"/>
              </a:tblGrid>
              <a:tr h="47877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b="1" dirty="0" smtClean="0"/>
                        <a:t>Traditional Class rooms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b="1" dirty="0" smtClean="0"/>
                        <a:t>Constructivist  class rooms</a:t>
                      </a:r>
                      <a:endParaRPr lang="en-US" sz="2800" b="1" dirty="0"/>
                    </a:p>
                  </a:txBody>
                  <a:tcPr/>
                </a:tc>
              </a:tr>
              <a:tr h="861974">
                <a:tc>
                  <a:txBody>
                    <a:bodyPr/>
                    <a:lstStyle/>
                    <a:p>
                      <a:pPr marL="0" marR="0">
                        <a:lnSpc>
                          <a:spcPct val="115000"/>
                        </a:lnSpc>
                        <a:spcBef>
                          <a:spcPts val="0"/>
                        </a:spcBef>
                        <a:spcAft>
                          <a:spcPts val="0"/>
                        </a:spcAft>
                      </a:pPr>
                      <a:r>
                        <a:rPr lang="en-US" sz="2000" b="1" dirty="0">
                          <a:effectLst/>
                        </a:rPr>
                        <a:t>Teachers disseminate information to students; students are recipients of knowledge.</a:t>
                      </a:r>
                      <a:endParaRPr lang="en-US" sz="2000" b="1" dirty="0">
                        <a:effectLst/>
                        <a:latin typeface="Calibri"/>
                        <a:ea typeface="Times New Roman"/>
                        <a:cs typeface="Times New Roman"/>
                      </a:endParaRPr>
                    </a:p>
                  </a:txBody>
                  <a:tcPr marL="61666" marR="61666" marT="61666" marB="61666"/>
                </a:tc>
                <a:tc>
                  <a:txBody>
                    <a:bodyPr/>
                    <a:lstStyle/>
                    <a:p>
                      <a:pPr marL="0" marR="0">
                        <a:lnSpc>
                          <a:spcPct val="115000"/>
                        </a:lnSpc>
                        <a:spcBef>
                          <a:spcPts val="0"/>
                        </a:spcBef>
                        <a:spcAft>
                          <a:spcPts val="0"/>
                        </a:spcAft>
                      </a:pPr>
                      <a:r>
                        <a:rPr lang="en-US" sz="2000" b="1">
                          <a:effectLst/>
                        </a:rPr>
                        <a:t>Teachers have a dialogue with students, helping students construct their own knowledge.</a:t>
                      </a:r>
                      <a:endParaRPr lang="en-US" sz="2000" b="1">
                        <a:effectLst/>
                        <a:latin typeface="Calibri"/>
                        <a:ea typeface="Times New Roman"/>
                        <a:cs typeface="Times New Roman"/>
                      </a:endParaRPr>
                    </a:p>
                  </a:txBody>
                  <a:tcPr marL="61666" marR="61666" marT="61666" marB="61666"/>
                </a:tc>
              </a:tr>
              <a:tr h="861974">
                <a:tc>
                  <a:txBody>
                    <a:bodyPr/>
                    <a:lstStyle/>
                    <a:p>
                      <a:pPr marL="0" marR="0">
                        <a:lnSpc>
                          <a:spcPct val="115000"/>
                        </a:lnSpc>
                        <a:spcBef>
                          <a:spcPts val="0"/>
                        </a:spcBef>
                        <a:spcAft>
                          <a:spcPts val="0"/>
                        </a:spcAft>
                      </a:pPr>
                      <a:r>
                        <a:rPr lang="en-US" sz="2000" b="1" dirty="0">
                          <a:effectLst/>
                        </a:rPr>
                        <a:t>Teacher's role is directive, rooted in authority.</a:t>
                      </a:r>
                      <a:endParaRPr lang="en-US" sz="2000" b="1" dirty="0">
                        <a:effectLst/>
                        <a:latin typeface="Calibri"/>
                        <a:ea typeface="Times New Roman"/>
                        <a:cs typeface="Times New Roman"/>
                      </a:endParaRPr>
                    </a:p>
                  </a:txBody>
                  <a:tcPr marL="61666" marR="61666" marT="61666" marB="61666"/>
                </a:tc>
                <a:tc>
                  <a:txBody>
                    <a:bodyPr/>
                    <a:lstStyle/>
                    <a:p>
                      <a:pPr marL="0" marR="0">
                        <a:lnSpc>
                          <a:spcPct val="115000"/>
                        </a:lnSpc>
                        <a:spcBef>
                          <a:spcPts val="0"/>
                        </a:spcBef>
                        <a:spcAft>
                          <a:spcPts val="0"/>
                        </a:spcAft>
                      </a:pPr>
                      <a:r>
                        <a:rPr lang="en-US" sz="2000" b="1" dirty="0">
                          <a:effectLst/>
                        </a:rPr>
                        <a:t>Teacher's role is interactive, rooted in negotiation.</a:t>
                      </a:r>
                      <a:endParaRPr lang="en-US" sz="2000" b="1" dirty="0">
                        <a:effectLst/>
                        <a:latin typeface="Calibri"/>
                        <a:ea typeface="Times New Roman"/>
                        <a:cs typeface="Times New Roman"/>
                      </a:endParaRPr>
                    </a:p>
                  </a:txBody>
                  <a:tcPr marL="61666" marR="61666" marT="61666" marB="61666"/>
                </a:tc>
              </a:tr>
              <a:tr h="1224005">
                <a:tc>
                  <a:txBody>
                    <a:bodyPr/>
                    <a:lstStyle/>
                    <a:p>
                      <a:pPr marL="0" marR="0">
                        <a:lnSpc>
                          <a:spcPct val="115000"/>
                        </a:lnSpc>
                        <a:spcBef>
                          <a:spcPts val="0"/>
                        </a:spcBef>
                        <a:spcAft>
                          <a:spcPts val="0"/>
                        </a:spcAft>
                      </a:pPr>
                      <a:r>
                        <a:rPr lang="en-US" sz="2000" b="1" dirty="0">
                          <a:effectLst/>
                        </a:rPr>
                        <a:t>Assessment is through testing, correct answers.</a:t>
                      </a:r>
                      <a:endParaRPr lang="en-US" sz="2000" b="1" dirty="0">
                        <a:effectLst/>
                        <a:latin typeface="Calibri"/>
                        <a:ea typeface="Times New Roman"/>
                        <a:cs typeface="Times New Roman"/>
                      </a:endParaRPr>
                    </a:p>
                  </a:txBody>
                  <a:tcPr marL="61666" marR="61666" marT="61666" marB="61666"/>
                </a:tc>
                <a:tc>
                  <a:txBody>
                    <a:bodyPr/>
                    <a:lstStyle/>
                    <a:p>
                      <a:pPr marL="0" marR="0">
                        <a:lnSpc>
                          <a:spcPct val="115000"/>
                        </a:lnSpc>
                        <a:spcBef>
                          <a:spcPts val="0"/>
                        </a:spcBef>
                        <a:spcAft>
                          <a:spcPts val="0"/>
                        </a:spcAft>
                      </a:pPr>
                      <a:r>
                        <a:rPr lang="en-US" sz="2000" b="1" dirty="0">
                          <a:effectLst/>
                        </a:rPr>
                        <a:t>Assessment includes student works, observations, and points of view, as well as tests. Process is as important as product.</a:t>
                      </a:r>
                      <a:endParaRPr lang="en-US" sz="2000" b="1" dirty="0">
                        <a:effectLst/>
                        <a:latin typeface="Calibri"/>
                        <a:ea typeface="Times New Roman"/>
                        <a:cs typeface="Times New Roman"/>
                      </a:endParaRPr>
                    </a:p>
                  </a:txBody>
                  <a:tcPr marL="61666" marR="61666" marT="61666" marB="61666"/>
                </a:tc>
              </a:tr>
              <a:tr h="861974">
                <a:tc>
                  <a:txBody>
                    <a:bodyPr/>
                    <a:lstStyle/>
                    <a:p>
                      <a:pPr marL="0" marR="0">
                        <a:lnSpc>
                          <a:spcPct val="115000"/>
                        </a:lnSpc>
                        <a:spcBef>
                          <a:spcPts val="0"/>
                        </a:spcBef>
                        <a:spcAft>
                          <a:spcPts val="0"/>
                        </a:spcAft>
                      </a:pPr>
                      <a:r>
                        <a:rPr lang="en-US" sz="2000" b="1">
                          <a:effectLst/>
                        </a:rPr>
                        <a:t>Knowledge is seen as inert.</a:t>
                      </a:r>
                      <a:endParaRPr lang="en-US" sz="2000" b="1">
                        <a:effectLst/>
                        <a:latin typeface="Calibri"/>
                        <a:ea typeface="Times New Roman"/>
                        <a:cs typeface="Times New Roman"/>
                      </a:endParaRPr>
                    </a:p>
                  </a:txBody>
                  <a:tcPr marL="61666" marR="61666" marT="61666" marB="61666"/>
                </a:tc>
                <a:tc>
                  <a:txBody>
                    <a:bodyPr/>
                    <a:lstStyle/>
                    <a:p>
                      <a:pPr marL="0" marR="0">
                        <a:lnSpc>
                          <a:spcPct val="115000"/>
                        </a:lnSpc>
                        <a:spcBef>
                          <a:spcPts val="0"/>
                        </a:spcBef>
                        <a:spcAft>
                          <a:spcPts val="0"/>
                        </a:spcAft>
                      </a:pPr>
                      <a:r>
                        <a:rPr lang="en-US" sz="2000" b="1" dirty="0">
                          <a:effectLst/>
                        </a:rPr>
                        <a:t>Knowledge is seen as dynamic, ever changing with our experiences.</a:t>
                      </a:r>
                      <a:endParaRPr lang="en-US" sz="2000" b="1" dirty="0">
                        <a:effectLst/>
                        <a:latin typeface="Calibri"/>
                        <a:ea typeface="Times New Roman"/>
                        <a:cs typeface="Times New Roman"/>
                      </a:endParaRPr>
                    </a:p>
                  </a:txBody>
                  <a:tcPr marL="61666" marR="61666" marT="61666" marB="61666"/>
                </a:tc>
              </a:tr>
              <a:tr h="499943">
                <a:tc>
                  <a:txBody>
                    <a:bodyPr/>
                    <a:lstStyle/>
                    <a:p>
                      <a:pPr marL="0" marR="0">
                        <a:lnSpc>
                          <a:spcPct val="115000"/>
                        </a:lnSpc>
                        <a:spcBef>
                          <a:spcPts val="0"/>
                        </a:spcBef>
                        <a:spcAft>
                          <a:spcPts val="0"/>
                        </a:spcAft>
                      </a:pPr>
                      <a:r>
                        <a:rPr lang="en-US" sz="2000" b="1">
                          <a:effectLst/>
                        </a:rPr>
                        <a:t>Students work primarily alone.</a:t>
                      </a:r>
                      <a:endParaRPr lang="en-US" sz="2000" b="1">
                        <a:effectLst/>
                        <a:latin typeface="Calibri"/>
                        <a:ea typeface="Times New Roman"/>
                        <a:cs typeface="Times New Roman"/>
                      </a:endParaRPr>
                    </a:p>
                  </a:txBody>
                  <a:tcPr marL="61666" marR="61666" marT="61666" marB="61666"/>
                </a:tc>
                <a:tc>
                  <a:txBody>
                    <a:bodyPr/>
                    <a:lstStyle/>
                    <a:p>
                      <a:pPr marL="0" marR="0">
                        <a:lnSpc>
                          <a:spcPct val="115000"/>
                        </a:lnSpc>
                        <a:spcBef>
                          <a:spcPts val="0"/>
                        </a:spcBef>
                        <a:spcAft>
                          <a:spcPts val="0"/>
                        </a:spcAft>
                      </a:pPr>
                      <a:r>
                        <a:rPr lang="en-US" sz="2000" b="1" dirty="0">
                          <a:effectLst/>
                        </a:rPr>
                        <a:t>Students work primarily in groups.</a:t>
                      </a:r>
                      <a:endParaRPr lang="en-US" sz="2000" b="1" dirty="0">
                        <a:effectLst/>
                        <a:latin typeface="Calibri"/>
                        <a:ea typeface="Times New Roman"/>
                        <a:cs typeface="Times New Roman"/>
                      </a:endParaRPr>
                    </a:p>
                  </a:txBody>
                  <a:tcPr marL="61666" marR="61666" marT="61666" marB="61666"/>
                </a:tc>
              </a:tr>
              <a:tr h="478773">
                <a:tc>
                  <a:txBody>
                    <a:bodyPr/>
                    <a:lstStyle/>
                    <a:p>
                      <a:endParaRPr lang="en-US" dirty="0"/>
                    </a:p>
                  </a:txBody>
                  <a:tcPr/>
                </a:tc>
                <a:tc>
                  <a:txBody>
                    <a:bodyPr/>
                    <a:lstStyle/>
                    <a:p>
                      <a:endParaRPr lang="en-US" dirty="0"/>
                    </a:p>
                  </a:txBody>
                  <a:tcPr/>
                </a:tc>
              </a:tr>
              <a:tr h="478773">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28347808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057400"/>
            <a:ext cx="8229600" cy="2514600"/>
          </a:xfrm>
        </p:spPr>
        <p:txBody>
          <a:bodyPr>
            <a:normAutofit/>
          </a:bodyPr>
          <a:lstStyle/>
          <a:p>
            <a:r>
              <a:rPr lang="en-US" b="1" dirty="0"/>
              <a:t>Constructivistic methods of Teaching and Learning</a:t>
            </a:r>
            <a:r>
              <a:rPr lang="en-US" dirty="0"/>
              <a:t/>
            </a:r>
            <a:br>
              <a:rPr lang="en-US" dirty="0"/>
            </a:br>
            <a:endParaRPr lang="en-US" dirty="0"/>
          </a:p>
        </p:txBody>
      </p:sp>
    </p:spTree>
    <p:extLst>
      <p:ext uri="{BB962C8B-B14F-4D97-AF65-F5344CB8AC3E}">
        <p14:creationId xmlns:p14="http://schemas.microsoft.com/office/powerpoint/2010/main" val="4502406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324600"/>
          </a:xfrm>
        </p:spPr>
        <p:txBody>
          <a:bodyPr>
            <a:normAutofit fontScale="92500" lnSpcReduction="10000"/>
          </a:bodyPr>
          <a:lstStyle/>
          <a:p>
            <a:r>
              <a:rPr lang="en-US" b="1" dirty="0"/>
              <a:t>Cooperative Learning or Collaborative Learning: </a:t>
            </a:r>
            <a:r>
              <a:rPr lang="en-US" dirty="0"/>
              <a:t>It is the instructional use of small groups through which students work together to maximize their own and each other’s learning. </a:t>
            </a:r>
            <a:endParaRPr lang="en-US" dirty="0" smtClean="0"/>
          </a:p>
          <a:p>
            <a:r>
              <a:rPr lang="en-US" b="1" dirty="0" smtClean="0">
                <a:solidFill>
                  <a:srgbClr val="FF0000"/>
                </a:solidFill>
              </a:rPr>
              <a:t>Main </a:t>
            </a:r>
            <a:r>
              <a:rPr lang="en-US" b="1" dirty="0">
                <a:solidFill>
                  <a:srgbClr val="FF0000"/>
                </a:solidFill>
              </a:rPr>
              <a:t>characteristics </a:t>
            </a:r>
            <a:endParaRPr lang="en-US" b="1" dirty="0" smtClean="0">
              <a:solidFill>
                <a:srgbClr val="FF0000"/>
              </a:solidFill>
            </a:endParaRPr>
          </a:p>
          <a:p>
            <a:pPr lvl="1"/>
            <a:r>
              <a:rPr lang="en-US" b="1" dirty="0" smtClean="0"/>
              <a:t>small group,</a:t>
            </a:r>
          </a:p>
          <a:p>
            <a:pPr lvl="1"/>
            <a:r>
              <a:rPr lang="en-US" b="1" dirty="0" smtClean="0"/>
              <a:t>learn together</a:t>
            </a:r>
          </a:p>
          <a:p>
            <a:pPr lvl="1"/>
            <a:r>
              <a:rPr lang="en-US" b="1" dirty="0" smtClean="0"/>
              <a:t>a </a:t>
            </a:r>
            <a:r>
              <a:rPr lang="en-US" b="1" dirty="0"/>
              <a:t>common </a:t>
            </a:r>
            <a:r>
              <a:rPr lang="en-US" b="1" dirty="0" smtClean="0"/>
              <a:t>goal</a:t>
            </a:r>
          </a:p>
          <a:p>
            <a:pPr lvl="1"/>
            <a:r>
              <a:rPr lang="en-US" b="1" dirty="0" smtClean="0"/>
              <a:t>pro </a:t>
            </a:r>
            <a:r>
              <a:rPr lang="en-US" b="1" dirty="0"/>
              <a:t>–active and  pro –social </a:t>
            </a:r>
            <a:r>
              <a:rPr lang="en-US" b="1" dirty="0" smtClean="0"/>
              <a:t>interaction</a:t>
            </a:r>
          </a:p>
          <a:p>
            <a:pPr lvl="1"/>
            <a:r>
              <a:rPr lang="en-US" b="1" dirty="0" smtClean="0"/>
              <a:t>student centered</a:t>
            </a:r>
          </a:p>
          <a:p>
            <a:pPr lvl="1"/>
            <a:r>
              <a:rPr lang="en-US" b="1" dirty="0" smtClean="0"/>
              <a:t> </a:t>
            </a:r>
            <a:r>
              <a:rPr lang="en-US" b="1" dirty="0"/>
              <a:t>positive </a:t>
            </a:r>
            <a:r>
              <a:rPr lang="en-US" b="1" dirty="0" smtClean="0"/>
              <a:t>interdependence</a:t>
            </a:r>
          </a:p>
          <a:p>
            <a:pPr lvl="1"/>
            <a:r>
              <a:rPr lang="en-US" b="1" dirty="0" smtClean="0"/>
              <a:t>sharing </a:t>
            </a:r>
            <a:r>
              <a:rPr lang="en-US" b="1" dirty="0"/>
              <a:t>among members of the </a:t>
            </a:r>
            <a:r>
              <a:rPr lang="en-US" b="1" dirty="0" smtClean="0"/>
              <a:t>group</a:t>
            </a:r>
          </a:p>
          <a:p>
            <a:pPr lvl="1"/>
            <a:r>
              <a:rPr lang="en-US" b="1" dirty="0" smtClean="0"/>
              <a:t> </a:t>
            </a:r>
            <a:r>
              <a:rPr lang="en-US" b="1" dirty="0"/>
              <a:t>individual accountability on </a:t>
            </a:r>
            <a:r>
              <a:rPr lang="en-US" b="1" dirty="0" smtClean="0"/>
              <a:t>learning</a:t>
            </a:r>
          </a:p>
          <a:p>
            <a:pPr lvl="1"/>
            <a:r>
              <a:rPr lang="en-US" b="1" dirty="0" smtClean="0"/>
              <a:t>face </a:t>
            </a:r>
            <a:r>
              <a:rPr lang="en-US" b="1" dirty="0"/>
              <a:t>–to face </a:t>
            </a:r>
            <a:r>
              <a:rPr lang="en-US" b="1" dirty="0" smtClean="0"/>
              <a:t>interaction</a:t>
            </a:r>
            <a:endParaRPr lang="en-US" b="1" dirty="0"/>
          </a:p>
        </p:txBody>
      </p:sp>
    </p:spTree>
    <p:extLst>
      <p:ext uri="{BB962C8B-B14F-4D97-AF65-F5344CB8AC3E}">
        <p14:creationId xmlns:p14="http://schemas.microsoft.com/office/powerpoint/2010/main" val="3987912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458200" cy="6172200"/>
          </a:xfrm>
        </p:spPr>
        <p:txBody>
          <a:bodyPr>
            <a:normAutofit lnSpcReduction="10000"/>
          </a:bodyPr>
          <a:lstStyle/>
          <a:p>
            <a:pPr algn="just"/>
            <a:r>
              <a:rPr lang="en-US" b="1" dirty="0">
                <a:solidFill>
                  <a:srgbClr val="C00000"/>
                </a:solidFill>
                <a:latin typeface="Kozuka Gothic Pro B" pitchFamily="34" charset="-128"/>
                <a:ea typeface="Kozuka Gothic Pro B" pitchFamily="34" charset="-128"/>
              </a:rPr>
              <a:t>Learning is an active process in which </a:t>
            </a:r>
            <a:r>
              <a:rPr lang="en-US" b="1" u="sng" dirty="0">
                <a:solidFill>
                  <a:srgbClr val="C00000"/>
                </a:solidFill>
                <a:latin typeface="Kozuka Gothic Pro B" pitchFamily="34" charset="-128"/>
                <a:ea typeface="Kozuka Gothic Pro B" pitchFamily="34" charset="-128"/>
              </a:rPr>
              <a:t>learners discover and construct new ideas/concepts </a:t>
            </a:r>
            <a:r>
              <a:rPr lang="en-US" b="1" dirty="0">
                <a:solidFill>
                  <a:srgbClr val="C00000"/>
                </a:solidFill>
                <a:latin typeface="Kozuka Gothic Pro B" pitchFamily="34" charset="-128"/>
                <a:ea typeface="Kozuka Gothic Pro B" pitchFamily="34" charset="-128"/>
              </a:rPr>
              <a:t>based on their current/prior knowledge. </a:t>
            </a:r>
          </a:p>
          <a:p>
            <a:pPr algn="just"/>
            <a:r>
              <a:rPr lang="en-US" b="1" dirty="0">
                <a:solidFill>
                  <a:srgbClr val="C00000"/>
                </a:solidFill>
                <a:latin typeface="Kozuka Gothic Pro B" pitchFamily="34" charset="-128"/>
                <a:ea typeface="Kozuka Gothic Pro B" pitchFamily="34" charset="-128"/>
              </a:rPr>
              <a:t>The issues that guide this process must be personally or socially relevant. </a:t>
            </a:r>
            <a:endParaRPr lang="en-US" b="1" dirty="0" smtClean="0">
              <a:solidFill>
                <a:srgbClr val="C00000"/>
              </a:solidFill>
              <a:latin typeface="Kozuka Gothic Pro B" pitchFamily="34" charset="-128"/>
              <a:ea typeface="Kozuka Gothic Pro B" pitchFamily="34" charset="-128"/>
            </a:endParaRPr>
          </a:p>
          <a:p>
            <a:pPr algn="just"/>
            <a:r>
              <a:rPr lang="en-US" b="1" dirty="0" smtClean="0">
                <a:solidFill>
                  <a:srgbClr val="C00000"/>
                </a:solidFill>
                <a:latin typeface="Kozuka Gothic Pro B" pitchFamily="34" charset="-128"/>
                <a:ea typeface="Kozuka Gothic Pro B" pitchFamily="34" charset="-128"/>
              </a:rPr>
              <a:t>Instruction </a:t>
            </a:r>
            <a:r>
              <a:rPr lang="en-US" b="1" dirty="0">
                <a:solidFill>
                  <a:srgbClr val="C00000"/>
                </a:solidFill>
                <a:latin typeface="Kozuka Gothic Pro B" pitchFamily="34" charset="-128"/>
                <a:ea typeface="Kozuka Gothic Pro B" pitchFamily="34" charset="-128"/>
              </a:rPr>
              <a:t>should allow the learner to discover principles for themselves through active dialog. </a:t>
            </a:r>
          </a:p>
          <a:p>
            <a:pPr algn="just"/>
            <a:r>
              <a:rPr lang="en-US" b="1" dirty="0">
                <a:solidFill>
                  <a:srgbClr val="C00000"/>
                </a:solidFill>
                <a:latin typeface="Kozuka Gothic Pro B" pitchFamily="34" charset="-128"/>
                <a:ea typeface="Kozuka Gothic Pro B" pitchFamily="34" charset="-128"/>
              </a:rPr>
              <a:t>Instructors should become </a:t>
            </a:r>
            <a:r>
              <a:rPr lang="en-US" b="1" u="sng" dirty="0">
                <a:solidFill>
                  <a:srgbClr val="C00000"/>
                </a:solidFill>
                <a:latin typeface="Kozuka Gothic Pro B" pitchFamily="34" charset="-128"/>
                <a:ea typeface="Kozuka Gothic Pro B" pitchFamily="34" charset="-128"/>
              </a:rPr>
              <a:t>information facilitators</a:t>
            </a:r>
            <a:r>
              <a:rPr lang="en-US" b="1" dirty="0">
                <a:solidFill>
                  <a:srgbClr val="C00000"/>
                </a:solidFill>
                <a:latin typeface="Kozuka Gothic Pro B" pitchFamily="34" charset="-128"/>
                <a:ea typeface="Kozuka Gothic Pro B" pitchFamily="34" charset="-128"/>
              </a:rPr>
              <a:t> instead of information transmitters.</a:t>
            </a:r>
          </a:p>
          <a:p>
            <a:pPr algn="just"/>
            <a:endParaRPr lang="en-US" b="1" dirty="0">
              <a:latin typeface="Book Antiqua" pitchFamily="18" charset="0"/>
            </a:endParaRPr>
          </a:p>
        </p:txBody>
      </p:sp>
    </p:spTree>
    <p:extLst>
      <p:ext uri="{BB962C8B-B14F-4D97-AF65-F5344CB8AC3E}">
        <p14:creationId xmlns:p14="http://schemas.microsoft.com/office/powerpoint/2010/main" val="2425649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172200"/>
          </a:xfrm>
        </p:spPr>
        <p:txBody>
          <a:bodyPr>
            <a:normAutofit fontScale="92500" lnSpcReduction="10000"/>
          </a:bodyPr>
          <a:lstStyle/>
          <a:p>
            <a:r>
              <a:rPr lang="en-US" b="1" dirty="0">
                <a:solidFill>
                  <a:srgbClr val="C00000"/>
                </a:solidFill>
              </a:rPr>
              <a:t>Collaborative </a:t>
            </a:r>
            <a:r>
              <a:rPr lang="en-US" b="1" dirty="0" smtClean="0">
                <a:solidFill>
                  <a:srgbClr val="C00000"/>
                </a:solidFill>
              </a:rPr>
              <a:t>Learning  </a:t>
            </a:r>
            <a:r>
              <a:rPr lang="en-US" b="1" dirty="0" smtClean="0">
                <a:solidFill>
                  <a:srgbClr val="C00000"/>
                </a:solidFill>
              </a:rPr>
              <a:t>increase</a:t>
            </a:r>
          </a:p>
          <a:p>
            <a:pPr lvl="1"/>
            <a:r>
              <a:rPr lang="en-US" b="1" dirty="0" smtClean="0"/>
              <a:t> </a:t>
            </a:r>
            <a:r>
              <a:rPr lang="en-US" b="1" dirty="0"/>
              <a:t>students’ </a:t>
            </a:r>
            <a:r>
              <a:rPr lang="en-US" b="1" dirty="0" smtClean="0"/>
              <a:t>motivation</a:t>
            </a:r>
          </a:p>
          <a:p>
            <a:pPr lvl="1"/>
            <a:r>
              <a:rPr lang="en-US" b="1" dirty="0" smtClean="0"/>
              <a:t>retention </a:t>
            </a:r>
            <a:r>
              <a:rPr lang="en-US" b="1" dirty="0"/>
              <a:t>and helpful for higher </a:t>
            </a:r>
            <a:r>
              <a:rPr lang="en-US" b="1" dirty="0" smtClean="0"/>
              <a:t>achievements</a:t>
            </a:r>
          </a:p>
          <a:p>
            <a:pPr lvl="1"/>
            <a:r>
              <a:rPr lang="en-US" b="1" dirty="0" smtClean="0"/>
              <a:t>Enhance </a:t>
            </a:r>
            <a:r>
              <a:rPr lang="en-US" b="1" dirty="0"/>
              <a:t>students’ satisfaction in </a:t>
            </a:r>
            <a:r>
              <a:rPr lang="en-US" b="1" dirty="0" smtClean="0"/>
              <a:t>learning</a:t>
            </a:r>
          </a:p>
          <a:p>
            <a:pPr lvl="1"/>
            <a:r>
              <a:rPr lang="en-US" b="1" dirty="0" smtClean="0"/>
              <a:t>promote </a:t>
            </a:r>
            <a:r>
              <a:rPr lang="en-US" b="1" dirty="0"/>
              <a:t>the practice social </a:t>
            </a:r>
            <a:r>
              <a:rPr lang="en-US" b="1" dirty="0" smtClean="0"/>
              <a:t>skills</a:t>
            </a:r>
          </a:p>
          <a:p>
            <a:pPr lvl="1"/>
            <a:r>
              <a:rPr lang="en-US" b="1" dirty="0" smtClean="0"/>
              <a:t>develops </a:t>
            </a:r>
            <a:r>
              <a:rPr lang="en-US" b="1" dirty="0"/>
              <a:t>interpersonal </a:t>
            </a:r>
            <a:r>
              <a:rPr lang="en-US" b="1" dirty="0" smtClean="0"/>
              <a:t>relationships</a:t>
            </a:r>
          </a:p>
          <a:p>
            <a:pPr lvl="1"/>
            <a:r>
              <a:rPr lang="en-US" b="1" dirty="0" smtClean="0"/>
              <a:t>to </a:t>
            </a:r>
            <a:r>
              <a:rPr lang="en-US" b="1" dirty="0"/>
              <a:t>reduce class room anxiety and text </a:t>
            </a:r>
            <a:r>
              <a:rPr lang="en-US" b="1" dirty="0" smtClean="0"/>
              <a:t>anxiety</a:t>
            </a:r>
          </a:p>
          <a:p>
            <a:pPr marL="457200" lvl="1" indent="0">
              <a:buNone/>
            </a:pPr>
            <a:endParaRPr lang="en-US" b="1" dirty="0" smtClean="0"/>
          </a:p>
          <a:p>
            <a:pPr lvl="1">
              <a:buFont typeface="Wingdings" pitchFamily="2" charset="2"/>
              <a:buChar char="§"/>
            </a:pPr>
            <a:r>
              <a:rPr lang="en-US" b="1" dirty="0" smtClean="0"/>
              <a:t>it </a:t>
            </a:r>
            <a:r>
              <a:rPr lang="en-US" b="1" dirty="0"/>
              <a:t>is time </a:t>
            </a:r>
            <a:r>
              <a:rPr lang="en-US" b="1" dirty="0" smtClean="0"/>
              <a:t>consuming</a:t>
            </a:r>
            <a:endParaRPr lang="en-US" b="1" dirty="0" smtClean="0"/>
          </a:p>
          <a:p>
            <a:pPr lvl="1">
              <a:buFont typeface="Wingdings" pitchFamily="2" charset="2"/>
              <a:buChar char="§"/>
            </a:pPr>
            <a:r>
              <a:rPr lang="en-US" b="1" dirty="0" smtClean="0"/>
              <a:t>demand </a:t>
            </a:r>
            <a:r>
              <a:rPr lang="en-US" b="1" dirty="0"/>
              <a:t>training for </a:t>
            </a:r>
            <a:r>
              <a:rPr lang="en-US" b="1" dirty="0" smtClean="0"/>
              <a:t>teachers</a:t>
            </a:r>
          </a:p>
          <a:p>
            <a:pPr lvl="1">
              <a:buFont typeface="Wingdings" pitchFamily="2" charset="2"/>
              <a:buChar char="§"/>
            </a:pPr>
            <a:r>
              <a:rPr lang="en-US" b="1" dirty="0" smtClean="0"/>
              <a:t>provide </a:t>
            </a:r>
            <a:r>
              <a:rPr lang="en-US" b="1" dirty="0"/>
              <a:t>less control over the </a:t>
            </a:r>
            <a:r>
              <a:rPr lang="en-US" b="1" dirty="0" smtClean="0"/>
              <a:t>learner</a:t>
            </a:r>
          </a:p>
          <a:p>
            <a:pPr lvl="1">
              <a:buFont typeface="Wingdings" pitchFamily="2" charset="2"/>
              <a:buChar char="§"/>
            </a:pPr>
            <a:r>
              <a:rPr lang="en-US" b="1" dirty="0" smtClean="0"/>
              <a:t>individual </a:t>
            </a:r>
            <a:r>
              <a:rPr lang="en-US" b="1" dirty="0"/>
              <a:t>difference affects the </a:t>
            </a:r>
            <a:r>
              <a:rPr lang="en-US" b="1" dirty="0" smtClean="0"/>
              <a:t>learning</a:t>
            </a:r>
          </a:p>
          <a:p>
            <a:pPr lvl="1">
              <a:buFont typeface="Wingdings" pitchFamily="2" charset="2"/>
              <a:buChar char="§"/>
            </a:pPr>
            <a:r>
              <a:rPr lang="en-US" b="1" dirty="0" smtClean="0"/>
              <a:t>not </a:t>
            </a:r>
            <a:r>
              <a:rPr lang="en-US" b="1" dirty="0"/>
              <a:t>suitable for traditional class rooms.</a:t>
            </a:r>
          </a:p>
          <a:p>
            <a:endParaRPr lang="en-US" dirty="0"/>
          </a:p>
        </p:txBody>
      </p:sp>
    </p:spTree>
    <p:extLst>
      <p:ext uri="{BB962C8B-B14F-4D97-AF65-F5344CB8AC3E}">
        <p14:creationId xmlns:p14="http://schemas.microsoft.com/office/powerpoint/2010/main" val="15377187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096000"/>
          </a:xfrm>
        </p:spPr>
        <p:txBody>
          <a:bodyPr>
            <a:normAutofit lnSpcReduction="10000"/>
          </a:bodyPr>
          <a:lstStyle/>
          <a:p>
            <a:r>
              <a:rPr lang="en-US" b="1" dirty="0"/>
              <a:t>Brainstorming: </a:t>
            </a:r>
            <a:r>
              <a:rPr lang="en-US" b="1" dirty="0">
                <a:solidFill>
                  <a:srgbClr val="C00000"/>
                </a:solidFill>
              </a:rPr>
              <a:t>It  is a group creativity technique designed to generate a large number of ideas for  the solution of a problem</a:t>
            </a:r>
            <a:r>
              <a:rPr lang="en-US" b="1" dirty="0" smtClean="0">
                <a:solidFill>
                  <a:srgbClr val="C00000"/>
                </a:solidFill>
              </a:rPr>
              <a:t>.</a:t>
            </a:r>
          </a:p>
          <a:p>
            <a:r>
              <a:rPr lang="en-US" b="1" dirty="0" smtClean="0">
                <a:solidFill>
                  <a:srgbClr val="C00000"/>
                </a:solidFill>
              </a:rPr>
              <a:t>In </a:t>
            </a:r>
            <a:r>
              <a:rPr lang="en-US" b="1" dirty="0">
                <a:solidFill>
                  <a:srgbClr val="C00000"/>
                </a:solidFill>
              </a:rPr>
              <a:t>1953 ,the method was popularized by  Alex  Osborn in a book called “Applied Imagination”. Brainstorming is an idea generating technique of informal approach to problem solving</a:t>
            </a:r>
            <a:r>
              <a:rPr lang="en-US" b="1" dirty="0" smtClean="0">
                <a:solidFill>
                  <a:srgbClr val="C00000"/>
                </a:solidFill>
              </a:rPr>
              <a:t>.</a:t>
            </a:r>
          </a:p>
          <a:p>
            <a:r>
              <a:rPr lang="en-US" b="1" dirty="0" smtClean="0">
                <a:solidFill>
                  <a:srgbClr val="C00000"/>
                </a:solidFill>
              </a:rPr>
              <a:t> </a:t>
            </a:r>
            <a:r>
              <a:rPr lang="en-US" b="1" dirty="0">
                <a:solidFill>
                  <a:srgbClr val="C00000"/>
                </a:solidFill>
              </a:rPr>
              <a:t>This ensures active participation by all members and there is no corrections during the </a:t>
            </a:r>
            <a:r>
              <a:rPr lang="en-US" b="1" dirty="0" smtClean="0">
                <a:solidFill>
                  <a:srgbClr val="C00000"/>
                </a:solidFill>
              </a:rPr>
              <a:t>process</a:t>
            </a:r>
            <a:endParaRPr lang="en-US" b="1" dirty="0">
              <a:solidFill>
                <a:srgbClr val="C00000"/>
              </a:solidFill>
            </a:endParaRPr>
          </a:p>
        </p:txBody>
      </p:sp>
    </p:spTree>
    <p:extLst>
      <p:ext uri="{BB962C8B-B14F-4D97-AF65-F5344CB8AC3E}">
        <p14:creationId xmlns:p14="http://schemas.microsoft.com/office/powerpoint/2010/main" val="8307829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en-US" sz="3600" b="1" dirty="0"/>
              <a:t>The steps in Brain Storming are</a:t>
            </a:r>
            <a:r>
              <a:rPr lang="en-US" sz="3600" b="1" dirty="0" smtClean="0"/>
              <a:t>:</a:t>
            </a:r>
          </a:p>
          <a:p>
            <a:pPr marL="0" indent="0">
              <a:buNone/>
            </a:pPr>
            <a:endParaRPr lang="en-US" sz="3600" b="1" dirty="0" smtClean="0"/>
          </a:p>
          <a:p>
            <a:r>
              <a:rPr lang="en-US" sz="3600" b="1" dirty="0" smtClean="0">
                <a:solidFill>
                  <a:srgbClr val="C00000"/>
                </a:solidFill>
              </a:rPr>
              <a:t>1</a:t>
            </a:r>
            <a:r>
              <a:rPr lang="en-US" sz="3600" b="1" dirty="0">
                <a:solidFill>
                  <a:srgbClr val="C00000"/>
                </a:solidFill>
              </a:rPr>
              <a:t>) Presentation of problem </a:t>
            </a:r>
            <a:endParaRPr lang="en-US" sz="3600" b="1" dirty="0" smtClean="0">
              <a:solidFill>
                <a:srgbClr val="C00000"/>
              </a:solidFill>
            </a:endParaRPr>
          </a:p>
          <a:p>
            <a:r>
              <a:rPr lang="en-US" sz="3600" b="1" dirty="0" smtClean="0">
                <a:solidFill>
                  <a:srgbClr val="C00000"/>
                </a:solidFill>
              </a:rPr>
              <a:t>2</a:t>
            </a:r>
            <a:r>
              <a:rPr lang="en-US" sz="3600" b="1" dirty="0">
                <a:solidFill>
                  <a:srgbClr val="C00000"/>
                </a:solidFill>
              </a:rPr>
              <a:t>) Provide relevant information </a:t>
            </a:r>
            <a:endParaRPr lang="en-US" sz="3600" b="1" dirty="0" smtClean="0">
              <a:solidFill>
                <a:srgbClr val="C00000"/>
              </a:solidFill>
            </a:endParaRPr>
          </a:p>
          <a:p>
            <a:r>
              <a:rPr lang="en-US" sz="3600" b="1" dirty="0" smtClean="0">
                <a:solidFill>
                  <a:srgbClr val="C00000"/>
                </a:solidFill>
              </a:rPr>
              <a:t>3</a:t>
            </a:r>
            <a:r>
              <a:rPr lang="en-US" sz="3600" b="1" dirty="0">
                <a:solidFill>
                  <a:srgbClr val="C00000"/>
                </a:solidFill>
              </a:rPr>
              <a:t>) Elicit ideas </a:t>
            </a:r>
            <a:endParaRPr lang="en-US" sz="3600" b="1" dirty="0" smtClean="0">
              <a:solidFill>
                <a:srgbClr val="C00000"/>
              </a:solidFill>
            </a:endParaRPr>
          </a:p>
          <a:p>
            <a:r>
              <a:rPr lang="en-US" sz="3600" b="1" dirty="0" smtClean="0">
                <a:solidFill>
                  <a:srgbClr val="C00000"/>
                </a:solidFill>
              </a:rPr>
              <a:t>4</a:t>
            </a:r>
            <a:r>
              <a:rPr lang="en-US" sz="3600" b="1" dirty="0">
                <a:solidFill>
                  <a:srgbClr val="C00000"/>
                </a:solidFill>
              </a:rPr>
              <a:t>) Record the idea </a:t>
            </a:r>
            <a:endParaRPr lang="en-US" sz="3600" b="1" dirty="0" smtClean="0">
              <a:solidFill>
                <a:srgbClr val="C00000"/>
              </a:solidFill>
            </a:endParaRPr>
          </a:p>
          <a:p>
            <a:r>
              <a:rPr lang="en-US" sz="3600" b="1" dirty="0" smtClean="0">
                <a:solidFill>
                  <a:srgbClr val="C00000"/>
                </a:solidFill>
              </a:rPr>
              <a:t>5</a:t>
            </a:r>
            <a:r>
              <a:rPr lang="en-US" sz="3600" b="1" dirty="0">
                <a:solidFill>
                  <a:srgbClr val="C00000"/>
                </a:solidFill>
              </a:rPr>
              <a:t>) Organize and Combine similar ideas </a:t>
            </a:r>
            <a:endParaRPr lang="en-US" sz="3600" b="1" dirty="0" smtClean="0">
              <a:solidFill>
                <a:srgbClr val="C00000"/>
              </a:solidFill>
            </a:endParaRPr>
          </a:p>
          <a:p>
            <a:r>
              <a:rPr lang="en-US" sz="3600" b="1" dirty="0" smtClean="0">
                <a:solidFill>
                  <a:srgbClr val="C00000"/>
                </a:solidFill>
              </a:rPr>
              <a:t>6</a:t>
            </a:r>
            <a:r>
              <a:rPr lang="en-US" sz="3600" b="1" dirty="0">
                <a:solidFill>
                  <a:srgbClr val="C00000"/>
                </a:solidFill>
              </a:rPr>
              <a:t>) Evaluate each idea or solution</a:t>
            </a:r>
            <a:r>
              <a:rPr lang="en-US" sz="3600" dirty="0">
                <a:solidFill>
                  <a:srgbClr val="C00000"/>
                </a:solidFill>
              </a:rPr>
              <a:t>.  </a:t>
            </a:r>
          </a:p>
          <a:p>
            <a:endParaRPr lang="en-US" dirty="0"/>
          </a:p>
          <a:p>
            <a:endParaRPr lang="en-US" dirty="0"/>
          </a:p>
        </p:txBody>
      </p:sp>
    </p:spTree>
    <p:extLst>
      <p:ext uri="{BB962C8B-B14F-4D97-AF65-F5344CB8AC3E}">
        <p14:creationId xmlns:p14="http://schemas.microsoft.com/office/powerpoint/2010/main" val="31843330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172200"/>
          </a:xfrm>
        </p:spPr>
        <p:txBody>
          <a:bodyPr>
            <a:normAutofit lnSpcReduction="10000"/>
          </a:bodyPr>
          <a:lstStyle/>
          <a:p>
            <a:r>
              <a:rPr lang="en-US" b="1" dirty="0"/>
              <a:t>The principles of Brain Storming </a:t>
            </a:r>
            <a:endParaRPr lang="en-US" b="1" dirty="0" smtClean="0"/>
          </a:p>
          <a:p>
            <a:r>
              <a:rPr lang="en-US" b="1" dirty="0" smtClean="0"/>
              <a:t> </a:t>
            </a:r>
            <a:r>
              <a:rPr lang="en-US" b="1" dirty="0">
                <a:solidFill>
                  <a:srgbClr val="C00000"/>
                </a:solidFill>
              </a:rPr>
              <a:t>Freewheeling</a:t>
            </a:r>
            <a:r>
              <a:rPr lang="en-US" b="1" dirty="0"/>
              <a:t>: The expression of opinion should be possible without interruption.</a:t>
            </a:r>
          </a:p>
          <a:p>
            <a:r>
              <a:rPr lang="en-US" b="1" dirty="0" smtClean="0"/>
              <a:t> </a:t>
            </a:r>
            <a:r>
              <a:rPr lang="en-US" b="1" dirty="0">
                <a:solidFill>
                  <a:srgbClr val="C00000"/>
                </a:solidFill>
              </a:rPr>
              <a:t>No criticism</a:t>
            </a:r>
            <a:r>
              <a:rPr lang="en-US" b="1" dirty="0"/>
              <a:t>: It must be ensured that expressions and gestures do not reflect a critical attitude.</a:t>
            </a:r>
          </a:p>
          <a:p>
            <a:r>
              <a:rPr lang="en-US" b="1" dirty="0" smtClean="0">
                <a:solidFill>
                  <a:srgbClr val="C00000"/>
                </a:solidFill>
              </a:rPr>
              <a:t>Quantity </a:t>
            </a:r>
            <a:r>
              <a:rPr lang="en-US" b="1" dirty="0">
                <a:solidFill>
                  <a:srgbClr val="C00000"/>
                </a:solidFill>
              </a:rPr>
              <a:t>breeds Quality</a:t>
            </a:r>
            <a:r>
              <a:rPr lang="en-US" b="1" dirty="0"/>
              <a:t>: The more number of ideas generated , the number of qualitative ideas should be collected.</a:t>
            </a:r>
          </a:p>
          <a:p>
            <a:r>
              <a:rPr lang="en-US" b="1" dirty="0" smtClean="0"/>
              <a:t> </a:t>
            </a:r>
            <a:r>
              <a:rPr lang="en-US" b="1" dirty="0">
                <a:solidFill>
                  <a:srgbClr val="C00000"/>
                </a:solidFill>
              </a:rPr>
              <a:t>Hitch Hiking</a:t>
            </a:r>
            <a:r>
              <a:rPr lang="en-US" b="1" dirty="0"/>
              <a:t>: It is a way of arriving at the destination by travelling free by any mode of transportation available on the way.</a:t>
            </a:r>
          </a:p>
          <a:p>
            <a:endParaRPr lang="en-US" dirty="0"/>
          </a:p>
        </p:txBody>
      </p:sp>
    </p:spTree>
    <p:extLst>
      <p:ext uri="{BB962C8B-B14F-4D97-AF65-F5344CB8AC3E}">
        <p14:creationId xmlns:p14="http://schemas.microsoft.com/office/powerpoint/2010/main" val="30960773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6096000"/>
          </a:xfrm>
        </p:spPr>
        <p:txBody>
          <a:bodyPr>
            <a:normAutofit fontScale="92500" lnSpcReduction="20000"/>
          </a:bodyPr>
          <a:lstStyle/>
          <a:p>
            <a:pPr marL="0" indent="0">
              <a:buNone/>
            </a:pPr>
            <a:r>
              <a:rPr lang="en-US" b="1" dirty="0">
                <a:solidFill>
                  <a:srgbClr val="C00000"/>
                </a:solidFill>
              </a:rPr>
              <a:t>Brainstorming </a:t>
            </a:r>
            <a:endParaRPr lang="en-US" b="1" dirty="0" smtClean="0">
              <a:solidFill>
                <a:srgbClr val="C00000"/>
              </a:solidFill>
            </a:endParaRPr>
          </a:p>
          <a:p>
            <a:r>
              <a:rPr lang="en-US" b="1" dirty="0" smtClean="0"/>
              <a:t>makes the </a:t>
            </a:r>
            <a:r>
              <a:rPr lang="en-US" b="1" dirty="0"/>
              <a:t>pupil </a:t>
            </a:r>
            <a:r>
              <a:rPr lang="en-US" b="1" dirty="0" smtClean="0"/>
              <a:t>creative </a:t>
            </a:r>
            <a:r>
              <a:rPr lang="en-US" b="1" dirty="0"/>
              <a:t>and </a:t>
            </a:r>
            <a:r>
              <a:rPr lang="en-US" b="1" dirty="0" smtClean="0"/>
              <a:t>innovative.</a:t>
            </a:r>
          </a:p>
          <a:p>
            <a:r>
              <a:rPr lang="en-US" b="1" dirty="0" smtClean="0"/>
              <a:t>It </a:t>
            </a:r>
            <a:r>
              <a:rPr lang="en-US" b="1" dirty="0"/>
              <a:t>gives opportunity for pupils for analyzing and solving problem </a:t>
            </a:r>
            <a:endParaRPr lang="en-US" b="1" dirty="0" smtClean="0"/>
          </a:p>
          <a:p>
            <a:r>
              <a:rPr lang="en-US" b="1" dirty="0"/>
              <a:t>Brain storming is a democratic and problem centered technique</a:t>
            </a:r>
            <a:endParaRPr lang="en-US" b="1" dirty="0" smtClean="0"/>
          </a:p>
          <a:p>
            <a:r>
              <a:rPr lang="en-US" b="1" dirty="0" smtClean="0"/>
              <a:t>encourages </a:t>
            </a:r>
            <a:r>
              <a:rPr lang="en-US" b="1" dirty="0"/>
              <a:t>participation of each member and can be used by all </a:t>
            </a:r>
            <a:r>
              <a:rPr lang="en-US" b="1" dirty="0" smtClean="0"/>
              <a:t>students</a:t>
            </a:r>
          </a:p>
          <a:p>
            <a:r>
              <a:rPr lang="en-US" b="1" dirty="0" smtClean="0"/>
              <a:t>It </a:t>
            </a:r>
            <a:r>
              <a:rPr lang="en-US" b="1" dirty="0"/>
              <a:t>is very Difficult to select a problem oriented topic. </a:t>
            </a:r>
            <a:endParaRPr lang="en-US" b="1" dirty="0" smtClean="0"/>
          </a:p>
          <a:p>
            <a:r>
              <a:rPr lang="en-US" b="1" dirty="0" smtClean="0"/>
              <a:t>Brain </a:t>
            </a:r>
            <a:r>
              <a:rPr lang="en-US" b="1" dirty="0"/>
              <a:t>storming may cause problem of </a:t>
            </a:r>
            <a:r>
              <a:rPr lang="en-US" b="1" dirty="0" smtClean="0"/>
              <a:t>discipline</a:t>
            </a:r>
          </a:p>
          <a:p>
            <a:r>
              <a:rPr lang="en-US" b="1" dirty="0" smtClean="0"/>
              <a:t>Brain </a:t>
            </a:r>
            <a:r>
              <a:rPr lang="en-US" b="1" dirty="0"/>
              <a:t>storming creates situations for student and teacher interaction and both remain active in </a:t>
            </a:r>
            <a:r>
              <a:rPr lang="en-US" b="1" dirty="0" smtClean="0"/>
              <a:t>teaching learning process.</a:t>
            </a:r>
            <a:endParaRPr lang="en-US" b="1" dirty="0"/>
          </a:p>
        </p:txBody>
      </p:sp>
    </p:spTree>
    <p:extLst>
      <p:ext uri="{BB962C8B-B14F-4D97-AF65-F5344CB8AC3E}">
        <p14:creationId xmlns:p14="http://schemas.microsoft.com/office/powerpoint/2010/main" val="1128401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r>
              <a:rPr lang="en-US" b="1" dirty="0"/>
              <a:t>Concept Mapping/Knowledge mapping/ Mind mapping </a:t>
            </a:r>
            <a:r>
              <a:rPr lang="en-US" dirty="0"/>
              <a:t>is the</a:t>
            </a:r>
            <a:r>
              <a:rPr lang="en-US" b="1" dirty="0"/>
              <a:t> </a:t>
            </a:r>
            <a:r>
              <a:rPr lang="en-US" dirty="0"/>
              <a:t>Graphical/ pictorial tool for knowledge. It is a summarizing technique developed by Novak in vidu1972. </a:t>
            </a:r>
            <a:endParaRPr lang="en-US" dirty="0" smtClean="0"/>
          </a:p>
          <a:p>
            <a:r>
              <a:rPr lang="en-US" dirty="0" smtClean="0"/>
              <a:t>It  </a:t>
            </a:r>
            <a:r>
              <a:rPr lang="en-US" dirty="0"/>
              <a:t>provides visual representation of the hierarchy and relation among concepts within an individual’s mind and a graphical representation of persons’ knowledge of a domain. </a:t>
            </a:r>
            <a:endParaRPr lang="en-US" dirty="0" smtClean="0"/>
          </a:p>
          <a:p>
            <a:endParaRPr lang="en-US" dirty="0"/>
          </a:p>
        </p:txBody>
      </p:sp>
    </p:spTree>
    <p:extLst>
      <p:ext uri="{BB962C8B-B14F-4D97-AF65-F5344CB8AC3E}">
        <p14:creationId xmlns:p14="http://schemas.microsoft.com/office/powerpoint/2010/main" val="7368933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096000"/>
          </a:xfrm>
        </p:spPr>
        <p:txBody>
          <a:bodyPr>
            <a:normAutofit/>
          </a:bodyPr>
          <a:lstStyle/>
          <a:p>
            <a:pPr marL="0" indent="0">
              <a:buNone/>
            </a:pPr>
            <a:r>
              <a:rPr lang="en-US" b="1" dirty="0">
                <a:solidFill>
                  <a:srgbClr val="C00000"/>
                </a:solidFill>
              </a:rPr>
              <a:t>The development of Concept Mapping involves different </a:t>
            </a:r>
            <a:r>
              <a:rPr lang="en-US" b="1" dirty="0" smtClean="0">
                <a:solidFill>
                  <a:srgbClr val="C00000"/>
                </a:solidFill>
              </a:rPr>
              <a:t>steps</a:t>
            </a:r>
          </a:p>
          <a:p>
            <a:pPr marL="0" indent="0">
              <a:buNone/>
            </a:pPr>
            <a:endParaRPr lang="en-US" b="1" dirty="0" smtClean="0"/>
          </a:p>
          <a:p>
            <a:pPr marL="0" indent="0">
              <a:buNone/>
            </a:pPr>
            <a:r>
              <a:rPr lang="en-US" b="1" dirty="0" smtClean="0"/>
              <a:t> 1.Selection </a:t>
            </a:r>
            <a:r>
              <a:rPr lang="en-US" b="1" dirty="0"/>
              <a:t>of the matter </a:t>
            </a:r>
            <a:endParaRPr lang="en-US" b="1" dirty="0" smtClean="0"/>
          </a:p>
          <a:p>
            <a:pPr marL="0" indent="0">
              <a:buNone/>
            </a:pPr>
            <a:r>
              <a:rPr lang="en-US" b="1" dirty="0" smtClean="0"/>
              <a:t>2</a:t>
            </a:r>
            <a:r>
              <a:rPr lang="en-US" b="1" dirty="0"/>
              <a:t>. Ranking / hierarchic order formation of the content </a:t>
            </a:r>
            <a:endParaRPr lang="en-US" b="1" dirty="0" smtClean="0"/>
          </a:p>
          <a:p>
            <a:pPr marL="0" indent="0">
              <a:buNone/>
            </a:pPr>
            <a:r>
              <a:rPr lang="en-US" b="1" dirty="0" smtClean="0"/>
              <a:t>3</a:t>
            </a:r>
            <a:r>
              <a:rPr lang="en-US" b="1" dirty="0"/>
              <a:t>. Cluster formation of similar </a:t>
            </a:r>
            <a:r>
              <a:rPr lang="en-US" b="1" dirty="0" smtClean="0"/>
              <a:t>matter</a:t>
            </a:r>
          </a:p>
          <a:p>
            <a:pPr marL="0" indent="0">
              <a:buNone/>
            </a:pPr>
            <a:r>
              <a:rPr lang="en-US" b="1" dirty="0" smtClean="0"/>
              <a:t> </a:t>
            </a:r>
            <a:r>
              <a:rPr lang="en-US" b="1" dirty="0"/>
              <a:t>4. Arrangement of content matter in a précised form </a:t>
            </a:r>
            <a:endParaRPr lang="en-US" b="1" dirty="0" smtClean="0"/>
          </a:p>
          <a:p>
            <a:pPr marL="0" indent="0">
              <a:buNone/>
            </a:pPr>
            <a:r>
              <a:rPr lang="en-US" b="1" dirty="0" smtClean="0"/>
              <a:t>5</a:t>
            </a:r>
            <a:r>
              <a:rPr lang="en-US" b="1" dirty="0"/>
              <a:t>. Linking with each other</a:t>
            </a:r>
            <a:r>
              <a:rPr lang="en-US" dirty="0"/>
              <a:t>. </a:t>
            </a:r>
            <a:endParaRPr lang="en-US" dirty="0"/>
          </a:p>
        </p:txBody>
      </p:sp>
    </p:spTree>
    <p:extLst>
      <p:ext uri="{BB962C8B-B14F-4D97-AF65-F5344CB8AC3E}">
        <p14:creationId xmlns:p14="http://schemas.microsoft.com/office/powerpoint/2010/main" val="12190596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457200"/>
            <a:ext cx="8229600" cy="5943600"/>
          </a:xfrm>
        </p:spPr>
        <p:txBody>
          <a:bodyPr>
            <a:normAutofit/>
          </a:bodyPr>
          <a:lstStyle/>
          <a:p>
            <a:r>
              <a:rPr lang="en-US" sz="3600" b="1" dirty="0"/>
              <a:t>This method is important </a:t>
            </a:r>
            <a:r>
              <a:rPr lang="en-US" sz="3600" b="1" dirty="0" smtClean="0"/>
              <a:t>because</a:t>
            </a:r>
          </a:p>
          <a:p>
            <a:pPr lvl="1"/>
            <a:r>
              <a:rPr lang="en-US" sz="3600" b="1" dirty="0" smtClean="0"/>
              <a:t> </a:t>
            </a:r>
            <a:r>
              <a:rPr lang="en-US" sz="3600" b="1" dirty="0"/>
              <a:t>it establish meaningful relationship among different concept and connect </a:t>
            </a:r>
            <a:r>
              <a:rPr lang="en-US" sz="3600" b="1" dirty="0" smtClean="0"/>
              <a:t>ideas</a:t>
            </a:r>
          </a:p>
          <a:p>
            <a:pPr lvl="1"/>
            <a:r>
              <a:rPr lang="en-US" sz="3600" b="1" dirty="0" smtClean="0"/>
              <a:t>it </a:t>
            </a:r>
            <a:r>
              <a:rPr lang="en-US" sz="3600" b="1" dirty="0"/>
              <a:t>is helpful for the planning for </a:t>
            </a:r>
            <a:r>
              <a:rPr lang="en-US" sz="3600" b="1" dirty="0" smtClean="0"/>
              <a:t>studies</a:t>
            </a:r>
          </a:p>
          <a:p>
            <a:pPr lvl="1"/>
            <a:r>
              <a:rPr lang="en-US" sz="3600" b="1" dirty="0" smtClean="0"/>
              <a:t>provide </a:t>
            </a:r>
            <a:r>
              <a:rPr lang="en-US" sz="3600" b="1" dirty="0"/>
              <a:t>a overall idea about content </a:t>
            </a:r>
            <a:r>
              <a:rPr lang="en-US" sz="3600" b="1" dirty="0" smtClean="0"/>
              <a:t>matter</a:t>
            </a:r>
          </a:p>
          <a:p>
            <a:pPr lvl="1"/>
            <a:r>
              <a:rPr lang="en-US" sz="3600" b="1" dirty="0" smtClean="0"/>
              <a:t> </a:t>
            </a:r>
            <a:r>
              <a:rPr lang="en-US" sz="3600" b="1" dirty="0"/>
              <a:t>It is very helpful for revision</a:t>
            </a:r>
          </a:p>
          <a:p>
            <a:endParaRPr lang="en-US" dirty="0"/>
          </a:p>
          <a:p>
            <a:endParaRPr lang="en-US" dirty="0"/>
          </a:p>
        </p:txBody>
      </p:sp>
    </p:spTree>
    <p:extLst>
      <p:ext uri="{BB962C8B-B14F-4D97-AF65-F5344CB8AC3E}">
        <p14:creationId xmlns:p14="http://schemas.microsoft.com/office/powerpoint/2010/main" val="20813865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943600"/>
          </a:xfrm>
        </p:spPr>
        <p:txBody>
          <a:bodyPr>
            <a:normAutofit/>
          </a:bodyPr>
          <a:lstStyle/>
          <a:p>
            <a:pPr marL="0" indent="0" algn="ctr">
              <a:buNone/>
            </a:pPr>
            <a:r>
              <a:rPr lang="en-US" sz="4000" b="1" dirty="0">
                <a:solidFill>
                  <a:srgbClr val="C00000"/>
                </a:solidFill>
              </a:rPr>
              <a:t>Reciprocal  Teaching</a:t>
            </a:r>
            <a:r>
              <a:rPr lang="en-US" sz="4000" dirty="0">
                <a:solidFill>
                  <a:srgbClr val="C00000"/>
                </a:solidFill>
              </a:rPr>
              <a:t>  </a:t>
            </a:r>
            <a:endParaRPr lang="en-US" sz="4000" dirty="0" smtClean="0">
              <a:solidFill>
                <a:srgbClr val="C00000"/>
              </a:solidFill>
            </a:endParaRPr>
          </a:p>
          <a:p>
            <a:pPr>
              <a:buFont typeface="Wingdings" pitchFamily="2" charset="2"/>
              <a:buChar char="Ø"/>
            </a:pPr>
            <a:r>
              <a:rPr lang="en-US" b="1" dirty="0" smtClean="0"/>
              <a:t>to </a:t>
            </a:r>
            <a:r>
              <a:rPr lang="en-US" b="1" dirty="0"/>
              <a:t>develop the ability to comprehend a reading </a:t>
            </a:r>
            <a:r>
              <a:rPr lang="en-US" b="1" dirty="0" smtClean="0"/>
              <a:t>passage</a:t>
            </a:r>
          </a:p>
          <a:p>
            <a:pPr>
              <a:buFont typeface="Wingdings" pitchFamily="2" charset="2"/>
              <a:buChar char="Ø"/>
            </a:pPr>
            <a:r>
              <a:rPr lang="en-US" b="1" dirty="0" smtClean="0"/>
              <a:t>It </a:t>
            </a:r>
            <a:r>
              <a:rPr lang="en-US" b="1" dirty="0"/>
              <a:t>is an instructional activity that takes place in the form of a dialogue between teachers and students in which participants take turns assuming the role of teacher to improve student’s ability to learn from text through the practice of four skills: </a:t>
            </a:r>
            <a:r>
              <a:rPr lang="en-US" b="1" dirty="0">
                <a:solidFill>
                  <a:srgbClr val="C00000"/>
                </a:solidFill>
              </a:rPr>
              <a:t>summarizing, clarifying, questioning, and predicting. </a:t>
            </a:r>
            <a:endParaRPr lang="en-US" b="1" dirty="0">
              <a:solidFill>
                <a:srgbClr val="C00000"/>
              </a:solidFill>
            </a:endParaRPr>
          </a:p>
        </p:txBody>
      </p:sp>
    </p:spTree>
    <p:extLst>
      <p:ext uri="{BB962C8B-B14F-4D97-AF65-F5344CB8AC3E}">
        <p14:creationId xmlns:p14="http://schemas.microsoft.com/office/powerpoint/2010/main" val="28567106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r>
              <a:rPr lang="en-US" b="1" dirty="0">
                <a:solidFill>
                  <a:srgbClr val="C00000"/>
                </a:solidFill>
              </a:rPr>
              <a:t>The different stages are: </a:t>
            </a:r>
            <a:endParaRPr lang="en-US" b="1" dirty="0" smtClean="0">
              <a:solidFill>
                <a:srgbClr val="C00000"/>
              </a:solidFill>
            </a:endParaRPr>
          </a:p>
          <a:p>
            <a:pPr marL="0" indent="0">
              <a:buNone/>
            </a:pPr>
            <a:endParaRPr lang="en-US" b="1" dirty="0">
              <a:solidFill>
                <a:srgbClr val="C00000"/>
              </a:solidFill>
            </a:endParaRPr>
          </a:p>
          <a:p>
            <a:pPr lvl="0"/>
            <a:r>
              <a:rPr lang="en-US" b="1" dirty="0" smtClean="0"/>
              <a:t>Teacher </a:t>
            </a:r>
            <a:r>
              <a:rPr lang="en-US" b="1" dirty="0"/>
              <a:t>Demonstration</a:t>
            </a:r>
          </a:p>
          <a:p>
            <a:pPr lvl="0"/>
            <a:r>
              <a:rPr lang="en-US" b="1" dirty="0" smtClean="0"/>
              <a:t>Student </a:t>
            </a:r>
            <a:r>
              <a:rPr lang="en-US" b="1" dirty="0"/>
              <a:t>Learning and Practice</a:t>
            </a:r>
          </a:p>
          <a:p>
            <a:pPr lvl="0"/>
            <a:r>
              <a:rPr lang="en-US" b="1" dirty="0" smtClean="0"/>
              <a:t>Teacher  </a:t>
            </a:r>
            <a:r>
              <a:rPr lang="en-US" b="1" dirty="0"/>
              <a:t>- Student groups</a:t>
            </a:r>
          </a:p>
          <a:p>
            <a:pPr lvl="0"/>
            <a:r>
              <a:rPr lang="en-US" b="1" dirty="0" smtClean="0"/>
              <a:t>Student </a:t>
            </a:r>
            <a:r>
              <a:rPr lang="en-US" b="1" dirty="0"/>
              <a:t>Groups (Instructor phases out)</a:t>
            </a:r>
          </a:p>
          <a:p>
            <a:pPr lvl="0"/>
            <a:r>
              <a:rPr lang="en-US" b="1" dirty="0" smtClean="0"/>
              <a:t> </a:t>
            </a:r>
            <a:r>
              <a:rPr lang="en-US" b="1" dirty="0"/>
              <a:t>Student </a:t>
            </a:r>
            <a:r>
              <a:rPr lang="en-US" b="1" dirty="0" smtClean="0"/>
              <a:t>Self-Regulation</a:t>
            </a:r>
          </a:p>
          <a:p>
            <a:pPr marL="0" lvl="0" indent="0">
              <a:buNone/>
            </a:pPr>
            <a:endParaRPr lang="en-US" b="1" dirty="0"/>
          </a:p>
          <a:p>
            <a:endParaRPr lang="en-US" b="1" dirty="0"/>
          </a:p>
        </p:txBody>
      </p:sp>
    </p:spTree>
    <p:extLst>
      <p:ext uri="{BB962C8B-B14F-4D97-AF65-F5344CB8AC3E}">
        <p14:creationId xmlns:p14="http://schemas.microsoft.com/office/powerpoint/2010/main" val="2412727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92500" lnSpcReduction="10000"/>
          </a:bodyPr>
          <a:lstStyle/>
          <a:p>
            <a:pPr marL="0" indent="0" algn="just">
              <a:buNone/>
            </a:pPr>
            <a:endParaRPr lang="en-US" sz="3900" b="1" dirty="0">
              <a:solidFill>
                <a:srgbClr val="C00000"/>
              </a:solidFill>
            </a:endParaRPr>
          </a:p>
          <a:p>
            <a:pPr algn="just"/>
            <a:r>
              <a:rPr lang="en-US" sz="3900" b="1" dirty="0">
                <a:solidFill>
                  <a:srgbClr val="C00000"/>
                </a:solidFill>
              </a:rPr>
              <a:t>Constructivism is first of all a theory of learning based on the idea that </a:t>
            </a:r>
            <a:r>
              <a:rPr lang="en-US" sz="3900" b="1" u="sng" dirty="0">
                <a:solidFill>
                  <a:srgbClr val="C00000"/>
                </a:solidFill>
              </a:rPr>
              <a:t>knowledge is constructed by the knower based on mental activity</a:t>
            </a:r>
            <a:r>
              <a:rPr lang="en-US" sz="3900" b="1" dirty="0">
                <a:solidFill>
                  <a:srgbClr val="C00000"/>
                </a:solidFill>
              </a:rPr>
              <a:t>. Learners are considered to be active organisms seeking meaning. Constructivism is founded on the premise that, by reflecting on our experiences, we construct our own understanding of the world consciously we live in. </a:t>
            </a:r>
          </a:p>
        </p:txBody>
      </p:sp>
    </p:spTree>
    <p:extLst>
      <p:ext uri="{BB962C8B-B14F-4D97-AF65-F5344CB8AC3E}">
        <p14:creationId xmlns:p14="http://schemas.microsoft.com/office/powerpoint/2010/main" val="345870790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r>
              <a:rPr lang="en-US" sz="3600" b="1" dirty="0"/>
              <a:t>This method is helpful to </a:t>
            </a:r>
            <a:r>
              <a:rPr lang="en-US" sz="3600" b="1" dirty="0">
                <a:solidFill>
                  <a:srgbClr val="C00000"/>
                </a:solidFill>
              </a:rPr>
              <a:t>improve the reading comprehension level</a:t>
            </a:r>
            <a:r>
              <a:rPr lang="en-US" sz="3600" b="1" dirty="0"/>
              <a:t>, learners </a:t>
            </a:r>
            <a:r>
              <a:rPr lang="en-US" sz="3600" b="1" dirty="0">
                <a:solidFill>
                  <a:srgbClr val="C00000"/>
                </a:solidFill>
              </a:rPr>
              <a:t>can understand more complex text </a:t>
            </a:r>
            <a:r>
              <a:rPr lang="en-US" sz="3600" b="1" dirty="0"/>
              <a:t>and content areas and they </a:t>
            </a:r>
            <a:r>
              <a:rPr lang="en-US" sz="3600" b="1" dirty="0">
                <a:solidFill>
                  <a:srgbClr val="C00000"/>
                </a:solidFill>
              </a:rPr>
              <a:t>acquire more self-confidence and motivation</a:t>
            </a:r>
            <a:r>
              <a:rPr lang="en-US" sz="3600" b="1" dirty="0"/>
              <a:t>. It </a:t>
            </a:r>
            <a:r>
              <a:rPr lang="en-US" sz="3600" b="1" dirty="0">
                <a:solidFill>
                  <a:srgbClr val="C00000"/>
                </a:solidFill>
              </a:rPr>
              <a:t>reinforces the social relationship </a:t>
            </a:r>
            <a:r>
              <a:rPr lang="en-US" sz="3600" b="1" dirty="0"/>
              <a:t>in the class and </a:t>
            </a:r>
            <a:r>
              <a:rPr lang="en-US" sz="3600" b="1" dirty="0">
                <a:solidFill>
                  <a:srgbClr val="C00000"/>
                </a:solidFill>
              </a:rPr>
              <a:t>improve leadership skills and communication skills</a:t>
            </a:r>
          </a:p>
          <a:p>
            <a:endParaRPr lang="en-US" dirty="0"/>
          </a:p>
        </p:txBody>
      </p:sp>
    </p:spTree>
    <p:extLst>
      <p:ext uri="{BB962C8B-B14F-4D97-AF65-F5344CB8AC3E}">
        <p14:creationId xmlns:p14="http://schemas.microsoft.com/office/powerpoint/2010/main" val="3821713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pic>
        <p:nvPicPr>
          <p:cNvPr id="17411" name="Picture 2" descr="C:\Users\Global\Desktop\constructivism-ppt-3-728.jpg"/>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1" t="11919" r="12715" b="44328"/>
          <a:stretch/>
        </p:blipFill>
        <p:spPr>
          <a:xfrm>
            <a:off x="755073" y="381000"/>
            <a:ext cx="7620000" cy="3713018"/>
          </a:xfrm>
        </p:spPr>
      </p:pic>
      <p:pic>
        <p:nvPicPr>
          <p:cNvPr id="5" name="Picture 2" descr="C:\Users\Global\Desktop\constructivism-ppt-4-728.jpg"/>
          <p:cNvPicPr>
            <a:picLocks noChangeAspect="1" noChangeArrowheads="1"/>
          </p:cNvPicPr>
          <p:nvPr/>
        </p:nvPicPr>
        <p:blipFill rotWithShape="1">
          <a:blip r:embed="rId3"/>
          <a:srcRect l="4728" t="21714" r="17827" b="56328"/>
          <a:stretch/>
        </p:blipFill>
        <p:spPr bwMode="auto">
          <a:xfrm>
            <a:off x="990600" y="4329545"/>
            <a:ext cx="7148946" cy="1863436"/>
          </a:xfrm>
          <a:prstGeom prst="rect">
            <a:avLst/>
          </a:prstGeom>
          <a:noFill/>
        </p:spPr>
      </p:pic>
    </p:spTree>
    <p:extLst>
      <p:ext uri="{BB962C8B-B14F-4D97-AF65-F5344CB8AC3E}">
        <p14:creationId xmlns:p14="http://schemas.microsoft.com/office/powerpoint/2010/main" val="638476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Principles of Constructivism</a:t>
            </a:r>
            <a:endParaRPr lang="en-US" dirty="0"/>
          </a:p>
        </p:txBody>
      </p:sp>
      <p:sp>
        <p:nvSpPr>
          <p:cNvPr id="3" name="Content Placeholder 2"/>
          <p:cNvSpPr>
            <a:spLocks noGrp="1"/>
          </p:cNvSpPr>
          <p:nvPr>
            <p:ph idx="1"/>
          </p:nvPr>
        </p:nvSpPr>
        <p:spPr/>
        <p:txBody>
          <a:bodyPr>
            <a:normAutofit lnSpcReduction="10000"/>
          </a:bodyPr>
          <a:lstStyle/>
          <a:p>
            <a:pPr lvl="0"/>
            <a:r>
              <a:rPr lang="en-US" sz="3600" b="1" dirty="0"/>
              <a:t>Knowledge is constructed, not transmitted.</a:t>
            </a:r>
          </a:p>
          <a:p>
            <a:pPr lvl="0"/>
            <a:r>
              <a:rPr lang="en-US" sz="3600" b="1" dirty="0"/>
              <a:t>Prior knowledge impacts the learning process.</a:t>
            </a:r>
          </a:p>
          <a:p>
            <a:pPr lvl="0"/>
            <a:r>
              <a:rPr lang="en-US" sz="3600" b="1" dirty="0"/>
              <a:t>Initial understanding is local, not global.</a:t>
            </a:r>
          </a:p>
          <a:p>
            <a:pPr lvl="0"/>
            <a:r>
              <a:rPr lang="en-US" sz="3600" b="1" dirty="0"/>
              <a:t>Building useful knowledge structures requires effortful and purposeful activity.</a:t>
            </a:r>
          </a:p>
          <a:p>
            <a:endParaRPr lang="en-US" dirty="0"/>
          </a:p>
        </p:txBody>
      </p:sp>
    </p:spTree>
    <p:extLst>
      <p:ext uri="{BB962C8B-B14F-4D97-AF65-F5344CB8AC3E}">
        <p14:creationId xmlns:p14="http://schemas.microsoft.com/office/powerpoint/2010/main" val="2144830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endParaRPr lang="en-US" dirty="0" smtClean="0"/>
          </a:p>
        </p:txBody>
      </p:sp>
      <p:sp>
        <p:nvSpPr>
          <p:cNvPr id="18435" name="Content Placeholder 2"/>
          <p:cNvSpPr>
            <a:spLocks noGrp="1"/>
          </p:cNvSpPr>
          <p:nvPr>
            <p:ph idx="1"/>
          </p:nvPr>
        </p:nvSpPr>
        <p:spPr/>
        <p:txBody>
          <a:bodyPr/>
          <a:lstStyle/>
          <a:p>
            <a:endParaRPr lang="en-US" dirty="0" smtClean="0"/>
          </a:p>
        </p:txBody>
      </p:sp>
      <p:pic>
        <p:nvPicPr>
          <p:cNvPr id="18436" name="Picture 2" descr="C:\Users\Global\Desktop\constructivism-ppt-5-728.jpg"/>
          <p:cNvPicPr>
            <a:picLocks noChangeAspect="1" noChangeArrowheads="1"/>
          </p:cNvPicPr>
          <p:nvPr/>
        </p:nvPicPr>
        <p:blipFill rotWithShape="1">
          <a:blip r:embed="rId2">
            <a:extLst>
              <a:ext uri="{28A0092B-C50C-407E-A947-70E740481C1C}">
                <a14:useLocalDpi xmlns:a14="http://schemas.microsoft.com/office/drawing/2010/main" val="0"/>
              </a:ext>
            </a:extLst>
          </a:blip>
          <a:srcRect l="-6593" t="-8791" r="35863" b="42305"/>
          <a:stretch/>
        </p:blipFill>
        <p:spPr bwMode="auto">
          <a:xfrm>
            <a:off x="762000" y="457200"/>
            <a:ext cx="7010400" cy="5271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43086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77536" y="152400"/>
            <a:ext cx="8229600" cy="1143000"/>
          </a:xfrm>
        </p:spPr>
        <p:txBody>
          <a:bodyPr>
            <a:normAutofit fontScale="90000"/>
          </a:bodyPr>
          <a:lstStyle/>
          <a:p>
            <a:pPr marL="762000" indent="-762000" eaLnBrk="1" hangingPunct="1">
              <a:defRPr/>
            </a:pPr>
            <a:r>
              <a:rPr lang="en-US" sz="4000" b="0" dirty="0" smtClean="0"/>
              <a:t/>
            </a:r>
            <a:br>
              <a:rPr lang="en-US" sz="4000" b="0" dirty="0" smtClean="0"/>
            </a:br>
            <a:r>
              <a:rPr lang="en-US" b="1" dirty="0" smtClean="0"/>
              <a:t>Jean Piaget, 1896-1980</a:t>
            </a:r>
          </a:p>
        </p:txBody>
      </p:sp>
      <p:pic>
        <p:nvPicPr>
          <p:cNvPr id="19459" name="Picture 9" descr="piag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1524000"/>
            <a:ext cx="5597236"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581252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8194"/>
                                        </p:tgtEl>
                                        <p:attrNameLst>
                                          <p:attrName>style.visibility</p:attrName>
                                        </p:attrNameLst>
                                      </p:cBhvr>
                                      <p:to>
                                        <p:strVal val="visible"/>
                                      </p:to>
                                    </p:set>
                                    <p:anim calcmode="lin" valueType="num">
                                      <p:cBhvr>
                                        <p:cTn id="7" dur="500" fill="hold"/>
                                        <p:tgtEl>
                                          <p:spTgt spid="8194"/>
                                        </p:tgtEl>
                                        <p:attrNameLst>
                                          <p:attrName>ppt_w</p:attrName>
                                        </p:attrNameLst>
                                      </p:cBhvr>
                                      <p:tavLst>
                                        <p:tav tm="0">
                                          <p:val>
                                            <p:fltVal val="0"/>
                                          </p:val>
                                        </p:tav>
                                        <p:tav tm="100000">
                                          <p:val>
                                            <p:strVal val="#ppt_w"/>
                                          </p:val>
                                        </p:tav>
                                      </p:tavLst>
                                    </p:anim>
                                    <p:anim calcmode="lin" valueType="num">
                                      <p:cBhvr>
                                        <p:cTn id="8" dur="500" fill="hold"/>
                                        <p:tgtEl>
                                          <p:spTgt spid="8194"/>
                                        </p:tgtEl>
                                        <p:attrNameLst>
                                          <p:attrName>ppt_h</p:attrName>
                                        </p:attrNameLst>
                                      </p:cBhvr>
                                      <p:tavLst>
                                        <p:tav tm="0">
                                          <p:val>
                                            <p:fltVal val="0"/>
                                          </p:val>
                                        </p:tav>
                                        <p:tav tm="100000">
                                          <p:val>
                                            <p:strVal val="#ppt_h"/>
                                          </p:val>
                                        </p:tav>
                                      </p:tavLst>
                                    </p:anim>
                                    <p:animEffect transition="in" filter="fade">
                                      <p:cBhvr>
                                        <p:cTn id="9" dur="500"/>
                                        <p:tgtEl>
                                          <p:spTgt spid="81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7" name="Rectangle 3"/>
          <p:cNvSpPr>
            <a:spLocks noGrp="1" noChangeArrowheads="1"/>
          </p:cNvSpPr>
          <p:nvPr>
            <p:ph type="body" idx="1"/>
          </p:nvPr>
        </p:nvSpPr>
        <p:spPr>
          <a:xfrm>
            <a:off x="457200" y="609600"/>
            <a:ext cx="8229600" cy="5867400"/>
          </a:xfrm>
        </p:spPr>
        <p:txBody>
          <a:bodyPr/>
          <a:lstStyle/>
          <a:p>
            <a:pPr algn="just" eaLnBrk="1" hangingPunct="1">
              <a:lnSpc>
                <a:spcPct val="90000"/>
              </a:lnSpc>
              <a:defRPr/>
            </a:pPr>
            <a:r>
              <a:rPr lang="en-US" sz="4000" b="1" dirty="0" smtClean="0"/>
              <a:t>Piaget believed learning occurs by an active construction of meaning, rather than by receiving it passively.</a:t>
            </a:r>
          </a:p>
          <a:p>
            <a:pPr algn="just" eaLnBrk="1" hangingPunct="1">
              <a:lnSpc>
                <a:spcPct val="90000"/>
              </a:lnSpc>
              <a:defRPr/>
            </a:pPr>
            <a:r>
              <a:rPr lang="en-US" sz="4000" b="1" dirty="0" smtClean="0"/>
              <a:t>He states," when we, as learners, encounter an experience or situation that conflicts with our current way of thinking, a state of imbalance is created”</a:t>
            </a:r>
          </a:p>
          <a:p>
            <a:pPr algn="just" eaLnBrk="1" hangingPunct="1">
              <a:lnSpc>
                <a:spcPct val="90000"/>
              </a:lnSpc>
              <a:defRPr/>
            </a:pPr>
            <a:r>
              <a:rPr lang="en-US" sz="4000" b="1" dirty="0" smtClean="0"/>
              <a:t>We must alter our thinking to restore equilibrium or balance</a:t>
            </a:r>
          </a:p>
          <a:p>
            <a:pPr eaLnBrk="1" hangingPunct="1">
              <a:lnSpc>
                <a:spcPct val="90000"/>
              </a:lnSpc>
              <a:defRPr/>
            </a:pPr>
            <a:endParaRPr lang="en-US" dirty="0" smtClean="0"/>
          </a:p>
        </p:txBody>
      </p:sp>
    </p:spTree>
    <p:extLst>
      <p:ext uri="{BB962C8B-B14F-4D97-AF65-F5344CB8AC3E}">
        <p14:creationId xmlns:p14="http://schemas.microsoft.com/office/powerpoint/2010/main" val="2458951676"/>
      </p:ext>
    </p:extLst>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 calcmode="lin" valueType="num">
                                      <p:cBhvr>
                                        <p:cTn id="7" dur="1000" fill="hold"/>
                                        <p:tgtEl>
                                          <p:spTgt spid="31747">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31747">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1747">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31747">
                                            <p:txEl>
                                              <p:pRg st="1" end="1"/>
                                            </p:txEl>
                                          </p:spTgt>
                                        </p:tgtEl>
                                        <p:attrNameLst>
                                          <p:attrName>style.visibility</p:attrName>
                                        </p:attrNameLst>
                                      </p:cBhvr>
                                      <p:to>
                                        <p:strVal val="visible"/>
                                      </p:to>
                                    </p:set>
                                    <p:anim calcmode="lin" valueType="num">
                                      <p:cBhvr>
                                        <p:cTn id="14" dur="1000" fill="hold"/>
                                        <p:tgtEl>
                                          <p:spTgt spid="31747">
                                            <p:txEl>
                                              <p:pRg st="1" end="1"/>
                                            </p:txEl>
                                          </p:spTgt>
                                        </p:tgtEl>
                                        <p:attrNameLst>
                                          <p:attrName>ppt_w</p:attrName>
                                        </p:attrNameLst>
                                      </p:cBhvr>
                                      <p:tavLst>
                                        <p:tav tm="0">
                                          <p:val>
                                            <p:strVal val="#ppt_w+.3"/>
                                          </p:val>
                                        </p:tav>
                                        <p:tav tm="100000">
                                          <p:val>
                                            <p:strVal val="#ppt_w"/>
                                          </p:val>
                                        </p:tav>
                                      </p:tavLst>
                                    </p:anim>
                                    <p:anim calcmode="lin" valueType="num">
                                      <p:cBhvr>
                                        <p:cTn id="15" dur="1000" fill="hold"/>
                                        <p:tgtEl>
                                          <p:spTgt spid="31747">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1747">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0" presetClass="entr" presetSubtype="0" decel="100000" fill="hold" grpId="0" nodeType="clickEffect">
                                  <p:stCondLst>
                                    <p:cond delay="0"/>
                                  </p:stCondLst>
                                  <p:childTnLst>
                                    <p:set>
                                      <p:cBhvr>
                                        <p:cTn id="20" dur="1" fill="hold">
                                          <p:stCondLst>
                                            <p:cond delay="0"/>
                                          </p:stCondLst>
                                        </p:cTn>
                                        <p:tgtEl>
                                          <p:spTgt spid="31747">
                                            <p:txEl>
                                              <p:pRg st="2" end="2"/>
                                            </p:txEl>
                                          </p:spTgt>
                                        </p:tgtEl>
                                        <p:attrNameLst>
                                          <p:attrName>style.visibility</p:attrName>
                                        </p:attrNameLst>
                                      </p:cBhvr>
                                      <p:to>
                                        <p:strVal val="visible"/>
                                      </p:to>
                                    </p:set>
                                    <p:anim calcmode="lin" valueType="num">
                                      <p:cBhvr>
                                        <p:cTn id="21" dur="1000" fill="hold"/>
                                        <p:tgtEl>
                                          <p:spTgt spid="31747">
                                            <p:txEl>
                                              <p:pRg st="2" end="2"/>
                                            </p:txEl>
                                          </p:spTgt>
                                        </p:tgtEl>
                                        <p:attrNameLst>
                                          <p:attrName>ppt_w</p:attrName>
                                        </p:attrNameLst>
                                      </p:cBhvr>
                                      <p:tavLst>
                                        <p:tav tm="0">
                                          <p:val>
                                            <p:strVal val="#ppt_w+.3"/>
                                          </p:val>
                                        </p:tav>
                                        <p:tav tm="100000">
                                          <p:val>
                                            <p:strVal val="#ppt_w"/>
                                          </p:val>
                                        </p:tav>
                                      </p:tavLst>
                                    </p:anim>
                                    <p:anim calcmode="lin" valueType="num">
                                      <p:cBhvr>
                                        <p:cTn id="22" dur="1000" fill="hold"/>
                                        <p:tgtEl>
                                          <p:spTgt spid="31747">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17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107</TotalTime>
  <Words>1473</Words>
  <Application>Microsoft Office PowerPoint</Application>
  <PresentationFormat>On-screen Show (4:3)</PresentationFormat>
  <Paragraphs>183</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Constructivism</vt:lpstr>
      <vt:lpstr>Constructivism is --</vt:lpstr>
      <vt:lpstr>PowerPoint Presentation</vt:lpstr>
      <vt:lpstr>PowerPoint Presentation</vt:lpstr>
      <vt:lpstr>PowerPoint Presentation</vt:lpstr>
      <vt:lpstr>Principles of Constructivism</vt:lpstr>
      <vt:lpstr>PowerPoint Presentation</vt:lpstr>
      <vt:lpstr> Jean Piaget, 1896-1980</vt:lpstr>
      <vt:lpstr>PowerPoint Presentation</vt:lpstr>
      <vt:lpstr>PowerPoint Presentation</vt:lpstr>
      <vt:lpstr>Gerome S Bruner</vt:lpstr>
      <vt:lpstr>PowerPoint Presentation</vt:lpstr>
      <vt:lpstr>PowerPoint Presentation</vt:lpstr>
      <vt:lpstr>SOCIAL CONSTRUCTIVISM OF VYGOTSKY</vt:lpstr>
      <vt:lpstr>PowerPoint Presentation</vt:lpstr>
      <vt:lpstr>Overview of Social Development Theory</vt:lpstr>
      <vt:lpstr>Basic principles of Social Constructivism</vt:lpstr>
      <vt:lpstr>PowerPoint Presentation</vt:lpstr>
      <vt:lpstr>PowerPoint Presentation</vt:lpstr>
      <vt:lpstr> Constructivist Teacher is-</vt:lpstr>
      <vt:lpstr>Important roles of the Teacher</vt:lpstr>
      <vt:lpstr>Student-centered Education</vt:lpstr>
      <vt:lpstr>PowerPoint Presentation</vt:lpstr>
      <vt:lpstr> What about the constructivist classroom? </vt:lpstr>
      <vt:lpstr>Classrooms are structured so that learners are immersed in experiences with in which they may engage in meaningful……… </vt:lpstr>
      <vt:lpstr>PowerPoint Presentation</vt:lpstr>
      <vt:lpstr>PowerPoint Presentation</vt:lpstr>
      <vt:lpstr>Constructivistic methods of Teaching and Learning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Constructivism</dc:title>
  <dc:creator>sr soja</dc:creator>
  <cp:lastModifiedBy>sr soja</cp:lastModifiedBy>
  <cp:revision>16</cp:revision>
  <dcterms:created xsi:type="dcterms:W3CDTF">2006-08-16T00:00:00Z</dcterms:created>
  <dcterms:modified xsi:type="dcterms:W3CDTF">2018-03-21T03:53:09Z</dcterms:modified>
</cp:coreProperties>
</file>