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4" r:id="rId3"/>
    <p:sldId id="273" r:id="rId4"/>
    <p:sldId id="274" r:id="rId5"/>
    <p:sldId id="260" r:id="rId6"/>
    <p:sldId id="257" r:id="rId7"/>
    <p:sldId id="269" r:id="rId8"/>
    <p:sldId id="270" r:id="rId9"/>
    <p:sldId id="271" r:id="rId10"/>
    <p:sldId id="272" r:id="rId11"/>
    <p:sldId id="259" r:id="rId12"/>
    <p:sldId id="258" r:id="rId13"/>
    <p:sldId id="278" r:id="rId14"/>
    <p:sldId id="279" r:id="rId15"/>
    <p:sldId id="283" r:id="rId16"/>
    <p:sldId id="280" r:id="rId17"/>
    <p:sldId id="284" r:id="rId18"/>
    <p:sldId id="281" r:id="rId19"/>
    <p:sldId id="286" r:id="rId20"/>
    <p:sldId id="282" r:id="rId21"/>
    <p:sldId id="285" r:id="rId22"/>
    <p:sldId id="276" r:id="rId23"/>
    <p:sldId id="277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6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EEFFFA4-67B9-4B3A-BDF8-79C62C595CD3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xlcubedblog.files.wordpress.com/2008/05/clip-image008.jpg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3428999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00"/>
                </a:solidFill>
                <a:latin typeface="Algerian" pitchFamily="82" charset="0"/>
              </a:rPr>
              <a:t>Cognitive field theories</a:t>
            </a:r>
            <a:br>
              <a:rPr lang="en-US" dirty="0">
                <a:solidFill>
                  <a:srgbClr val="FFFF00"/>
                </a:solidFill>
                <a:latin typeface="Algerian" pitchFamily="82" charset="0"/>
              </a:rPr>
            </a:br>
            <a:br>
              <a:rPr lang="en-US" dirty="0">
                <a:latin typeface="Algerian" pitchFamily="82" charset="0"/>
              </a:rPr>
            </a:br>
            <a:r>
              <a:rPr lang="en-US" sz="4000" dirty="0">
                <a:latin typeface="Bernard MT Condensed" pitchFamily="18" charset="0"/>
              </a:rPr>
              <a:t>Gestalt- learning by insight</a:t>
            </a:r>
            <a:br>
              <a:rPr lang="en-US" dirty="0"/>
            </a:br>
            <a:r>
              <a:rPr lang="en-US" sz="5400" dirty="0">
                <a:solidFill>
                  <a:srgbClr val="FFFF00"/>
                </a:solidFill>
                <a:latin typeface="Bell Gothic Std Black" pitchFamily="34" charset="0"/>
              </a:rPr>
              <a:t>Learning by perceptual </a:t>
            </a:r>
            <a:r>
              <a:rPr lang="en-US" sz="5400" dirty="0" err="1">
                <a:solidFill>
                  <a:srgbClr val="FFFF00"/>
                </a:solidFill>
                <a:latin typeface="Bell Gothic Std Black" pitchFamily="34" charset="0"/>
              </a:rPr>
              <a:t>organisation</a:t>
            </a:r>
            <a:endParaRPr lang="en-US" sz="5400" dirty="0">
              <a:solidFill>
                <a:srgbClr val="FFFF00"/>
              </a:solidFill>
              <a:latin typeface="Bell Gothic Std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ages.northrup.org/picture/xl/chimp/male-chimpanz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0"/>
            <a:ext cx="3638811" cy="36531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http://www.featurepics.com/FI/Thumb300/20080816/Huge-Bunch-Ripe-Bananas-8571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-20782"/>
            <a:ext cx="2459228" cy="3581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4" name="Picture 6" descr="http://www.paperandboxes.com.au/uploads/36567/ufiles/cardboard-box-cropp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962400"/>
            <a:ext cx="2253045" cy="2209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solidFill>
                  <a:schemeClr val="tx1">
                    <a:lumMod val="20000"/>
                    <a:lumOff val="80000"/>
                  </a:schemeClr>
                </a:solidFill>
              </a:rPr>
              <a:t>Steps in Insight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Identifying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Understanding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Incubation of ideas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Trail &amp; error mode of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Sustained attention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Insight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Steady repetition of adaptive behavior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FF00"/>
                </a:solidFill>
              </a:rPr>
              <a:t>Comprehension of ability</a:t>
            </a:r>
          </a:p>
          <a:p>
            <a:pPr marL="514350" indent="-514350">
              <a:buNone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l"/>
            <a:r>
              <a:rPr lang="en-US" sz="3600" u="sng" dirty="0">
                <a:solidFill>
                  <a:schemeClr val="tx1">
                    <a:lumMod val="20000"/>
                    <a:lumOff val="80000"/>
                  </a:schemeClr>
                </a:solidFill>
              </a:rPr>
              <a:t>Factors Affecting Insight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Experience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Intelligence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Learning situation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Initial efforts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Repetition &amp; generalization</a:t>
            </a:r>
          </a:p>
          <a:p>
            <a:pPr>
              <a:buNone/>
            </a:pPr>
            <a:endParaRPr lang="en-US" sz="4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701040"/>
          </a:xfrm>
        </p:spPr>
        <p:txBody>
          <a:bodyPr/>
          <a:lstStyle/>
          <a:p>
            <a:pPr algn="l"/>
            <a:r>
              <a:rPr lang="en-US" dirty="0"/>
              <a:t>Gestalt  laws of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562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Learning takes place when the learner organize the separate parts of his perceptual field into a meaningful whole</a:t>
            </a:r>
          </a:p>
          <a:p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Organization of the stimuli takes place according to four laws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Law of similarity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Law of proximity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Law of closure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Law of continuity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Law of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848600" cy="5562600"/>
          </a:xfrm>
        </p:spPr>
        <p:txBody>
          <a:bodyPr/>
          <a:lstStyle/>
          <a:p>
            <a:pPr algn="just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This law states that elements of a stimulus configuration will be grouped together perceptually if they are similar to each other.</a:t>
            </a:r>
          </a:p>
          <a:p>
            <a:pPr algn="just">
              <a:buNone/>
            </a:pPr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We tend to group objects with similar properties (color, shape, texture).</a:t>
            </a:r>
          </a:p>
          <a:p>
            <a:pPr algn="just">
              <a:buNone/>
            </a:pPr>
            <a:endParaRPr lang="en-US" dirty="0"/>
          </a:p>
        </p:txBody>
      </p:sp>
      <p:pic>
        <p:nvPicPr>
          <p:cNvPr id="4" name="Picture 3" descr="Similarit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286250"/>
            <a:ext cx="3124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10" name="Picture 6" descr="perception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1666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Law of proximity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96200" cy="5334000"/>
          </a:xfrm>
        </p:spPr>
        <p:txBody>
          <a:bodyPr/>
          <a:lstStyle/>
          <a:p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This law states that elements nearer to each other are perceived as part of the same configuration.</a:t>
            </a:r>
          </a:p>
          <a:p>
            <a:pPr>
              <a:buNone/>
            </a:pPr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We tend to group nearby objects.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Example for Proximit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525982"/>
            <a:ext cx="701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2209800" y="304800"/>
            <a:ext cx="48006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Law of Proximity</a:t>
            </a:r>
          </a:p>
        </p:txBody>
      </p:sp>
      <p:pic>
        <p:nvPicPr>
          <p:cNvPr id="36871" name="Picture 7" descr="perception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295400"/>
            <a:ext cx="7643019" cy="5318919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762000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Law of closure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This law states that  we tend to close the open edges of a figure to make the stimulus configuration complete</a:t>
            </a:r>
          </a:p>
          <a:p>
            <a:pPr algn="just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We are so accustomed to seeing closure that we sometimes close things that aren't</a:t>
            </a:r>
          </a:p>
        </p:txBody>
      </p:sp>
      <p:pic>
        <p:nvPicPr>
          <p:cNvPr id="7" name="Picture 6" descr="Gestalt Law of Closure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581400"/>
            <a:ext cx="4495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2057400" y="457200"/>
            <a:ext cx="4648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19050" cmpd="sng">
                  <a:solidFill>
                    <a:srgbClr val="99CCFF"/>
                  </a:solidFill>
                  <a:prstDash val="solid"/>
                  <a:round/>
                  <a:headEnd/>
                  <a:tailE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Law of Closure</a:t>
            </a:r>
          </a:p>
        </p:txBody>
      </p:sp>
      <p:pic>
        <p:nvPicPr>
          <p:cNvPr id="49158" name="Picture 6" descr="perception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9725"/>
            <a:ext cx="7772399" cy="484663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8491"/>
            <a:ext cx="2133600" cy="310341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841" y="3430732"/>
            <a:ext cx="2381250" cy="34480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24760" y="1600200"/>
            <a:ext cx="2418080" cy="304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590800" y="641866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lgerian" pitchFamily="82" charset="0"/>
              </a:rPr>
              <a:t>Max Wertheimer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05400" y="2939534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lgerian" pitchFamily="82" charset="0"/>
              </a:rPr>
              <a:t>Kurt </a:t>
            </a:r>
            <a:r>
              <a:rPr lang="en-US" dirty="0" err="1">
                <a:solidFill>
                  <a:srgbClr val="000000"/>
                </a:solidFill>
                <a:latin typeface="Algerian" pitchFamily="82" charset="0"/>
              </a:rPr>
              <a:t>Koffka</a:t>
            </a:r>
            <a:endParaRPr lang="en-US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5154757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lgerian" pitchFamily="82" charset="0"/>
              </a:rPr>
              <a:t>Wolfgang Kohler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48600" y="228600"/>
            <a:ext cx="1752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G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E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T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A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L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T</a:t>
            </a:r>
          </a:p>
          <a:p>
            <a:endParaRPr lang="en-US" sz="2000" b="1" dirty="0">
              <a:solidFill>
                <a:srgbClr val="FFFF00"/>
              </a:solidFill>
              <a:latin typeface="Algerian" pitchFamily="82" charset="0"/>
            </a:endParaRP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P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Y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C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H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O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L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O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G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I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T</a:t>
            </a:r>
          </a:p>
          <a:p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Law of continuity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848600" cy="54102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The law states that we link individual elements of a configuration so that they form continuous pattern that makes sense to us.</a:t>
            </a:r>
          </a:p>
          <a:p>
            <a:endParaRPr lang="en-US" sz="32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 descr="http://webspace.ship.edu/cgboer/crossedlines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200400"/>
            <a:ext cx="731519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1447800" y="304800"/>
            <a:ext cx="6019800" cy="715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 cmpd="sng">
                  <a:solidFill>
                    <a:srgbClr val="99CCFF"/>
                  </a:solidFill>
                  <a:prstDash val="solid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Law of Continuity</a:t>
            </a:r>
          </a:p>
        </p:txBody>
      </p:sp>
      <p:pic>
        <p:nvPicPr>
          <p:cNvPr id="47110" name="Picture 6" descr="perception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908" y="1676400"/>
            <a:ext cx="6728619" cy="484663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b="1" u="sng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Educational Implications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-1600200" y="990600"/>
            <a:ext cx="9677400" cy="5638800"/>
          </a:xfrm>
        </p:spPr>
        <p:txBody>
          <a:bodyPr>
            <a:normAutofit fontScale="92500" lnSpcReduction="10000"/>
          </a:bodyPr>
          <a:lstStyle/>
          <a:p>
            <a:pPr marL="2209800" lvl="4" indent="-381000">
              <a:buFont typeface="Wingdings" pitchFamily="2" charset="2"/>
              <a:buNone/>
            </a:pPr>
            <a:endParaRPr lang="en-US" sz="3200" dirty="0"/>
          </a:p>
          <a:p>
            <a:pPr marL="1828800" lvl="4" indent="0" algn="just">
              <a:buNone/>
            </a:pPr>
            <a:r>
              <a:rPr lang="en-US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1.The whole is greater than the parts and therefore the situation should be viewed as a whole.</a:t>
            </a:r>
          </a:p>
          <a:p>
            <a:pPr marL="1828800" lvl="4" indent="0" algn="just">
              <a:buNone/>
            </a:pPr>
            <a:r>
              <a:rPr lang="en-US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2. The use of blind fumbling and mechanical trial and error should be </a:t>
            </a:r>
            <a:r>
              <a:rPr lang="en-US" sz="36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minimised</a:t>
            </a:r>
            <a:r>
              <a:rPr lang="en-US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. The learner should try to see relevant relationships and act intelligently.</a:t>
            </a:r>
          </a:p>
          <a:p>
            <a:pPr marL="1828800" lvl="4" indent="0" algn="just">
              <a:buNone/>
            </a:pPr>
            <a:r>
              <a:rPr lang="en-US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3. The purpose or motive plays the central    role in the learning process.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7543800" cy="6248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4</a:t>
            </a:r>
            <a:r>
              <a:rPr lang="en-US" dirty="0"/>
              <a:t>. 	</a:t>
            </a:r>
            <a:r>
              <a:rPr lang="en-US" sz="32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Subject matter should be 	presented in  gestalt form.</a:t>
            </a:r>
          </a:p>
          <a:p>
            <a:pPr marL="514350" indent="-514350">
              <a:buNone/>
            </a:pPr>
            <a:r>
              <a:rPr lang="en-US" sz="32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5. 		Organization of syllabus and 	curriculum - use gestalt principle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6. 	Give opportunities for using    	mental 	abilities.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7.	Emphasizes discovery learning, 	scientific method, heuristic 	method 	and problem solving.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32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8. Importance of motivation.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9.	Grade learning task according to the 	intellectual development of the 	learner.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10.	 Relate new learning to previous one.</a:t>
            </a:r>
          </a:p>
          <a:p>
            <a:pPr marL="514350" indent="-514350">
              <a:buNone/>
            </a:pPr>
            <a:endParaRPr lang="en-US" sz="28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4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3900" b="1" dirty="0">
                <a:solidFill>
                  <a:srgbClr val="000000"/>
                </a:solidFill>
              </a:rPr>
              <a:t>Ges</a:t>
            </a:r>
            <a:r>
              <a:rPr lang="en-US" sz="4000" b="1" dirty="0">
                <a:solidFill>
                  <a:srgbClr val="000000"/>
                </a:solidFill>
              </a:rPr>
              <a:t>talt psychologists consider the process of learning as an organized whole.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40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4000" b="1" dirty="0">
                <a:solidFill>
                  <a:srgbClr val="000000"/>
                </a:solidFill>
              </a:rPr>
              <a:t> A thing cannot be understood by the study of its constituent  parts but only by the study of it as a totality.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57200"/>
            <a:ext cx="7772400" cy="6172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sz="4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Gestalt psychology used the term ‘insight’ to describe the perception of the whole situation by the learner and his intelligence in responding to the proper relationships. </a:t>
            </a:r>
          </a:p>
          <a:p>
            <a:pPr algn="just">
              <a:buFont typeface="Wingdings" pitchFamily="2" charset="2"/>
              <a:buNone/>
            </a:pPr>
            <a:endParaRPr lang="en-US" sz="4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This theory stresses the importance of 	motivation, previous knowledge, thinking, action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/>
              <a:t>THE INSIGHT LEARNING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7620000" cy="65532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Wolfgang Kohler</a:t>
            </a:r>
          </a:p>
          <a:p>
            <a:r>
              <a:rPr lang="en-US" sz="3200" b="1" dirty="0">
                <a:solidFill>
                  <a:srgbClr val="000000"/>
                </a:solidFill>
              </a:rPr>
              <a:t>Learning is the development of insight</a:t>
            </a:r>
          </a:p>
          <a:p>
            <a:pPr>
              <a:buNone/>
            </a:pPr>
            <a:r>
              <a:rPr lang="en-US" sz="3200" b="1" u="sng" dirty="0">
                <a:solidFill>
                  <a:srgbClr val="002060"/>
                </a:solidFill>
              </a:rPr>
              <a:t>Basic Concepts of Insight learning</a:t>
            </a:r>
          </a:p>
          <a:p>
            <a:r>
              <a:rPr 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Total situation is taken into account</a:t>
            </a:r>
          </a:p>
          <a:p>
            <a:r>
              <a:rPr 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Learning situation is a problem situation – solution by insight</a:t>
            </a:r>
          </a:p>
          <a:p>
            <a:r>
              <a:rPr 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Perceives situation as a whole- takes proper decision intelligently</a:t>
            </a:r>
          </a:p>
          <a:p>
            <a:r>
              <a:rPr 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Learner responds to proper relationship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52578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/>
              <a:t>                           INSIGHT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4114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Sudden grasping of the solution for a problematic situation.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 flash of understanding comes to us all on a sudden.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Sudden awareness or perception of the essential relationship in a total situation.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 sudden coherent pattern of solution appears at once.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569111">
            <a:off x="3433016" y="2461098"/>
            <a:ext cx="4053284" cy="32902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http://www.thom.org/photos/ORBDchim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2939"/>
            <a:ext cx="3276600" cy="495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http://www.clker.com/cliparts/1/5/e/0/12279745752125314274pitr_Bananas_icon_1.svg.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95446">
            <a:off x="6629400" y="5105400"/>
            <a:ext cx="2209800" cy="1521079"/>
          </a:xfrm>
          <a:prstGeom prst="rect">
            <a:avLst/>
          </a:prstGeom>
          <a:noFill/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7951" y="152400"/>
            <a:ext cx="4191000" cy="5334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Chimpanzee - Sultan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017184">
            <a:off x="3072170" y="3150962"/>
            <a:ext cx="2518125" cy="36519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ttp://www.thom.org/photos/ORBDchim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3276600" cy="50280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www.clker.com/cliparts/1/5/e/0/12279745752125314274pitr_Bananas_icon_1.svg.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95446">
            <a:off x="6629400" y="5105400"/>
            <a:ext cx="2209800" cy="1521079"/>
          </a:xfrm>
          <a:prstGeom prst="rect">
            <a:avLst/>
          </a:prstGeom>
          <a:noFill/>
        </p:spPr>
      </p:pic>
      <p:pic>
        <p:nvPicPr>
          <p:cNvPr id="6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569111">
            <a:off x="4272412" y="1633569"/>
            <a:ext cx="3693462" cy="22990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481505">
            <a:off x="3351592" y="3061416"/>
            <a:ext cx="3024446" cy="43862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017184">
            <a:off x="3528308" y="1280044"/>
            <a:ext cx="3024446" cy="43862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ttp://www.thom.org/photos/ORBDchim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3400"/>
            <a:ext cx="3276600" cy="50280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http://www.clker.com/cliparts/1/5/e/0/12279745752125314274pitr_Bananas_icon_1.svg.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95446">
            <a:off x="6629400" y="5105400"/>
            <a:ext cx="2209800" cy="1521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8">
      <a:dk1>
        <a:srgbClr val="FF7171"/>
      </a:dk1>
      <a:lt1>
        <a:srgbClr val="FF5050"/>
      </a:lt1>
      <a:dk2>
        <a:srgbClr val="FF9596"/>
      </a:dk2>
      <a:lt2>
        <a:srgbClr val="FFFF00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BFBF0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150</TotalTime>
  <Words>610</Words>
  <Application>Microsoft Office PowerPoint</Application>
  <PresentationFormat>On-screen Show (4:3)</PresentationFormat>
  <Paragraphs>97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Algerian</vt:lpstr>
      <vt:lpstr>Arial</vt:lpstr>
      <vt:lpstr>Bell Gothic Std Black</vt:lpstr>
      <vt:lpstr>Bernard MT Condensed</vt:lpstr>
      <vt:lpstr>Times New Roman</vt:lpstr>
      <vt:lpstr>Trebuchet MS</vt:lpstr>
      <vt:lpstr>Wingdings</vt:lpstr>
      <vt:lpstr>Wingdings 2</vt:lpstr>
      <vt:lpstr>Opulent</vt:lpstr>
      <vt:lpstr>Cognitive field theories  Gestalt- learning by insight Learning by perceptual organisation</vt:lpstr>
      <vt:lpstr>PowerPoint Presentation</vt:lpstr>
      <vt:lpstr>PowerPoint Presentation</vt:lpstr>
      <vt:lpstr>PowerPoint Presentation</vt:lpstr>
      <vt:lpstr>THE INSIGHT LEARNING THEORY</vt:lpstr>
      <vt:lpstr>                           INSIGHT </vt:lpstr>
      <vt:lpstr>PowerPoint Presentation</vt:lpstr>
      <vt:lpstr>PowerPoint Presentation</vt:lpstr>
      <vt:lpstr>PowerPoint Presentation</vt:lpstr>
      <vt:lpstr>PowerPoint Presentation</vt:lpstr>
      <vt:lpstr>Steps in Insight learning</vt:lpstr>
      <vt:lpstr>Factors Affecting Insight Learning</vt:lpstr>
      <vt:lpstr>Gestalt  laws of Learning</vt:lpstr>
      <vt:lpstr>Law of Similarity</vt:lpstr>
      <vt:lpstr>PowerPoint Presentation</vt:lpstr>
      <vt:lpstr>Law of proximity</vt:lpstr>
      <vt:lpstr>PowerPoint Presentation</vt:lpstr>
      <vt:lpstr>   Law of closure </vt:lpstr>
      <vt:lpstr>PowerPoint Presentation</vt:lpstr>
      <vt:lpstr>Law of continuity</vt:lpstr>
      <vt:lpstr>PowerPoint Presentation</vt:lpstr>
      <vt:lpstr>Educational Implications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&amp; Operant Conditioning</dc:title>
  <dc:creator>ASIET</dc:creator>
  <cp:lastModifiedBy>soya</cp:lastModifiedBy>
  <cp:revision>38</cp:revision>
  <dcterms:created xsi:type="dcterms:W3CDTF">2012-02-14T00:48:11Z</dcterms:created>
  <dcterms:modified xsi:type="dcterms:W3CDTF">2020-07-27T03:54:07Z</dcterms:modified>
</cp:coreProperties>
</file>