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69" r:id="rId3"/>
    <p:sldId id="271" r:id="rId4"/>
    <p:sldId id="259" r:id="rId5"/>
    <p:sldId id="262" r:id="rId6"/>
    <p:sldId id="281" r:id="rId7"/>
    <p:sldId id="283" r:id="rId8"/>
    <p:sldId id="282" r:id="rId9"/>
    <p:sldId id="273" r:id="rId10"/>
    <p:sldId id="277" r:id="rId11"/>
    <p:sldId id="291" r:id="rId12"/>
    <p:sldId id="292" r:id="rId13"/>
    <p:sldId id="260" r:id="rId14"/>
    <p:sldId id="265" r:id="rId15"/>
    <p:sldId id="288" r:id="rId16"/>
    <p:sldId id="290" r:id="rId17"/>
    <p:sldId id="266" r:id="rId18"/>
    <p:sldId id="267" r:id="rId19"/>
    <p:sldId id="28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86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60C8C-E051-4214-8F8C-213AD73DE683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DD9C9F-2691-4B9D-B2F6-A34DE8577E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5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F863C-51C8-4632-946F-22A84341325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DD36B-5B84-43B1-8D01-F85DD3B7989F}" type="datetimeFigureOut">
              <a:rPr lang="en-US" smtClean="0"/>
              <a:pPr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C5D51-6002-429F-9C2A-E05BC6E5A3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13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</a:rPr>
              <a:t>Theory of Classical Conditioning    (Ivan Pavlov)</a:t>
            </a:r>
            <a:br>
              <a:rPr lang="en-US" sz="3200" b="1" dirty="0">
                <a:solidFill>
                  <a:srgbClr val="FF0000"/>
                </a:solidFill>
              </a:rPr>
            </a:br>
            <a:r>
              <a:rPr lang="en-US" sz="3200" b="1" dirty="0">
                <a:solidFill>
                  <a:srgbClr val="FF0000"/>
                </a:solidFill>
              </a:rPr>
              <a:t>(Learning by conditioning)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1"/>
            <a:ext cx="8229600" cy="3352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Learning – Habit formation – By Association &amp;    	                                               Substitution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u="sng" dirty="0"/>
              <a:t>Conditioning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response to a natural stimulus is transferred to a substitute stimulus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http://schoolworkhelper.net/wp-content/uploads/2010/10/pavlovdog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457200"/>
            <a:ext cx="8458200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Classical Conditioning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algn="just">
              <a:buNone/>
            </a:pPr>
            <a:r>
              <a:rPr lang="en-US" b="1" i="1" dirty="0"/>
              <a:t>A form of learning in which two stimuli are presented together and the response originally elicited by one of them comes to be elicited by other.</a:t>
            </a:r>
          </a:p>
          <a:p>
            <a:pPr algn="just">
              <a:buNone/>
            </a:pPr>
            <a:r>
              <a:rPr lang="en-US" b="1" i="1" dirty="0"/>
              <a:t>A process in which conditioned stimulus comes to elicit a response after having been paired with an unconditioned stimulus.</a:t>
            </a:r>
          </a:p>
          <a:p>
            <a:pPr algn="just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803069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10199"/>
          </a:xfrm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4000" b="1" dirty="0"/>
              <a:t>Formation of an association between a conditioned stimulus &amp; a response through the repeated presentation of the conditioned stimulus in a controlled relationship with an unconditioned stimulus that originally elicits that response. </a:t>
            </a:r>
          </a:p>
        </p:txBody>
      </p:sp>
    </p:spTree>
    <p:extLst>
      <p:ext uri="{BB962C8B-B14F-4D97-AF65-F5344CB8AC3E}">
        <p14:creationId xmlns:p14="http://schemas.microsoft.com/office/powerpoint/2010/main" val="3441122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0070C0"/>
                </a:solidFill>
              </a:rPr>
              <a:t>Principles of Classical Conditioning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038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endParaRPr lang="en-US" sz="4800" b="1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4800" b="1" dirty="0">
                <a:solidFill>
                  <a:srgbClr val="C00000"/>
                </a:solidFill>
                <a:latin typeface="Lucida Sans Unicode" pitchFamily="34" charset="0"/>
              </a:rPr>
              <a:t>Acquisition</a:t>
            </a:r>
          </a:p>
          <a:p>
            <a:pPr>
              <a:buFont typeface="Wingdings" pitchFamily="2" charset="2"/>
              <a:buChar char="Ø"/>
            </a:pPr>
            <a:r>
              <a:rPr lang="en-US" sz="4800" b="1" dirty="0">
                <a:solidFill>
                  <a:srgbClr val="C00000"/>
                </a:solidFill>
              </a:rPr>
              <a:t>Extinction</a:t>
            </a:r>
          </a:p>
          <a:p>
            <a:pPr>
              <a:buFont typeface="Wingdings" pitchFamily="2" charset="2"/>
              <a:buChar char="Ø"/>
            </a:pPr>
            <a:r>
              <a:rPr lang="en-US" sz="4800" b="1" dirty="0">
                <a:solidFill>
                  <a:srgbClr val="C00000"/>
                </a:solidFill>
              </a:rPr>
              <a:t>Spontaneous recovery</a:t>
            </a:r>
          </a:p>
          <a:p>
            <a:pPr>
              <a:buFont typeface="Wingdings" pitchFamily="2" charset="2"/>
              <a:buChar char="Ø"/>
            </a:pPr>
            <a:r>
              <a:rPr lang="en-US" sz="4800" b="1" dirty="0">
                <a:solidFill>
                  <a:srgbClr val="C00000"/>
                </a:solidFill>
              </a:rPr>
              <a:t>Stimulus generalization</a:t>
            </a:r>
          </a:p>
          <a:p>
            <a:pPr>
              <a:buFont typeface="Wingdings" pitchFamily="2" charset="2"/>
              <a:buChar char="Ø"/>
            </a:pPr>
            <a:r>
              <a:rPr lang="en-US" sz="4800" b="1" dirty="0">
                <a:solidFill>
                  <a:srgbClr val="C00000"/>
                </a:solidFill>
              </a:rPr>
              <a:t>Stimulus discrimination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" y="0"/>
            <a:ext cx="8763000" cy="1219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u="sng" dirty="0">
                <a:solidFill>
                  <a:srgbClr val="FF0000"/>
                </a:solidFill>
              </a:rPr>
              <a:t>Classical Conditioning: Basic Principles</a:t>
            </a:r>
          </a:p>
        </p:txBody>
      </p:sp>
      <p:pic>
        <p:nvPicPr>
          <p:cNvPr id="4100" name="Picture 4" descr="C:\WINDOWS\Desktop\My Briefcase\dog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3733800"/>
            <a:ext cx="1272886" cy="1272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3200400" y="1104899"/>
            <a:ext cx="243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>
                <a:solidFill>
                  <a:srgbClr val="C00000"/>
                </a:solidFill>
                <a:latin typeface="Lucida Sans Unicode" pitchFamily="34" charset="0"/>
              </a:rPr>
              <a:t>Acquisition</a:t>
            </a: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454349" y="1828800"/>
            <a:ext cx="793050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0070C0"/>
                </a:solidFill>
                <a:latin typeface="Lucida Sans Unicode" pitchFamily="34" charset="0"/>
              </a:rPr>
              <a:t>Repeatedly pairing a </a:t>
            </a:r>
          </a:p>
          <a:p>
            <a:pPr algn="ctr">
              <a:spcBef>
                <a:spcPct val="50000"/>
              </a:spcBef>
            </a:pPr>
            <a:r>
              <a:rPr lang="en-US" sz="4000" b="1" dirty="0">
                <a:solidFill>
                  <a:srgbClr val="0070C0"/>
                </a:solidFill>
                <a:latin typeface="Lucida Sans Unicode" pitchFamily="34" charset="0"/>
              </a:rPr>
              <a:t>CS with a US will produce a CR.</a:t>
            </a:r>
          </a:p>
        </p:txBody>
      </p:sp>
      <p:pic>
        <p:nvPicPr>
          <p:cNvPr id="4117" name="Picture 21" descr="C:\WINDOWS\Desktop\My Briefcase\bellring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38055" y="3891901"/>
            <a:ext cx="1482436" cy="1482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18" name="AutoShape 22"/>
          <p:cNvSpPr>
            <a:spLocks noChangeArrowheads="1"/>
          </p:cNvSpPr>
          <p:nvPr/>
        </p:nvSpPr>
        <p:spPr bwMode="auto">
          <a:xfrm>
            <a:off x="5334000" y="4271169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7" name="Picture 19" descr="C:\WINDOWS\Desktop\My Briefcase\steak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9826" y="3906261"/>
            <a:ext cx="1346849" cy="1346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lus 1"/>
          <p:cNvSpPr/>
          <p:nvPr/>
        </p:nvSpPr>
        <p:spPr>
          <a:xfrm>
            <a:off x="1953491" y="4370243"/>
            <a:ext cx="533400" cy="474879"/>
          </a:xfrm>
          <a:prstGeom prst="mathPlu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2" grpId="0" autoUpdateAnimBg="0"/>
      <p:bldP spid="4115" grpId="0" autoUpdateAnimBg="0"/>
      <p:bldP spid="41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446806" y="1371600"/>
            <a:ext cx="838200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  <a:latin typeface="Lucida Sans Unicode" pitchFamily="34" charset="0"/>
              </a:rPr>
              <a:t>After conditioning has taken place, 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  <a:latin typeface="Lucida Sans Unicode" pitchFamily="34" charset="0"/>
              </a:rPr>
              <a:t>repeatedly presenting the CS without the US will make the CR weaker 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C00000"/>
                </a:solidFill>
                <a:latin typeface="Lucida Sans Unicode" pitchFamily="34" charset="0"/>
              </a:rPr>
              <a:t>and eventually make it disappear.-no reinforcement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3197548" y="515034"/>
            <a:ext cx="28805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u="sng" dirty="0">
                <a:solidFill>
                  <a:srgbClr val="0070C0"/>
                </a:solidFill>
                <a:latin typeface="Lucida Sans Unicode" pitchFamily="34" charset="0"/>
              </a:rPr>
              <a:t>Extinction</a:t>
            </a:r>
            <a:endParaRPr lang="en-US" sz="3600" dirty="0">
              <a:solidFill>
                <a:srgbClr val="0070C0"/>
              </a:solidFill>
            </a:endParaRPr>
          </a:p>
        </p:txBody>
      </p:sp>
      <p:pic>
        <p:nvPicPr>
          <p:cNvPr id="6" name="Picture 26" descr="C:\WINDOWS\Desktop\My Briefcase\bellring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495800"/>
            <a:ext cx="1099489" cy="109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27"/>
          <p:cNvSpPr>
            <a:spLocks noChangeArrowheads="1"/>
          </p:cNvSpPr>
          <p:nvPr/>
        </p:nvSpPr>
        <p:spPr bwMode="auto">
          <a:xfrm>
            <a:off x="4953000" y="4762139"/>
            <a:ext cx="1430484" cy="56681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28"/>
          <p:cNvSpPr txBox="1">
            <a:spLocks noChangeArrowheads="1"/>
          </p:cNvSpPr>
          <p:nvPr/>
        </p:nvSpPr>
        <p:spPr bwMode="auto">
          <a:xfrm>
            <a:off x="6570516" y="4694706"/>
            <a:ext cx="762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0" dirty="0">
                <a:latin typeface="Lucida Sans Unicode" pitchFamily="34" charset="0"/>
              </a:rPr>
              <a:t>X</a:t>
            </a:r>
          </a:p>
        </p:txBody>
      </p:sp>
      <p:pic>
        <p:nvPicPr>
          <p:cNvPr id="9" name="Picture 4" descr="C:\WINDOWS\Desktop\My Briefcase\dog2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2800" y="4213294"/>
            <a:ext cx="1250375" cy="125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1579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7" grpId="0" animBg="1"/>
      <p:bldP spid="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676400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Lucida Sans Unicode" pitchFamily="34" charset="0"/>
              </a:rPr>
              <a:t>Following extinction, the CR reappears at reduced strength if the CS is presented again with the US, after a rest period.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09800" y="457200"/>
            <a:ext cx="502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>
                <a:solidFill>
                  <a:srgbClr val="C00000"/>
                </a:solidFill>
                <a:latin typeface="Lucida Sans Unicode" pitchFamily="34" charset="0"/>
              </a:rPr>
              <a:t>Spontaneous Recovery</a:t>
            </a:r>
          </a:p>
        </p:txBody>
      </p:sp>
      <p:pic>
        <p:nvPicPr>
          <p:cNvPr id="6" name="Picture 4" descr="C:\WINDOWS\Desktop\My Briefcase\dog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2504255"/>
            <a:ext cx="1119257" cy="1119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1" descr="C:\WINDOWS\Desktop\My Briefcase\bellring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2041620"/>
            <a:ext cx="741218" cy="741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22"/>
          <p:cNvSpPr>
            <a:spLocks noChangeArrowheads="1"/>
          </p:cNvSpPr>
          <p:nvPr/>
        </p:nvSpPr>
        <p:spPr bwMode="auto">
          <a:xfrm>
            <a:off x="6248400" y="2958303"/>
            <a:ext cx="1371600" cy="405992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9" descr="C:\WINDOWS\Desktop\My Briefcase\steak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43945" y="3583874"/>
            <a:ext cx="1139041" cy="113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lus 9"/>
          <p:cNvSpPr/>
          <p:nvPr/>
        </p:nvSpPr>
        <p:spPr>
          <a:xfrm>
            <a:off x="5306290" y="3021522"/>
            <a:ext cx="692728" cy="480340"/>
          </a:xfrm>
          <a:prstGeom prst="mathPlus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72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1" name="Picture 11" descr="C:\WINDOWS\Desktop\My Briefcase\stea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72400" y="5272881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5" name="AutoShape 15"/>
          <p:cNvSpPr>
            <a:spLocks noChangeArrowheads="1"/>
          </p:cNvSpPr>
          <p:nvPr/>
        </p:nvSpPr>
        <p:spPr bwMode="auto">
          <a:xfrm>
            <a:off x="6090949" y="5334000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Text Box 18"/>
          <p:cNvSpPr txBox="1">
            <a:spLocks noChangeArrowheads="1"/>
          </p:cNvSpPr>
          <p:nvPr/>
        </p:nvSpPr>
        <p:spPr bwMode="auto">
          <a:xfrm>
            <a:off x="1981200" y="304800"/>
            <a:ext cx="5181600" cy="100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>
                <a:solidFill>
                  <a:srgbClr val="C00000"/>
                </a:solidFill>
                <a:latin typeface="Lucida Sans Unicode" pitchFamily="34" charset="0"/>
              </a:rPr>
              <a:t>Stimulus Generalization</a:t>
            </a:r>
          </a:p>
          <a:p>
            <a:pPr>
              <a:spcBef>
                <a:spcPct val="50000"/>
              </a:spcBef>
            </a:pPr>
            <a:endParaRPr lang="en-US" dirty="0"/>
          </a:p>
        </p:txBody>
      </p: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533400" y="106680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1" dirty="0">
                <a:latin typeface="Lucida Sans Unicode" pitchFamily="34" charset="0"/>
              </a:rPr>
              <a:t>After a CR has been trained to a CS, </a:t>
            </a:r>
          </a:p>
          <a:p>
            <a:pPr algn="just">
              <a:spcBef>
                <a:spcPct val="50000"/>
              </a:spcBef>
            </a:pPr>
            <a:r>
              <a:rPr lang="en-US" sz="3200" b="1" dirty="0">
                <a:latin typeface="Lucida Sans Unicode" pitchFamily="34" charset="0"/>
              </a:rPr>
              <a:t>that same CR will tend to occur to </a:t>
            </a:r>
          </a:p>
          <a:p>
            <a:pPr algn="just">
              <a:spcBef>
                <a:spcPct val="50000"/>
              </a:spcBef>
            </a:pPr>
            <a:r>
              <a:rPr lang="en-US" sz="3200" b="1" dirty="0">
                <a:latin typeface="Lucida Sans Unicode" pitchFamily="34" charset="0"/>
              </a:rPr>
              <a:t>similar stimuli without further training.</a:t>
            </a:r>
            <a:endParaRPr lang="en-US" sz="3200" b="1" dirty="0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1465695" y="3352800"/>
            <a:ext cx="6288809" cy="11695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Lucida Sans Unicode" pitchFamily="34" charset="0"/>
              </a:rPr>
              <a:t>The greater the similarity, 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0000CC"/>
                </a:solidFill>
                <a:latin typeface="Lucida Sans Unicode" pitchFamily="34" charset="0"/>
              </a:rPr>
              <a:t>the stronger the response will be.</a:t>
            </a:r>
          </a:p>
        </p:txBody>
      </p:sp>
      <p:sp>
        <p:nvSpPr>
          <p:cNvPr id="5143" name="Oval 23"/>
          <p:cNvSpPr>
            <a:spLocks noChangeArrowheads="1"/>
          </p:cNvSpPr>
          <p:nvPr/>
        </p:nvSpPr>
        <p:spPr bwMode="auto">
          <a:xfrm>
            <a:off x="2743200" y="4914900"/>
            <a:ext cx="762000" cy="685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4" name="Text Box 24"/>
          <p:cNvSpPr txBox="1">
            <a:spLocks noChangeArrowheads="1"/>
          </p:cNvSpPr>
          <p:nvPr/>
        </p:nvSpPr>
        <p:spPr bwMode="auto">
          <a:xfrm>
            <a:off x="311727" y="4914900"/>
            <a:ext cx="2209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Lucida Sans Unicode" pitchFamily="34" charset="0"/>
              </a:rPr>
              <a:t>Conditioning:</a:t>
            </a:r>
          </a:p>
        </p:txBody>
      </p:sp>
      <p:sp>
        <p:nvSpPr>
          <p:cNvPr id="5145" name="Text Box 25"/>
          <p:cNvSpPr txBox="1">
            <a:spLocks noChangeArrowheads="1"/>
          </p:cNvSpPr>
          <p:nvPr/>
        </p:nvSpPr>
        <p:spPr bwMode="auto">
          <a:xfrm>
            <a:off x="38749" y="5715000"/>
            <a:ext cx="2590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Lucida Sans Unicode" pitchFamily="34" charset="0"/>
              </a:rPr>
              <a:t>Test for Generalization:</a:t>
            </a:r>
          </a:p>
        </p:txBody>
      </p:sp>
      <p:sp>
        <p:nvSpPr>
          <p:cNvPr id="5146" name="Oval 26"/>
          <p:cNvSpPr>
            <a:spLocks noChangeAspect="1" noChangeArrowheads="1"/>
          </p:cNvSpPr>
          <p:nvPr/>
        </p:nvSpPr>
        <p:spPr bwMode="auto">
          <a:xfrm>
            <a:off x="3733800" y="6103361"/>
            <a:ext cx="977900" cy="4016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Oval 27"/>
          <p:cNvSpPr>
            <a:spLocks noChangeAspect="1" noChangeArrowheads="1"/>
          </p:cNvSpPr>
          <p:nvPr/>
        </p:nvSpPr>
        <p:spPr bwMode="auto">
          <a:xfrm>
            <a:off x="5057486" y="6199260"/>
            <a:ext cx="1033463" cy="296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8" name="Oval 28"/>
          <p:cNvSpPr>
            <a:spLocks noChangeAspect="1" noChangeArrowheads="1"/>
          </p:cNvSpPr>
          <p:nvPr/>
        </p:nvSpPr>
        <p:spPr bwMode="auto">
          <a:xfrm>
            <a:off x="2743200" y="5940425"/>
            <a:ext cx="795338" cy="560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5" grpId="0" animBg="1"/>
      <p:bldP spid="5138" grpId="0" autoUpdateAnimBg="0"/>
      <p:bldP spid="5139" grpId="0" autoUpdateAnimBg="0"/>
      <p:bldP spid="5142" grpId="0" animBg="1" autoUpdateAnimBg="0"/>
      <p:bldP spid="5143" grpId="0" animBg="1"/>
      <p:bldP spid="5144" grpId="0" autoUpdateAnimBg="0"/>
      <p:bldP spid="5145" grpId="0" autoUpdateAnimBg="0"/>
      <p:bldP spid="5146" grpId="0" animBg="1"/>
      <p:bldP spid="5147" grpId="0" animBg="1"/>
      <p:bldP spid="51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3810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latin typeface="Lucida Sans Unicode" pitchFamily="34" charset="0"/>
              </a:rPr>
              <a:t>A subject responds to the CS but not to a similar stimulus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Lucida Sans Unicode" pitchFamily="34" charset="0"/>
              </a:rPr>
              <a:t> because 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Lucida Sans Unicode" pitchFamily="34" charset="0"/>
              </a:rPr>
              <a:t>the CS was paired with a US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Lucida Sans Unicode" pitchFamily="34" charset="0"/>
              </a:rPr>
              <a:t> but </a:t>
            </a:r>
          </a:p>
          <a:p>
            <a:pPr algn="ctr">
              <a:spcBef>
                <a:spcPct val="50000"/>
              </a:spcBef>
            </a:pPr>
            <a:r>
              <a:rPr lang="en-US" sz="2800" b="1" dirty="0">
                <a:latin typeface="Lucida Sans Unicode" pitchFamily="34" charset="0"/>
              </a:rPr>
              <a:t>the similar stimulus was presented without the US.</a:t>
            </a:r>
          </a:p>
        </p:txBody>
      </p:sp>
      <p:pic>
        <p:nvPicPr>
          <p:cNvPr id="6151" name="Picture 7" descr="C:\WINDOWS\Desktop\My Briefcase\steak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580" y="1572275"/>
            <a:ext cx="974724" cy="974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6317673" y="2030702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4821382" y="1718361"/>
            <a:ext cx="1093066" cy="100568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Oval 15"/>
          <p:cNvSpPr>
            <a:spLocks noChangeAspect="1" noChangeArrowheads="1"/>
          </p:cNvSpPr>
          <p:nvPr/>
        </p:nvSpPr>
        <p:spPr bwMode="auto">
          <a:xfrm>
            <a:off x="4490316" y="4648200"/>
            <a:ext cx="1424132" cy="58491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6407727" y="4750156"/>
            <a:ext cx="914400" cy="381000"/>
          </a:xfrm>
          <a:prstGeom prst="rightArrow">
            <a:avLst>
              <a:gd name="adj1" fmla="val 50000"/>
              <a:gd name="adj2" fmla="val 60000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7781855" y="4552936"/>
            <a:ext cx="6521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0" dirty="0">
                <a:latin typeface="Lucida Sans Unicode" pitchFamily="34" charset="0"/>
              </a:rPr>
              <a:t>X</a:t>
            </a:r>
          </a:p>
        </p:txBody>
      </p:sp>
      <p:sp>
        <p:nvSpPr>
          <p:cNvPr id="2" name="Text Box 20"/>
          <p:cNvSpPr txBox="1">
            <a:spLocks noChangeArrowheads="1"/>
          </p:cNvSpPr>
          <p:nvPr/>
        </p:nvSpPr>
        <p:spPr bwMode="auto">
          <a:xfrm>
            <a:off x="1905000" y="381000"/>
            <a:ext cx="533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u="sng" dirty="0">
                <a:solidFill>
                  <a:srgbClr val="C00000"/>
                </a:solidFill>
                <a:latin typeface="Lucida Sans Unicode" pitchFamily="34" charset="0"/>
              </a:rPr>
              <a:t>Stimulus Discrimination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 autoUpdateAnimBg="0"/>
      <p:bldP spid="6152" grpId="0" animBg="1"/>
      <p:bldP spid="6156" grpId="0" animBg="1"/>
      <p:bldP spid="6159" grpId="0" animBg="1"/>
      <p:bldP spid="6162" grpId="0" animBg="1"/>
      <p:bldP spid="6163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05800" cy="5135563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b="1" dirty="0">
                <a:solidFill>
                  <a:srgbClr val="0000CC"/>
                </a:solidFill>
              </a:rPr>
              <a:t>Developing good habits by conditioning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00CC"/>
                </a:solidFill>
              </a:rPr>
              <a:t>De-conditioning of desired habits for behaviour modification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00CC"/>
                </a:solidFill>
              </a:rPr>
              <a:t>Developing positive attitude towards learning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00CC"/>
                </a:solidFill>
              </a:rPr>
              <a:t>Use of A-V aids (association)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00CC"/>
                </a:solidFill>
              </a:rPr>
              <a:t>Teaching of alphabets and fundamental principles of arithmetic 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00CC"/>
                </a:solidFill>
              </a:rPr>
              <a:t>Importance of reinforcement-conditioned  with reward.</a:t>
            </a:r>
          </a:p>
          <a:p>
            <a:pPr marL="514350" indent="-514350">
              <a:buAutoNum type="arabicPeriod"/>
            </a:pPr>
            <a:r>
              <a:rPr lang="en-US" b="1" dirty="0">
                <a:solidFill>
                  <a:srgbClr val="0000CC"/>
                </a:solidFill>
              </a:rPr>
              <a:t>Affectionate and sympathetic treatment by teachers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Educational Implications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dirty="0">
                <a:solidFill>
                  <a:srgbClr val="7030A0"/>
                </a:solidFill>
              </a:rPr>
              <a:t>Ivan </a:t>
            </a:r>
            <a:r>
              <a:rPr lang="en-GB" b="1" dirty="0" err="1">
                <a:solidFill>
                  <a:srgbClr val="7030A0"/>
                </a:solidFill>
              </a:rPr>
              <a:t>Petrovich</a:t>
            </a:r>
            <a:r>
              <a:rPr lang="en-GB" b="1" dirty="0">
                <a:solidFill>
                  <a:srgbClr val="7030A0"/>
                </a:solidFill>
              </a:rPr>
              <a:t> Pavlov </a:t>
            </a:r>
          </a:p>
        </p:txBody>
      </p:sp>
      <p:sp>
        <p:nvSpPr>
          <p:cNvPr id="12291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4953000" cy="441166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b="1" dirty="0">
                <a:solidFill>
                  <a:srgbClr val="FF0000"/>
                </a:solidFill>
              </a:rPr>
              <a:t>Born Sept 14, 1849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>
                <a:solidFill>
                  <a:srgbClr val="FF0000"/>
                </a:solidFill>
              </a:rPr>
              <a:t>Died Feb 27, 1936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>
                <a:solidFill>
                  <a:srgbClr val="FF0000"/>
                </a:solidFill>
              </a:rPr>
              <a:t>Born in Ryazan, Russia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>
                <a:solidFill>
                  <a:srgbClr val="FF0000"/>
                </a:solidFill>
              </a:rPr>
              <a:t>Physiologist, Psychologist, and Physician</a:t>
            </a:r>
          </a:p>
          <a:p>
            <a:pPr eaLnBrk="1" hangingPunct="1">
              <a:lnSpc>
                <a:spcPct val="90000"/>
              </a:lnSpc>
            </a:pPr>
            <a:r>
              <a:rPr lang="en-IE" b="1" dirty="0">
                <a:solidFill>
                  <a:srgbClr val="FF0000"/>
                </a:solidFill>
              </a:rPr>
              <a:t>Awarded the Nobel Prize in Physiology  in 1904 for research on the digestive system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12292" name="Picture 10" descr="pavlov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562600" y="1676400"/>
            <a:ext cx="3208337" cy="441166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3" descr="Pavl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15888"/>
            <a:ext cx="8785225" cy="658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Four essential elements of conditioning process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/>
              <a:t>Unconditioned Stimulus (US)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	the natural stimulus – food</a:t>
            </a:r>
          </a:p>
          <a:p>
            <a:pPr marL="0" indent="0">
              <a:buNone/>
            </a:pPr>
            <a:r>
              <a:rPr lang="en-US" b="1" dirty="0"/>
              <a:t>2. Unconditioned response (UR)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	 natural response - Salivation</a:t>
            </a:r>
          </a:p>
          <a:p>
            <a:pPr marL="514350" indent="-514350">
              <a:buNone/>
            </a:pPr>
            <a:r>
              <a:rPr lang="en-US" dirty="0"/>
              <a:t>3. </a:t>
            </a:r>
            <a:r>
              <a:rPr lang="en-US" b="1" dirty="0"/>
              <a:t>Conditioned Stimulus (CS)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artificial Stimulus – ringing of bell</a:t>
            </a:r>
          </a:p>
          <a:p>
            <a:pPr marL="514350" indent="-514350">
              <a:buNone/>
            </a:pPr>
            <a:r>
              <a:rPr lang="en-US" dirty="0"/>
              <a:t>4. </a:t>
            </a:r>
            <a:r>
              <a:rPr lang="en-US" b="1" dirty="0"/>
              <a:t>Conditioned Response (CR)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Salivation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6400800" cy="2057400"/>
          </a:xfrm>
        </p:spPr>
        <p:txBody>
          <a:bodyPr/>
          <a:lstStyle/>
          <a:p>
            <a:pPr eaLnBrk="1" hangingPunct="1"/>
            <a:r>
              <a:rPr lang="en-US" b="1"/>
              <a:t>Classical Conditioning:</a:t>
            </a:r>
            <a:br>
              <a:rPr lang="en-US" b="1"/>
            </a:br>
            <a:r>
              <a:rPr lang="en-US" b="1"/>
              <a:t>Definitions</a:t>
            </a:r>
          </a:p>
        </p:txBody>
      </p:sp>
      <p:pic>
        <p:nvPicPr>
          <p:cNvPr id="3075" name="Picture 3" descr="C:\WINDOWS\Desktop\My Briefcase\pavlov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1600200" cy="226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16" descr="C:\WINDOWS\Desktop\My Briefcase\dog2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10668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0" y="2286000"/>
            <a:ext cx="86106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Unconditioned Stimulus (US): </a:t>
            </a:r>
            <a:r>
              <a:rPr lang="en-US" b="0" dirty="0">
                <a:latin typeface="Lucida Sans Unicode" pitchFamily="34" charset="0"/>
              </a:rPr>
              <a:t>a stimulus that has the ability to produce a specified response before conditioning begins.</a:t>
            </a:r>
          </a:p>
          <a:p>
            <a:pPr>
              <a:spcBef>
                <a:spcPct val="50000"/>
              </a:spcBef>
            </a:pPr>
            <a:endParaRPr lang="en-US" b="0" dirty="0"/>
          </a:p>
        </p:txBody>
      </p:sp>
      <p:pic>
        <p:nvPicPr>
          <p:cNvPr id="3091" name="Picture 19" descr="C:\WINDOWS\Desktop\My Briefcase\steak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2590800"/>
            <a:ext cx="731838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3429000" y="2971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Lucida Sans Unicode" pitchFamily="34" charset="0"/>
              </a:rPr>
              <a:t>(FOOD)</a:t>
            </a:r>
          </a:p>
        </p:txBody>
      </p:sp>
      <p:sp>
        <p:nvSpPr>
          <p:cNvPr id="3095" name="Text Box 23"/>
          <p:cNvSpPr txBox="1">
            <a:spLocks noChangeArrowheads="1"/>
          </p:cNvSpPr>
          <p:nvPr/>
        </p:nvSpPr>
        <p:spPr bwMode="auto">
          <a:xfrm>
            <a:off x="0" y="3581400"/>
            <a:ext cx="883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Unconditioned Response (UR):</a:t>
            </a:r>
            <a:r>
              <a:rPr lang="en-US" b="0" dirty="0">
                <a:latin typeface="Lucida Sans Unicode" pitchFamily="34" charset="0"/>
              </a:rPr>
              <a:t> the response produced by the US. 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1447800" y="3962400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Lucida Sans Unicode" pitchFamily="34" charset="0"/>
              </a:rPr>
              <a:t>(SALIVATION PRODUCED BY FOOD)</a:t>
            </a:r>
          </a:p>
        </p:txBody>
      </p:sp>
      <p:sp>
        <p:nvSpPr>
          <p:cNvPr id="3082" name="Text Box 25"/>
          <p:cNvSpPr txBox="1">
            <a:spLocks noChangeArrowheads="1"/>
          </p:cNvSpPr>
          <p:nvPr/>
        </p:nvSpPr>
        <p:spPr bwMode="auto">
          <a:xfrm>
            <a:off x="0" y="4572000"/>
            <a:ext cx="845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b="0"/>
          </a:p>
        </p:txBody>
      </p:sp>
      <p:sp>
        <p:nvSpPr>
          <p:cNvPr id="3099" name="Text Box 27"/>
          <p:cNvSpPr txBox="1">
            <a:spLocks noChangeArrowheads="1"/>
          </p:cNvSpPr>
          <p:nvPr/>
        </p:nvSpPr>
        <p:spPr bwMode="auto">
          <a:xfrm>
            <a:off x="0" y="4495800"/>
            <a:ext cx="8458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Conditioned Stimulus (CS): </a:t>
            </a:r>
            <a:r>
              <a:rPr lang="en-US" b="0" dirty="0">
                <a:latin typeface="Lucida Sans Unicode" pitchFamily="34" charset="0"/>
              </a:rPr>
              <a:t>an initially neutral stimulus that comes to produce  a new response because it is associated with the US.</a:t>
            </a:r>
            <a:endParaRPr lang="en-US" b="0" dirty="0"/>
          </a:p>
        </p:txBody>
      </p:sp>
      <p:pic>
        <p:nvPicPr>
          <p:cNvPr id="3100" name="Picture 28" descr="C:\WINDOWS\Desktop\My Briefcase\bell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12163" y="4572000"/>
            <a:ext cx="7318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3810000" y="51816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Lucida Sans Unicode" pitchFamily="34" charset="0"/>
              </a:rPr>
              <a:t>(BELL)</a:t>
            </a:r>
          </a:p>
        </p:txBody>
      </p:sp>
      <p:sp>
        <p:nvSpPr>
          <p:cNvPr id="3103" name="Text Box 31"/>
          <p:cNvSpPr txBox="1">
            <a:spLocks noChangeArrowheads="1"/>
          </p:cNvSpPr>
          <p:nvPr/>
        </p:nvSpPr>
        <p:spPr bwMode="auto">
          <a:xfrm>
            <a:off x="1828800" y="60960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0">
                <a:latin typeface="Lucida Sans Unicode" pitchFamily="34" charset="0"/>
              </a:rPr>
              <a:t>(SALIVATION PRODUCED BY THE BELL)</a:t>
            </a:r>
            <a:endParaRPr lang="en-US" b="0"/>
          </a:p>
        </p:txBody>
      </p:sp>
      <p:sp>
        <p:nvSpPr>
          <p:cNvPr id="3104" name="Text Box 32"/>
          <p:cNvSpPr txBox="1">
            <a:spLocks noChangeArrowheads="1"/>
          </p:cNvSpPr>
          <p:nvPr/>
        </p:nvSpPr>
        <p:spPr bwMode="auto">
          <a:xfrm>
            <a:off x="0" y="5715000"/>
            <a:ext cx="8229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Lucida Sans Unicode" pitchFamily="34" charset="0"/>
              </a:rPr>
              <a:t>Conditioned Response (CR): </a:t>
            </a:r>
            <a:r>
              <a:rPr lang="en-US" b="0" dirty="0">
                <a:latin typeface="Lucida Sans Unicode" pitchFamily="34" charset="0"/>
              </a:rPr>
              <a:t>the response produced by the CS.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 autoUpdateAnimBg="0"/>
      <p:bldP spid="3094" grpId="0" autoUpdateAnimBg="0"/>
      <p:bldP spid="3095" grpId="0" autoUpdateAnimBg="0"/>
      <p:bldP spid="3096" grpId="0" autoUpdateAnimBg="0"/>
      <p:bldP spid="3099" grpId="0" autoUpdateAnimBg="0"/>
      <p:bldP spid="3101" grpId="0" autoUpdateAnimBg="0"/>
      <p:bldP spid="3103" grpId="0" autoUpdateAnimBg="0"/>
      <p:bldP spid="310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edpsycinteractive.org/topics/images/clscndb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304800"/>
            <a:ext cx="8610600" cy="62455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3.niu.edu/acad/psych/Millis/History/2003/Classical_Condition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17630"/>
            <a:ext cx="8991600" cy="67403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edpsycinteractive.org/topics/images/clscnda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81000"/>
            <a:ext cx="83058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1" descr="PAVLO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4425" y="809625"/>
            <a:ext cx="5238750" cy="52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12"/>
          <p:cNvSpPr>
            <a:spLocks noChangeArrowheads="1"/>
          </p:cNvSpPr>
          <p:nvPr/>
        </p:nvSpPr>
        <p:spPr bwMode="auto">
          <a:xfrm>
            <a:off x="3492500" y="765175"/>
            <a:ext cx="5400675" cy="24463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13"/>
          <p:cNvSpPr>
            <a:spLocks noChangeArrowheads="1"/>
          </p:cNvSpPr>
          <p:nvPr/>
        </p:nvSpPr>
        <p:spPr bwMode="auto">
          <a:xfrm>
            <a:off x="3492500" y="3284538"/>
            <a:ext cx="5400675" cy="13684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14"/>
          <p:cNvSpPr>
            <a:spLocks noChangeArrowheads="1"/>
          </p:cNvSpPr>
          <p:nvPr/>
        </p:nvSpPr>
        <p:spPr bwMode="auto">
          <a:xfrm>
            <a:off x="3492500" y="4724400"/>
            <a:ext cx="5400675" cy="13684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WordArt 15"/>
          <p:cNvSpPr>
            <a:spLocks noChangeArrowheads="1" noChangeShapeType="1" noTextEdit="1"/>
          </p:cNvSpPr>
          <p:nvPr/>
        </p:nvSpPr>
        <p:spPr bwMode="auto">
          <a:xfrm>
            <a:off x="374650" y="3937000"/>
            <a:ext cx="261302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UCS = unconditioned stimulus </a:t>
            </a:r>
          </a:p>
        </p:txBody>
      </p:sp>
      <p:sp>
        <p:nvSpPr>
          <p:cNvPr id="15367" name="WordArt 16"/>
          <p:cNvSpPr>
            <a:spLocks noChangeArrowheads="1" noChangeShapeType="1" noTextEdit="1"/>
          </p:cNvSpPr>
          <p:nvPr/>
        </p:nvSpPr>
        <p:spPr bwMode="auto">
          <a:xfrm>
            <a:off x="323850" y="4229100"/>
            <a:ext cx="2613025" cy="287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UCR = unconditioned response</a:t>
            </a:r>
          </a:p>
        </p:txBody>
      </p:sp>
      <p:sp>
        <p:nvSpPr>
          <p:cNvPr id="15368" name="WordArt 17"/>
          <p:cNvSpPr>
            <a:spLocks noChangeArrowheads="1" noChangeShapeType="1" noTextEdit="1"/>
          </p:cNvSpPr>
          <p:nvPr/>
        </p:nvSpPr>
        <p:spPr bwMode="auto">
          <a:xfrm>
            <a:off x="374650" y="4589463"/>
            <a:ext cx="2613025" cy="217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CS = conditioned stimulus </a:t>
            </a:r>
          </a:p>
        </p:txBody>
      </p:sp>
      <p:sp>
        <p:nvSpPr>
          <p:cNvPr id="15369" name="WordArt 18"/>
          <p:cNvSpPr>
            <a:spLocks noChangeArrowheads="1" noChangeShapeType="1" noTextEdit="1"/>
          </p:cNvSpPr>
          <p:nvPr/>
        </p:nvSpPr>
        <p:spPr bwMode="auto">
          <a:xfrm>
            <a:off x="323850" y="4945063"/>
            <a:ext cx="2613025" cy="284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2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CR = conditioned response</a:t>
            </a:r>
          </a:p>
        </p:txBody>
      </p:sp>
      <p:pic>
        <p:nvPicPr>
          <p:cNvPr id="15370" name="Picture 19" descr="Pavlov's_do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1390650"/>
            <a:ext cx="3244850" cy="233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526</Words>
  <Application>Microsoft Office PowerPoint</Application>
  <PresentationFormat>On-screen Show (4:3)</PresentationFormat>
  <Paragraphs>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Arial Black</vt:lpstr>
      <vt:lpstr>Calibri</vt:lpstr>
      <vt:lpstr>Lucida Sans Unicode</vt:lpstr>
      <vt:lpstr>Wingdings</vt:lpstr>
      <vt:lpstr>Office Theme</vt:lpstr>
      <vt:lpstr>Theory of Classical Conditioning    (Ivan Pavlov) (Learning by conditioning)</vt:lpstr>
      <vt:lpstr>Ivan Petrovich Pavlov </vt:lpstr>
      <vt:lpstr>PowerPoint Presentation</vt:lpstr>
      <vt:lpstr>Four essential elements of conditioning process </vt:lpstr>
      <vt:lpstr>Classical Conditioning: Definitions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Classical Conditioning</vt:lpstr>
      <vt:lpstr>PowerPoint Presentation</vt:lpstr>
      <vt:lpstr>Principles of Classical Conditioning</vt:lpstr>
      <vt:lpstr>Classical Conditioning: Basic Principles</vt:lpstr>
      <vt:lpstr>PowerPoint Presentation</vt:lpstr>
      <vt:lpstr>PowerPoint Presentation</vt:lpstr>
      <vt:lpstr>PowerPoint Presentation</vt:lpstr>
      <vt:lpstr>PowerPoint Presentation</vt:lpstr>
      <vt:lpstr>Educational Implications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Implication</dc:title>
  <dc:creator>ASIET</dc:creator>
  <cp:lastModifiedBy>soya</cp:lastModifiedBy>
  <cp:revision>50</cp:revision>
  <dcterms:created xsi:type="dcterms:W3CDTF">2012-01-29T17:36:45Z</dcterms:created>
  <dcterms:modified xsi:type="dcterms:W3CDTF">2020-06-30T03:46:06Z</dcterms:modified>
</cp:coreProperties>
</file>