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7"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8" r:id="rId21"/>
    <p:sldId id="279"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868"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AD7C91-B441-48D9-B33B-E6A9DABF8EC5}"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AD7C91-B441-48D9-B33B-E6A9DABF8EC5}"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AD7C91-B441-48D9-B33B-E6A9DABF8EC5}"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AD7C91-B441-48D9-B33B-E6A9DABF8EC5}"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AD7C91-B441-48D9-B33B-E6A9DABF8EC5}"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AD7C91-B441-48D9-B33B-E6A9DABF8EC5}"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AD7C91-B441-48D9-B33B-E6A9DABF8EC5}"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AD7C91-B441-48D9-B33B-E6A9DABF8EC5}"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AD7C91-B441-48D9-B33B-E6A9DABF8EC5}"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AD7C91-B441-48D9-B33B-E6A9DABF8EC5}"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AD7C91-B441-48D9-B33B-E6A9DABF8EC5}"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9A1A9-5FCC-4CD0-ABC4-7C24E7554E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D7C91-B441-48D9-B33B-E6A9DABF8EC5}" type="datetimeFigureOut">
              <a:rPr lang="en-US" smtClean="0"/>
              <a:t>6/9/2020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9A1A9-5FCC-4CD0-ABC4-7C24E7554E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solidFill>
                  <a:srgbClr val="C00000"/>
                </a:solidFill>
              </a:rPr>
              <a:t>4.DELINQUENT CHILDREN</a:t>
            </a:r>
            <a:br>
              <a:rPr lang="en-US" b="1" i="1" u="sng" dirty="0">
                <a:solidFill>
                  <a:srgbClr val="C00000"/>
                </a:solidFill>
              </a:rPr>
            </a:br>
            <a:endParaRPr lang="en-US" i="1" u="sng" dirty="0"/>
          </a:p>
        </p:txBody>
      </p:sp>
      <p:sp>
        <p:nvSpPr>
          <p:cNvPr id="3" name="Content Placeholder 2"/>
          <p:cNvSpPr>
            <a:spLocks noGrp="1"/>
          </p:cNvSpPr>
          <p:nvPr>
            <p:ph idx="1"/>
          </p:nvPr>
        </p:nvSpPr>
        <p:spPr/>
        <p:txBody>
          <a:bodyPr/>
          <a:lstStyle/>
          <a:p>
            <a:pPr>
              <a:buClr>
                <a:srgbClr val="FF3399"/>
              </a:buClr>
              <a:buFont typeface="Wingdings" pitchFamily="2" charset="2"/>
              <a:buChar char="v"/>
            </a:pPr>
            <a:r>
              <a:rPr lang="en-US" b="1" dirty="0">
                <a:solidFill>
                  <a:srgbClr val="FF0000"/>
                </a:solidFill>
                <a:latin typeface="Arial Black" pitchFamily="34" charset="0"/>
              </a:rPr>
              <a:t> ANTI SOCIAL</a:t>
            </a:r>
          </a:p>
          <a:p>
            <a:pPr>
              <a:buClr>
                <a:srgbClr val="FF3399"/>
              </a:buClr>
              <a:buFont typeface="Wingdings" pitchFamily="2" charset="2"/>
              <a:buChar char="v"/>
            </a:pPr>
            <a:r>
              <a:rPr lang="en-US" b="1" dirty="0">
                <a:solidFill>
                  <a:srgbClr val="FF0000"/>
                </a:solidFill>
                <a:latin typeface="Arial Black" pitchFamily="34" charset="0"/>
              </a:rPr>
              <a:t> SOCIALLY MALADJUSTED</a:t>
            </a:r>
          </a:p>
          <a:p>
            <a:pPr>
              <a:buClr>
                <a:srgbClr val="FF3399"/>
              </a:buClr>
              <a:buFont typeface="Wingdings" pitchFamily="2" charset="2"/>
              <a:buChar char="v"/>
            </a:pPr>
            <a:r>
              <a:rPr lang="en-US" b="1" dirty="0">
                <a:solidFill>
                  <a:srgbClr val="FF0000"/>
                </a:solidFill>
                <a:latin typeface="Arial Black" pitchFamily="34" charset="0"/>
              </a:rPr>
              <a:t> VIOLATES LAWS OF THE SOCIETY</a:t>
            </a:r>
          </a:p>
          <a:p>
            <a:pPr>
              <a:buClr>
                <a:srgbClr val="FF3399"/>
              </a:buClr>
              <a:buFont typeface="Wingdings" pitchFamily="2" charset="2"/>
              <a:buChar char="v"/>
            </a:pPr>
            <a:r>
              <a:rPr lang="en-US" b="1" dirty="0">
                <a:solidFill>
                  <a:srgbClr val="FF0000"/>
                </a:solidFill>
                <a:latin typeface="Arial Black" pitchFamily="34" charset="0"/>
              </a:rPr>
              <a:t>DOES PUNISHABLE &amp; SOCIAL OFFENCE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715000" cy="1143000"/>
          </a:xfrm>
          <a:solidFill>
            <a:srgbClr val="FFFF00"/>
          </a:solidFill>
        </p:spPr>
        <p:txBody>
          <a:bodyPr/>
          <a:lstStyle/>
          <a:p>
            <a:r>
              <a:rPr lang="en-US" b="1" i="1" dirty="0">
                <a:solidFill>
                  <a:srgbClr val="FF0000"/>
                </a:solidFill>
              </a:rPr>
              <a:t>Characteristics are:-</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US" b="1" dirty="0">
                <a:solidFill>
                  <a:srgbClr val="0000FF"/>
                </a:solidFill>
              </a:rPr>
              <a:t>Normal intelligence or even giftedness</a:t>
            </a:r>
          </a:p>
          <a:p>
            <a:pPr>
              <a:buFont typeface="Wingdings" pitchFamily="2" charset="2"/>
              <a:buChar char="§"/>
            </a:pPr>
            <a:r>
              <a:rPr lang="en-US" b="1" dirty="0">
                <a:solidFill>
                  <a:srgbClr val="0000FF"/>
                </a:solidFill>
              </a:rPr>
              <a:t>Discrepancy between intelligence &amp;performance</a:t>
            </a:r>
          </a:p>
          <a:p>
            <a:pPr>
              <a:buFont typeface="Wingdings" pitchFamily="2" charset="2"/>
              <a:buChar char="§"/>
            </a:pPr>
            <a:r>
              <a:rPr lang="en-US" b="1" dirty="0">
                <a:solidFill>
                  <a:srgbClr val="0000FF"/>
                </a:solidFill>
              </a:rPr>
              <a:t>Delays in achievement</a:t>
            </a:r>
          </a:p>
          <a:p>
            <a:pPr>
              <a:buFont typeface="Wingdings" pitchFamily="2" charset="2"/>
              <a:buChar char="§"/>
            </a:pPr>
            <a:r>
              <a:rPr lang="en-US" b="1" dirty="0">
                <a:solidFill>
                  <a:srgbClr val="0000FF"/>
                </a:solidFill>
              </a:rPr>
              <a:t>Attention deficit </a:t>
            </a:r>
          </a:p>
          <a:p>
            <a:pPr>
              <a:buFont typeface="Wingdings" pitchFamily="2" charset="2"/>
              <a:buChar char="§"/>
            </a:pPr>
            <a:r>
              <a:rPr lang="en-US" b="1" dirty="0">
                <a:solidFill>
                  <a:srgbClr val="0000FF"/>
                </a:solidFill>
              </a:rPr>
              <a:t>Hyperactivity</a:t>
            </a:r>
          </a:p>
          <a:p>
            <a:pPr>
              <a:buFont typeface="Wingdings" pitchFamily="2" charset="2"/>
              <a:buChar char="§"/>
            </a:pPr>
            <a:r>
              <a:rPr lang="en-US" b="1" dirty="0">
                <a:solidFill>
                  <a:srgbClr val="0000FF"/>
                </a:solidFill>
              </a:rPr>
              <a:t>Poor motor co-ordination</a:t>
            </a:r>
          </a:p>
          <a:p>
            <a:pPr>
              <a:buFont typeface="Wingdings" pitchFamily="2" charset="2"/>
              <a:buChar char="§"/>
            </a:pPr>
            <a:r>
              <a:rPr lang="en-US" b="1" dirty="0">
                <a:solidFill>
                  <a:srgbClr val="0000FF"/>
                </a:solidFill>
              </a:rPr>
              <a:t>Difficulty in problem solving,memory,thinking..</a:t>
            </a:r>
          </a:p>
          <a:p>
            <a:pPr>
              <a:buFont typeface="Wingdings" pitchFamily="2" charset="2"/>
              <a:buChar char="§"/>
            </a:pPr>
            <a:r>
              <a:rPr lang="en-US" b="1" dirty="0">
                <a:solidFill>
                  <a:srgbClr val="0000FF"/>
                </a:solidFill>
              </a:rPr>
              <a:t>Low self esteem</a:t>
            </a:r>
          </a:p>
          <a:p>
            <a:pPr>
              <a:buFont typeface="Wingdings" pitchFamily="2" charset="2"/>
              <a:buChar char="§"/>
            </a:pPr>
            <a:r>
              <a:rPr lang="en-US" b="1" dirty="0">
                <a:solidFill>
                  <a:srgbClr val="0000FF"/>
                </a:solidFill>
              </a:rPr>
              <a:t>Immature social skills</a:t>
            </a:r>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latin typeface="Algerian" pitchFamily="82" charset="0"/>
              </a:rPr>
              <a:t>Teaching Strategies</a:t>
            </a:r>
          </a:p>
        </p:txBody>
      </p:sp>
      <p:sp>
        <p:nvSpPr>
          <p:cNvPr id="3" name="Content Placeholder 2"/>
          <p:cNvSpPr>
            <a:spLocks noGrp="1"/>
          </p:cNvSpPr>
          <p:nvPr>
            <p:ph idx="1"/>
          </p:nvPr>
        </p:nvSpPr>
        <p:spPr>
          <a:xfrm>
            <a:off x="2362200" y="1600201"/>
            <a:ext cx="5638800" cy="3505200"/>
          </a:xfrm>
        </p:spPr>
        <p:txBody>
          <a:bodyPr/>
          <a:lstStyle/>
          <a:p>
            <a:pPr>
              <a:buBlip>
                <a:blip r:embed="rId2"/>
              </a:buBlip>
            </a:pPr>
            <a:r>
              <a:rPr lang="en-US" b="1" dirty="0">
                <a:solidFill>
                  <a:schemeClr val="accent6">
                    <a:lumMod val="75000"/>
                  </a:schemeClr>
                </a:solidFill>
                <a:latin typeface="Narkisim" pitchFamily="34" charset="-79"/>
                <a:cs typeface="Narkisim" pitchFamily="34" charset="-79"/>
              </a:rPr>
              <a:t>Skills learning</a:t>
            </a:r>
          </a:p>
          <a:p>
            <a:pPr>
              <a:buBlip>
                <a:blip r:embed="rId2"/>
              </a:buBlip>
            </a:pPr>
            <a:r>
              <a:rPr lang="en-US" b="1" dirty="0">
                <a:solidFill>
                  <a:schemeClr val="accent6">
                    <a:lumMod val="75000"/>
                  </a:schemeClr>
                </a:solidFill>
                <a:latin typeface="Narkisim" pitchFamily="34" charset="-79"/>
                <a:cs typeface="Narkisim" pitchFamily="34" charset="-79"/>
              </a:rPr>
              <a:t>Frequent feedback</a:t>
            </a:r>
          </a:p>
          <a:p>
            <a:pPr>
              <a:buBlip>
                <a:blip r:embed="rId2"/>
              </a:buBlip>
            </a:pPr>
            <a:r>
              <a:rPr lang="en-US" b="1" dirty="0">
                <a:solidFill>
                  <a:schemeClr val="accent6">
                    <a:lumMod val="75000"/>
                  </a:schemeClr>
                </a:solidFill>
                <a:latin typeface="Narkisim" pitchFamily="34" charset="-79"/>
                <a:cs typeface="Narkisim" pitchFamily="34" charset="-79"/>
              </a:rPr>
              <a:t>Active lessons</a:t>
            </a:r>
          </a:p>
          <a:p>
            <a:pPr>
              <a:buBlip>
                <a:blip r:embed="rId2"/>
              </a:buBlip>
            </a:pPr>
            <a:r>
              <a:rPr lang="en-US" b="1" dirty="0">
                <a:solidFill>
                  <a:schemeClr val="accent6">
                    <a:lumMod val="75000"/>
                  </a:schemeClr>
                </a:solidFill>
                <a:latin typeface="Narkisim" pitchFamily="34" charset="-79"/>
                <a:cs typeface="Narkisim" pitchFamily="34" charset="-79"/>
              </a:rPr>
              <a:t>Provide supplementary services</a:t>
            </a:r>
          </a:p>
          <a:p>
            <a:pPr>
              <a:buBlip>
                <a:blip r:embed="rId2"/>
              </a:buBlip>
            </a:pPr>
            <a:r>
              <a:rPr lang="en-US" b="1" dirty="0">
                <a:solidFill>
                  <a:schemeClr val="accent6">
                    <a:lumMod val="75000"/>
                  </a:schemeClr>
                </a:solidFill>
                <a:latin typeface="Narkisim" pitchFamily="34" charset="-79"/>
                <a:cs typeface="Narkisim" pitchFamily="34" charset="-79"/>
              </a:rPr>
              <a:t>Use effective class room management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 6.PHYSICALLY CHALLENGED</a:t>
            </a:r>
            <a:br>
              <a:rPr lang="en-US" b="1" dirty="0">
                <a:solidFill>
                  <a:srgbClr val="C00000"/>
                </a:solidFill>
              </a:rPr>
            </a:br>
            <a:endParaRPr lang="en-US" dirty="0"/>
          </a:p>
        </p:txBody>
      </p:sp>
      <p:sp>
        <p:nvSpPr>
          <p:cNvPr id="3" name="Content Placeholder 2"/>
          <p:cNvSpPr>
            <a:spLocks noGrp="1"/>
          </p:cNvSpPr>
          <p:nvPr>
            <p:ph idx="1"/>
          </p:nvPr>
        </p:nvSpPr>
        <p:spPr>
          <a:xfrm>
            <a:off x="1676400" y="1676400"/>
            <a:ext cx="5791200" cy="3154363"/>
          </a:xfrm>
        </p:spPr>
        <p:txBody>
          <a:bodyPr>
            <a:normAutofit/>
          </a:bodyPr>
          <a:lstStyle/>
          <a:p>
            <a:pPr>
              <a:buClr>
                <a:srgbClr val="0070C0"/>
              </a:buClr>
              <a:buFont typeface="Wingdings" pitchFamily="2" charset="2"/>
              <a:buChar char="q"/>
            </a:pPr>
            <a:r>
              <a:rPr lang="en-US" dirty="0">
                <a:latin typeface="Cooper Black" pitchFamily="18" charset="0"/>
              </a:rPr>
              <a:t>Impaired hearing </a:t>
            </a:r>
          </a:p>
          <a:p>
            <a:pPr>
              <a:buClr>
                <a:srgbClr val="0070C0"/>
              </a:buClr>
              <a:buFont typeface="Wingdings" pitchFamily="2" charset="2"/>
              <a:buChar char="q"/>
            </a:pPr>
            <a:r>
              <a:rPr lang="en-US" dirty="0">
                <a:latin typeface="Cooper Black" pitchFamily="18" charset="0"/>
              </a:rPr>
              <a:t>Speech</a:t>
            </a:r>
          </a:p>
          <a:p>
            <a:pPr>
              <a:buClr>
                <a:srgbClr val="0070C0"/>
              </a:buClr>
              <a:buFont typeface="Wingdings" pitchFamily="2" charset="2"/>
              <a:buChar char="q"/>
            </a:pPr>
            <a:r>
              <a:rPr lang="en-US" dirty="0">
                <a:latin typeface="Cooper Black" pitchFamily="18" charset="0"/>
              </a:rPr>
              <a:t> Vision</a:t>
            </a:r>
          </a:p>
          <a:p>
            <a:pPr>
              <a:buClr>
                <a:srgbClr val="0070C0"/>
              </a:buClr>
              <a:buFont typeface="Wingdings" pitchFamily="2" charset="2"/>
              <a:buChar char="q"/>
            </a:pPr>
            <a:r>
              <a:rPr lang="en-US" dirty="0">
                <a:latin typeface="Cooper Black" pitchFamily="18" charset="0"/>
              </a:rPr>
              <a:t> Orthopedically disabled</a:t>
            </a:r>
          </a:p>
          <a:p>
            <a:pPr>
              <a:buClr>
                <a:srgbClr val="0070C0"/>
              </a:buClr>
              <a:buNone/>
            </a:pPr>
            <a:endParaRPr lang="en-US" dirty="0">
              <a:latin typeface="Cooper Black"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treat them????</a:t>
            </a:r>
          </a:p>
        </p:txBody>
      </p:sp>
      <p:sp>
        <p:nvSpPr>
          <p:cNvPr id="3" name="Content Placeholder 2"/>
          <p:cNvSpPr>
            <a:spLocks noGrp="1"/>
          </p:cNvSpPr>
          <p:nvPr>
            <p:ph idx="1"/>
          </p:nvPr>
        </p:nvSpPr>
        <p:spPr>
          <a:xfrm>
            <a:off x="457200" y="1600200"/>
            <a:ext cx="8001000" cy="4525963"/>
          </a:xfrm>
        </p:spPr>
        <p:txBody>
          <a:bodyPr>
            <a:normAutofit/>
          </a:bodyPr>
          <a:lstStyle/>
          <a:p>
            <a:r>
              <a:rPr lang="en-US" sz="3600" b="1" dirty="0"/>
              <a:t>Attend their specific needs</a:t>
            </a:r>
          </a:p>
          <a:p>
            <a:r>
              <a:rPr lang="en-US" sz="3600" b="1" dirty="0"/>
              <a:t>Special schools/teachers/sessions</a:t>
            </a:r>
          </a:p>
          <a:p>
            <a:r>
              <a:rPr lang="en-US" sz="3600" b="1" dirty="0"/>
              <a:t>Vocational placements</a:t>
            </a:r>
          </a:p>
          <a:p>
            <a:r>
              <a:rPr lang="en-US" sz="3600" b="1" dirty="0"/>
              <a:t>Sign language, lip reading , braille </a:t>
            </a:r>
            <a:r>
              <a:rPr lang="en-US" sz="3600" b="1" dirty="0" err="1"/>
              <a:t>etc</a:t>
            </a:r>
            <a:r>
              <a:rPr lang="en-US" sz="3600" b="1" dirty="0"/>
              <a:t>:</a:t>
            </a:r>
          </a:p>
          <a:p>
            <a:r>
              <a:rPr lang="en-US" sz="3600" b="1" dirty="0"/>
              <a:t>Integrated education with necessary modifications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rgbClr val="FF0000"/>
                </a:solidFill>
              </a:rPr>
              <a:t>7.Slow Learners</a:t>
            </a:r>
            <a:br>
              <a:rPr lang="en-US" u="sng" dirty="0"/>
            </a:br>
            <a:endParaRPr lang="en-US" u="sng" dirty="0"/>
          </a:p>
        </p:txBody>
      </p:sp>
      <p:sp>
        <p:nvSpPr>
          <p:cNvPr id="3" name="Content Placeholder 2"/>
          <p:cNvSpPr>
            <a:spLocks noGrp="1"/>
          </p:cNvSpPr>
          <p:nvPr>
            <p:ph idx="1"/>
          </p:nvPr>
        </p:nvSpPr>
        <p:spPr>
          <a:xfrm>
            <a:off x="685800" y="1177636"/>
            <a:ext cx="8229600" cy="5715000"/>
          </a:xfrm>
        </p:spPr>
        <p:txBody>
          <a:bodyPr>
            <a:normAutofit fontScale="92500" lnSpcReduction="20000"/>
          </a:bodyPr>
          <a:lstStyle/>
          <a:p>
            <a:pPr marL="0" indent="0">
              <a:buNone/>
            </a:pPr>
            <a:r>
              <a:rPr lang="en-US" b="1" dirty="0"/>
              <a:t>	Children who have  I. Q above 70, but learn at a reduced rate compared to peers, are referred to as slow learners, or as borderline children. </a:t>
            </a:r>
          </a:p>
          <a:p>
            <a:pPr marL="0" indent="0">
              <a:buNone/>
            </a:pPr>
            <a:r>
              <a:rPr lang="en-US" b="1" dirty="0"/>
              <a:t>	- Different  rate and degree of development. 	- appear immature compared to their 			</a:t>
            </a:r>
            <a:r>
              <a:rPr lang="en-US" b="1" dirty="0" err="1"/>
              <a:t>agemates</a:t>
            </a:r>
            <a:r>
              <a:rPr lang="en-US" b="1" dirty="0"/>
              <a:t>. </a:t>
            </a:r>
          </a:p>
          <a:p>
            <a:pPr marL="0" indent="0">
              <a:buNone/>
            </a:pPr>
            <a:r>
              <a:rPr lang="en-US" b="1" dirty="0"/>
              <a:t>	- They lack confidence &amp; have low self-			esteem. </a:t>
            </a:r>
          </a:p>
          <a:p>
            <a:pPr marL="0" indent="0">
              <a:buNone/>
            </a:pPr>
            <a:r>
              <a:rPr lang="en-US" b="1" dirty="0"/>
              <a:t>	- inability to generalize, short memory &amp; 			attention span, </a:t>
            </a:r>
          </a:p>
          <a:p>
            <a:pPr marL="0" indent="0">
              <a:buNone/>
            </a:pPr>
            <a:r>
              <a:rPr lang="en-US" b="1" dirty="0"/>
              <a:t>	- concentrate only one aspect of a learning 		situation </a:t>
            </a:r>
          </a:p>
          <a:p>
            <a:pPr marL="0" indent="0">
              <a:buNone/>
            </a:pPr>
            <a:r>
              <a:rPr lang="en-US" b="1" dirty="0"/>
              <a:t>	-  retarded language development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rgbClr val="7030A0"/>
                </a:solidFill>
              </a:rPr>
              <a:t>Education for slow learners</a:t>
            </a:r>
            <a:br>
              <a:rPr lang="en-US" b="1" u="sng" dirty="0">
                <a:solidFill>
                  <a:srgbClr val="7030A0"/>
                </a:solidFill>
              </a:rPr>
            </a:br>
            <a:endParaRPr lang="en-US" b="1" u="sng" dirty="0">
              <a:solidFill>
                <a:srgbClr val="7030A0"/>
              </a:solidFill>
            </a:endParaRPr>
          </a:p>
        </p:txBody>
      </p:sp>
      <p:sp>
        <p:nvSpPr>
          <p:cNvPr id="3" name="Content Placeholder 2"/>
          <p:cNvSpPr>
            <a:spLocks noGrp="1"/>
          </p:cNvSpPr>
          <p:nvPr>
            <p:ph idx="1"/>
          </p:nvPr>
        </p:nvSpPr>
        <p:spPr>
          <a:xfrm>
            <a:off x="457200" y="1600200"/>
            <a:ext cx="8534400" cy="4953000"/>
          </a:xfrm>
        </p:spPr>
        <p:txBody>
          <a:bodyPr>
            <a:normAutofit fontScale="92500" lnSpcReduction="20000"/>
          </a:bodyPr>
          <a:lstStyle/>
          <a:p>
            <a:pPr marL="0" indent="0">
              <a:buNone/>
            </a:pPr>
            <a:r>
              <a:rPr lang="en-US" dirty="0">
                <a:solidFill>
                  <a:srgbClr val="0070C0"/>
                </a:solidFill>
              </a:rPr>
              <a:t>1.	</a:t>
            </a:r>
            <a:r>
              <a:rPr lang="en-US" b="1" dirty="0">
                <a:solidFill>
                  <a:srgbClr val="0070C0"/>
                </a:solidFill>
              </a:rPr>
              <a:t>Give them tasks which they are capable of doing successfully.</a:t>
            </a:r>
          </a:p>
          <a:p>
            <a:pPr marL="0" indent="0">
              <a:buNone/>
            </a:pPr>
            <a:r>
              <a:rPr lang="en-US" b="1" dirty="0">
                <a:solidFill>
                  <a:srgbClr val="0070C0"/>
                </a:solidFill>
              </a:rPr>
              <a:t>2.	Encourage them to develop self-confidence leading to self esteem.</a:t>
            </a:r>
          </a:p>
          <a:p>
            <a:pPr marL="0" indent="0">
              <a:buNone/>
            </a:pPr>
            <a:r>
              <a:rPr lang="en-US" b="1" dirty="0">
                <a:solidFill>
                  <a:srgbClr val="0070C0"/>
                </a:solidFill>
              </a:rPr>
              <a:t>3.	Provide only simple tasks</a:t>
            </a:r>
          </a:p>
          <a:p>
            <a:pPr marL="0" indent="0">
              <a:buNone/>
            </a:pPr>
            <a:r>
              <a:rPr lang="en-US" b="1" dirty="0">
                <a:solidFill>
                  <a:srgbClr val="0070C0"/>
                </a:solidFill>
              </a:rPr>
              <a:t>4.	Give a series of brief &amp; graded lessons that can be completed in short periods of time.</a:t>
            </a:r>
          </a:p>
          <a:p>
            <a:pPr marL="0" indent="0">
              <a:buNone/>
            </a:pPr>
            <a:r>
              <a:rPr lang="en-US" b="1" dirty="0">
                <a:solidFill>
                  <a:srgbClr val="0070C0"/>
                </a:solidFill>
              </a:rPr>
              <a:t>5.	Give provision for the overlearning of the lesson</a:t>
            </a:r>
          </a:p>
          <a:p>
            <a:pPr marL="0" indent="0">
              <a:buNone/>
            </a:pPr>
            <a:r>
              <a:rPr lang="en-US" b="1" dirty="0">
                <a:solidFill>
                  <a:srgbClr val="0070C0"/>
                </a:solidFill>
              </a:rPr>
              <a:t>6.	Programmed Instruction can be given.</a:t>
            </a:r>
          </a:p>
          <a:p>
            <a:pPr marL="0" indent="0">
              <a:buNone/>
            </a:pPr>
            <a:r>
              <a:rPr lang="en-US" b="1" dirty="0">
                <a:solidFill>
                  <a:srgbClr val="0070C0"/>
                </a:solidFill>
              </a:rPr>
              <a:t> </a:t>
            </a:r>
          </a:p>
          <a:p>
            <a:endParaRPr lang="en-US" dirty="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solidFill>
                  <a:srgbClr val="C00000"/>
                </a:solidFill>
              </a:rPr>
              <a:t>8.Culturally Disadvantaged Children</a:t>
            </a:r>
            <a:br>
              <a:rPr lang="en-US" i="1" u="sng" dirty="0">
                <a:solidFill>
                  <a:srgbClr val="C00000"/>
                </a:solidFill>
              </a:rPr>
            </a:br>
            <a:endParaRPr lang="en-US" i="1" u="sng" dirty="0">
              <a:solidFill>
                <a:srgbClr val="C00000"/>
              </a:solidFill>
            </a:endParaRPr>
          </a:p>
        </p:txBody>
      </p:sp>
      <p:sp>
        <p:nvSpPr>
          <p:cNvPr id="3" name="Content Placeholder 2"/>
          <p:cNvSpPr>
            <a:spLocks noGrp="1"/>
          </p:cNvSpPr>
          <p:nvPr>
            <p:ph idx="1"/>
          </p:nvPr>
        </p:nvSpPr>
        <p:spPr>
          <a:xfrm>
            <a:off x="457200" y="1143000"/>
            <a:ext cx="8229600" cy="5486400"/>
          </a:xfrm>
        </p:spPr>
        <p:txBody>
          <a:bodyPr>
            <a:normAutofit/>
          </a:bodyPr>
          <a:lstStyle/>
          <a:p>
            <a:r>
              <a:rPr lang="en-US" b="1" dirty="0"/>
              <a:t>socially disadvantaged or culturally deprived.</a:t>
            </a:r>
          </a:p>
          <a:p>
            <a:r>
              <a:rPr lang="en-US" b="1" dirty="0"/>
              <a:t>they fail to produce what the school demands.</a:t>
            </a:r>
          </a:p>
          <a:p>
            <a:pPr marL="0" indent="0">
              <a:buNone/>
            </a:pPr>
            <a:r>
              <a:rPr lang="en-US" b="1" dirty="0">
                <a:solidFill>
                  <a:srgbClr val="00B050"/>
                </a:solidFill>
              </a:rPr>
              <a:t>THEY SHOWS:</a:t>
            </a:r>
          </a:p>
          <a:p>
            <a:r>
              <a:rPr lang="en-US" b="1" dirty="0">
                <a:solidFill>
                  <a:srgbClr val="7030A0"/>
                </a:solidFill>
              </a:rPr>
              <a:t>high proportion of school failure, school dropouts, </a:t>
            </a:r>
          </a:p>
          <a:p>
            <a:r>
              <a:rPr lang="en-US" b="1" dirty="0">
                <a:solidFill>
                  <a:srgbClr val="7030A0"/>
                </a:solidFill>
              </a:rPr>
              <a:t>reading and learning disabilities </a:t>
            </a:r>
          </a:p>
          <a:p>
            <a:r>
              <a:rPr lang="en-US" b="1" dirty="0">
                <a:solidFill>
                  <a:srgbClr val="7030A0"/>
                </a:solidFill>
              </a:rPr>
              <a:t>life adjustment problems</a:t>
            </a:r>
          </a:p>
          <a:p>
            <a:r>
              <a:rPr lang="en-US" b="1" dirty="0">
                <a:solidFill>
                  <a:srgbClr val="7030A0"/>
                </a:solidFill>
              </a:rPr>
              <a:t>signs of indiscipline, juvenile delinquency etc.</a:t>
            </a:r>
          </a:p>
          <a:p>
            <a:endParaRPr lang="en-US" b="1"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lnSpcReduction="10000"/>
          </a:bodyPr>
          <a:lstStyle/>
          <a:p>
            <a:r>
              <a:rPr lang="en-US" b="1" dirty="0">
                <a:solidFill>
                  <a:srgbClr val="0070C0"/>
                </a:solidFill>
              </a:rPr>
              <a:t>A disadvantaged child is one who is reared in a preschool environment which fails to develop entering behaviour, necessary for beginning his formal education in the public school. </a:t>
            </a:r>
          </a:p>
          <a:p>
            <a:r>
              <a:rPr lang="en-US" b="1" dirty="0">
                <a:solidFill>
                  <a:srgbClr val="0070C0"/>
                </a:solidFill>
              </a:rPr>
              <a:t>He is from lower socio-economic status, under privileged and socially &amp; culturally deprived. </a:t>
            </a:r>
          </a:p>
          <a:p>
            <a:r>
              <a:rPr lang="en-US" b="1" dirty="0">
                <a:solidFill>
                  <a:srgbClr val="0070C0"/>
                </a:solidFill>
              </a:rPr>
              <a:t>He has a distinct value system and modes of behaviour. Motivational variables such as anxiety, educational aspiration, self-concept etc. are lacking in him.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867400"/>
          </a:xfrm>
        </p:spPr>
        <p:txBody>
          <a:bodyPr>
            <a:normAutofit/>
          </a:bodyPr>
          <a:lstStyle/>
          <a:p>
            <a:r>
              <a:rPr lang="en-US" b="1" dirty="0">
                <a:solidFill>
                  <a:srgbClr val="0070C0"/>
                </a:solidFill>
              </a:rPr>
              <a:t>Because of poverty, racial and ethnic minority status, and inferior Socio-Economic status. </a:t>
            </a:r>
          </a:p>
          <a:p>
            <a:r>
              <a:rPr lang="en-US" b="1" dirty="0">
                <a:solidFill>
                  <a:srgbClr val="0070C0"/>
                </a:solidFill>
              </a:rPr>
              <a:t>We can change the child's I.Q by changing his environment in the preschool year. </a:t>
            </a:r>
          </a:p>
          <a:p>
            <a:r>
              <a:rPr lang="en-US" b="1" dirty="0">
                <a:solidFill>
                  <a:srgbClr val="0070C0"/>
                </a:solidFill>
              </a:rPr>
              <a:t>Establishment of Ashram schools or Residential schools are the best solution for this problem.</a:t>
            </a:r>
          </a:p>
          <a:p>
            <a:r>
              <a:rPr lang="en-US" b="1" dirty="0">
                <a:solidFill>
                  <a:srgbClr val="0070C0"/>
                </a:solidFill>
              </a:rPr>
              <a:t>compensatory education</a:t>
            </a:r>
          </a:p>
          <a:p>
            <a:endParaRPr lang="en-US" b="1" dirty="0">
              <a:solidFill>
                <a:srgbClr val="0070C0"/>
              </a:solidFill>
            </a:endParaRPr>
          </a:p>
          <a:p>
            <a:endParaRPr lang="en-US" b="1"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a:t>9.Creative </a:t>
            </a:r>
            <a:r>
              <a:rPr lang="en-US" b="1" u="sng" dirty="0"/>
              <a:t>children</a:t>
            </a:r>
            <a:endParaRPr lang="en-US" u="sng" dirty="0"/>
          </a:p>
        </p:txBody>
      </p:sp>
      <p:sp>
        <p:nvSpPr>
          <p:cNvPr id="3" name="Content Placeholder 2"/>
          <p:cNvSpPr>
            <a:spLocks noGrp="1"/>
          </p:cNvSpPr>
          <p:nvPr>
            <p:ph idx="1"/>
          </p:nvPr>
        </p:nvSpPr>
        <p:spPr/>
        <p:txBody>
          <a:bodyPr>
            <a:normAutofit/>
          </a:bodyPr>
          <a:lstStyle/>
          <a:p>
            <a:pPr marL="0" indent="0">
              <a:buNone/>
            </a:pPr>
            <a:r>
              <a:rPr lang="en-US" dirty="0"/>
              <a:t> </a:t>
            </a:r>
          </a:p>
          <a:p>
            <a:pPr marL="0" indent="0">
              <a:buNone/>
            </a:pPr>
            <a:r>
              <a:rPr lang="en-US" b="1" i="1" dirty="0">
                <a:solidFill>
                  <a:srgbClr val="002060"/>
                </a:solidFill>
              </a:rPr>
              <a:t>Creativity implies the production of a totally or partially novel identity. </a:t>
            </a:r>
          </a:p>
          <a:p>
            <a:pPr marL="0" indent="0">
              <a:buNone/>
            </a:pPr>
            <a:r>
              <a:rPr lang="en-US" b="1" i="1" dirty="0">
                <a:solidFill>
                  <a:srgbClr val="002060"/>
                </a:solidFill>
              </a:rPr>
              <a:t>Keen observation, creative perception, curiosity and sensitivity to problems,  capacity for divergent thinking, capacity to evaluate and judge etc. are the factors  of creativity.</a:t>
            </a:r>
          </a:p>
          <a:p>
            <a:pPr marL="0" indent="0">
              <a:buNone/>
            </a:pPr>
            <a:r>
              <a:rPr lang="en-US" b="1" i="1" dirty="0">
                <a:solidFill>
                  <a:srgbClr val="002060"/>
                </a:solidFill>
              </a:rPr>
              <a:t> </a:t>
            </a:r>
          </a:p>
          <a:p>
            <a:endParaRPr lang="en-US" b="1" i="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b="1" i="1" u="sng" dirty="0">
                <a:solidFill>
                  <a:srgbClr val="00B0F0"/>
                </a:solidFill>
                <a:latin typeface="Aharoni" pitchFamily="2" charset="-79"/>
                <a:cs typeface="Aharoni" pitchFamily="2" charset="-79"/>
              </a:rPr>
              <a:t>JUVENILE DELIQUENT</a:t>
            </a:r>
          </a:p>
        </p:txBody>
      </p:sp>
      <p:sp>
        <p:nvSpPr>
          <p:cNvPr id="3" name="Content Placeholder 2"/>
          <p:cNvSpPr>
            <a:spLocks noGrp="1"/>
          </p:cNvSpPr>
          <p:nvPr>
            <p:ph idx="1"/>
          </p:nvPr>
        </p:nvSpPr>
        <p:spPr>
          <a:xfrm>
            <a:off x="1447800" y="2667000"/>
            <a:ext cx="7010400" cy="3048000"/>
          </a:xfrm>
          <a:ln>
            <a:solidFill>
              <a:schemeClr val="bg2">
                <a:lumMod val="10000"/>
              </a:schemeClr>
            </a:solidFill>
          </a:ln>
        </p:spPr>
        <p:style>
          <a:lnRef idx="1">
            <a:schemeClr val="accent3"/>
          </a:lnRef>
          <a:fillRef idx="2">
            <a:schemeClr val="accent3"/>
          </a:fillRef>
          <a:effectRef idx="1">
            <a:schemeClr val="accent3"/>
          </a:effectRef>
          <a:fontRef idx="minor">
            <a:schemeClr val="dk1"/>
          </a:fontRef>
        </p:style>
        <p:txBody>
          <a:bodyPr/>
          <a:lstStyle/>
          <a:p>
            <a:r>
              <a:rPr lang="en-US" dirty="0">
                <a:solidFill>
                  <a:schemeClr val="tx1"/>
                </a:solidFill>
                <a:latin typeface="Cooper Black" pitchFamily="18" charset="0"/>
              </a:rPr>
              <a:t>Punishable and criminal social offence normally committed by an adult is continuously repeated by a young person below the age of 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Autofit/>
          </a:bodyPr>
          <a:lstStyle/>
          <a:p>
            <a:pPr marL="0" indent="0">
              <a:buNone/>
            </a:pPr>
            <a:r>
              <a:rPr lang="en-US" sz="3600" b="1" u="sng" dirty="0">
                <a:solidFill>
                  <a:srgbClr val="FFC000"/>
                </a:solidFill>
              </a:rPr>
              <a:t>Personality traits- </a:t>
            </a:r>
          </a:p>
          <a:p>
            <a:r>
              <a:rPr lang="en-US" b="1" dirty="0">
                <a:solidFill>
                  <a:srgbClr val="7030A0"/>
                </a:solidFill>
              </a:rPr>
              <a:t>sensitivity, </a:t>
            </a:r>
          </a:p>
          <a:p>
            <a:r>
              <a:rPr lang="en-US" b="1" dirty="0">
                <a:solidFill>
                  <a:srgbClr val="7030A0"/>
                </a:solidFill>
              </a:rPr>
              <a:t>openness to  experience,</a:t>
            </a:r>
          </a:p>
          <a:p>
            <a:r>
              <a:rPr lang="en-US" b="1" dirty="0">
                <a:solidFill>
                  <a:srgbClr val="7030A0"/>
                </a:solidFill>
              </a:rPr>
              <a:t> independent thinking,</a:t>
            </a:r>
          </a:p>
          <a:p>
            <a:r>
              <a:rPr lang="en-US" b="1" dirty="0">
                <a:solidFill>
                  <a:srgbClr val="7030A0"/>
                </a:solidFill>
              </a:rPr>
              <a:t> non-conformity, </a:t>
            </a:r>
          </a:p>
          <a:p>
            <a:r>
              <a:rPr lang="en-US" b="1" dirty="0">
                <a:solidFill>
                  <a:srgbClr val="7030A0"/>
                </a:solidFill>
              </a:rPr>
              <a:t>courage, </a:t>
            </a:r>
          </a:p>
          <a:p>
            <a:r>
              <a:rPr lang="en-US" b="1" dirty="0">
                <a:solidFill>
                  <a:srgbClr val="7030A0"/>
                </a:solidFill>
              </a:rPr>
              <a:t>liking for complexity,</a:t>
            </a:r>
          </a:p>
          <a:p>
            <a:r>
              <a:rPr lang="en-US" b="1" dirty="0">
                <a:solidFill>
                  <a:srgbClr val="7030A0"/>
                </a:solidFill>
              </a:rPr>
              <a:t> flexibility in thinking, doing  </a:t>
            </a:r>
          </a:p>
          <a:p>
            <a:r>
              <a:rPr lang="en-US" b="1" dirty="0">
                <a:solidFill>
                  <a:srgbClr val="7030A0"/>
                </a:solidFill>
              </a:rPr>
              <a:t> spontaneity, </a:t>
            </a:r>
          </a:p>
          <a:p>
            <a:r>
              <a:rPr lang="en-US" b="1" dirty="0">
                <a:solidFill>
                  <a:srgbClr val="7030A0"/>
                </a:solidFill>
              </a:rPr>
              <a:t>perseverance</a:t>
            </a:r>
          </a:p>
        </p:txBody>
      </p:sp>
    </p:spTree>
    <p:extLst>
      <p:ext uri="{BB962C8B-B14F-4D97-AF65-F5344CB8AC3E}">
        <p14:creationId xmlns:p14="http://schemas.microsoft.com/office/powerpoint/2010/main" val="2885824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b="1" dirty="0">
                <a:solidFill>
                  <a:srgbClr val="FF0000"/>
                </a:solidFill>
              </a:rPr>
              <a:t>The creative process consists of the four steps.</a:t>
            </a:r>
          </a:p>
          <a:p>
            <a:pPr marL="0" indent="0">
              <a:buNone/>
            </a:pPr>
            <a:r>
              <a:rPr lang="en-US" sz="4000" b="1" dirty="0">
                <a:solidFill>
                  <a:srgbClr val="FF0000"/>
                </a:solidFill>
              </a:rPr>
              <a:t> (1) Preparation</a:t>
            </a:r>
          </a:p>
          <a:p>
            <a:pPr marL="0" indent="0">
              <a:buNone/>
            </a:pPr>
            <a:r>
              <a:rPr lang="en-US" sz="4000" b="1" dirty="0">
                <a:solidFill>
                  <a:srgbClr val="FF0000"/>
                </a:solidFill>
              </a:rPr>
              <a:t>(2) Incubation</a:t>
            </a:r>
          </a:p>
          <a:p>
            <a:pPr marL="0" indent="0">
              <a:buNone/>
            </a:pPr>
            <a:r>
              <a:rPr lang="en-US" sz="4000" b="1" dirty="0">
                <a:solidFill>
                  <a:srgbClr val="FF0000"/>
                </a:solidFill>
              </a:rPr>
              <a:t>(3) Illumination</a:t>
            </a:r>
          </a:p>
          <a:p>
            <a:pPr marL="0" indent="0">
              <a:buNone/>
            </a:pPr>
            <a:r>
              <a:rPr lang="en-US" sz="4000" b="1" dirty="0">
                <a:solidFill>
                  <a:srgbClr val="FF0000"/>
                </a:solidFill>
              </a:rPr>
              <a:t>(4) Revision.</a:t>
            </a:r>
          </a:p>
          <a:p>
            <a:endParaRPr lang="en-US" sz="4000" b="1" dirty="0">
              <a:solidFill>
                <a:srgbClr val="FF0000"/>
              </a:solidFill>
            </a:endParaRPr>
          </a:p>
        </p:txBody>
      </p:sp>
    </p:spTree>
    <p:extLst>
      <p:ext uri="{BB962C8B-B14F-4D97-AF65-F5344CB8AC3E}">
        <p14:creationId xmlns:p14="http://schemas.microsoft.com/office/powerpoint/2010/main" val="1948733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685800"/>
          </a:xfrm>
        </p:spPr>
        <p:txBody>
          <a:bodyPr>
            <a:normAutofit fontScale="90000"/>
          </a:bodyPr>
          <a:lstStyle/>
          <a:p>
            <a:br>
              <a:rPr lang="en-US" dirty="0"/>
            </a:br>
            <a:br>
              <a:rPr lang="en-US" dirty="0"/>
            </a:br>
            <a:r>
              <a:rPr lang="en-US" b="1" i="1" u="sng" dirty="0">
                <a:solidFill>
                  <a:srgbClr val="FF0000"/>
                </a:solidFill>
              </a:rPr>
              <a:t>Promotion of Creativity</a:t>
            </a:r>
            <a:br>
              <a:rPr lang="en-US" dirty="0"/>
            </a:br>
            <a:r>
              <a:rPr lang="en-US" dirty="0"/>
              <a:t> </a:t>
            </a:r>
            <a:br>
              <a:rPr lang="en-US" dirty="0"/>
            </a:br>
            <a:endParaRPr lang="en-US" dirty="0"/>
          </a:p>
        </p:txBody>
      </p:sp>
      <p:sp>
        <p:nvSpPr>
          <p:cNvPr id="3" name="Content Placeholder 2"/>
          <p:cNvSpPr>
            <a:spLocks noGrp="1"/>
          </p:cNvSpPr>
          <p:nvPr>
            <p:ph idx="1"/>
          </p:nvPr>
        </p:nvSpPr>
        <p:spPr>
          <a:xfrm>
            <a:off x="152400" y="1219200"/>
            <a:ext cx="8686800" cy="4525963"/>
          </a:xfrm>
        </p:spPr>
        <p:txBody>
          <a:bodyPr>
            <a:normAutofit fontScale="92500" lnSpcReduction="20000"/>
          </a:bodyPr>
          <a:lstStyle/>
          <a:p>
            <a:pPr marL="0" indent="0">
              <a:buNone/>
            </a:pPr>
            <a:r>
              <a:rPr lang="en-US" b="1" dirty="0">
                <a:solidFill>
                  <a:srgbClr val="0000FF"/>
                </a:solidFill>
              </a:rPr>
              <a:t>1.</a:t>
            </a:r>
            <a:r>
              <a:rPr lang="en-US" dirty="0"/>
              <a:t>	</a:t>
            </a:r>
            <a:r>
              <a:rPr lang="en-US" b="1" dirty="0">
                <a:solidFill>
                  <a:srgbClr val="0000FF"/>
                </a:solidFill>
              </a:rPr>
              <a:t>Brainstorming</a:t>
            </a:r>
          </a:p>
          <a:p>
            <a:pPr marL="0" indent="0">
              <a:buNone/>
            </a:pPr>
            <a:r>
              <a:rPr lang="en-US" b="1" dirty="0">
                <a:solidFill>
                  <a:srgbClr val="0000FF"/>
                </a:solidFill>
              </a:rPr>
              <a:t>2.	Encourage self-expression</a:t>
            </a:r>
          </a:p>
          <a:p>
            <a:pPr marL="0" indent="0">
              <a:buNone/>
            </a:pPr>
            <a:r>
              <a:rPr lang="en-US" b="1" dirty="0">
                <a:solidFill>
                  <a:srgbClr val="0000FF"/>
                </a:solidFill>
              </a:rPr>
              <a:t>3.	Encourage originality and flexibility</a:t>
            </a:r>
          </a:p>
          <a:p>
            <a:pPr marL="0" indent="0">
              <a:buNone/>
            </a:pPr>
            <a:r>
              <a:rPr lang="en-US" b="1" dirty="0">
                <a:solidFill>
                  <a:srgbClr val="0000FF"/>
                </a:solidFill>
              </a:rPr>
              <a:t>4.	Provide self initiated non authoritarian 	earning </a:t>
            </a:r>
          </a:p>
          <a:p>
            <a:pPr marL="0" indent="0">
              <a:buNone/>
            </a:pPr>
            <a:r>
              <a:rPr lang="en-US" b="1" dirty="0">
                <a:solidFill>
                  <a:srgbClr val="0000FF"/>
                </a:solidFill>
              </a:rPr>
              <a:t>5.	Promote intellectual flexibility</a:t>
            </a:r>
          </a:p>
          <a:p>
            <a:pPr marL="0" indent="0">
              <a:buNone/>
            </a:pPr>
            <a:r>
              <a:rPr lang="en-US" b="1" dirty="0">
                <a:solidFill>
                  <a:srgbClr val="0000FF"/>
                </a:solidFill>
              </a:rPr>
              <a:t>6.	Make use of questioning technique</a:t>
            </a:r>
          </a:p>
          <a:p>
            <a:pPr marL="0" indent="0">
              <a:buNone/>
            </a:pPr>
            <a:r>
              <a:rPr lang="en-US" b="1" dirty="0">
                <a:solidFill>
                  <a:srgbClr val="0000FF"/>
                </a:solidFill>
              </a:rPr>
              <a:t>7.	Use of  synetics - bringing together of 	unrelated elements</a:t>
            </a:r>
          </a:p>
          <a:p>
            <a:pPr marL="0" indent="0">
              <a:buNone/>
            </a:pPr>
            <a:r>
              <a:rPr lang="en-US" b="1" dirty="0">
                <a:solidFill>
                  <a:srgbClr val="0000FF"/>
                </a:solidFill>
              </a:rPr>
              <a:t>8.	Provide for active class period</a:t>
            </a:r>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Cooper Black" pitchFamily="18" charset="0"/>
              </a:rPr>
              <a:t>TYPES OF DELIQUENCY</a:t>
            </a:r>
          </a:p>
        </p:txBody>
      </p:sp>
      <p:sp>
        <p:nvSpPr>
          <p:cNvPr id="3" name="Content Placeholder 2"/>
          <p:cNvSpPr>
            <a:spLocks noGrp="1"/>
          </p:cNvSpPr>
          <p:nvPr>
            <p:ph idx="1"/>
          </p:nvPr>
        </p:nvSpPr>
        <p:spPr/>
        <p:txBody>
          <a:bodyPr/>
          <a:lstStyle/>
          <a:p>
            <a:pPr>
              <a:buBlip>
                <a:blip r:embed="rId2"/>
              </a:buBlip>
            </a:pPr>
            <a:r>
              <a:rPr lang="en-US" b="1" dirty="0">
                <a:solidFill>
                  <a:srgbClr val="0070C0"/>
                </a:solidFill>
                <a:latin typeface="Times New Roman" pitchFamily="18" charset="0"/>
                <a:cs typeface="Times New Roman" pitchFamily="18" charset="0"/>
              </a:rPr>
              <a:t>Acquisitive tendency(stealing)</a:t>
            </a:r>
          </a:p>
          <a:p>
            <a:pPr>
              <a:buBlip>
                <a:blip r:embed="rId2"/>
              </a:buBlip>
            </a:pPr>
            <a:r>
              <a:rPr lang="en-US" b="1" dirty="0">
                <a:solidFill>
                  <a:srgbClr val="0070C0"/>
                </a:solidFill>
                <a:latin typeface="Times New Roman" pitchFamily="18" charset="0"/>
                <a:cs typeface="Times New Roman" pitchFamily="18" charset="0"/>
              </a:rPr>
              <a:t>Forgery</a:t>
            </a:r>
          </a:p>
          <a:p>
            <a:pPr>
              <a:buBlip>
                <a:blip r:embed="rId2"/>
              </a:buBlip>
            </a:pPr>
            <a:r>
              <a:rPr lang="en-US" b="1" dirty="0">
                <a:solidFill>
                  <a:srgbClr val="0070C0"/>
                </a:solidFill>
                <a:latin typeface="Times New Roman" pitchFamily="18" charset="0"/>
                <a:cs typeface="Times New Roman" pitchFamily="18" charset="0"/>
              </a:rPr>
              <a:t>Aggressive tendencies to damage</a:t>
            </a:r>
          </a:p>
          <a:p>
            <a:pPr>
              <a:buBlip>
                <a:blip r:embed="rId2"/>
              </a:buBlip>
            </a:pPr>
            <a:r>
              <a:rPr lang="en-US" b="1" dirty="0">
                <a:solidFill>
                  <a:srgbClr val="0070C0"/>
                </a:solidFill>
                <a:latin typeface="Times New Roman" pitchFamily="18" charset="0"/>
                <a:cs typeface="Times New Roman" pitchFamily="18" charset="0"/>
              </a:rPr>
              <a:t>Sex delinquency</a:t>
            </a:r>
          </a:p>
          <a:p>
            <a:pPr>
              <a:buBlip>
                <a:blip r:embed="rId2"/>
              </a:buBlip>
            </a:pPr>
            <a:r>
              <a:rPr lang="en-US" b="1" dirty="0">
                <a:solidFill>
                  <a:srgbClr val="0070C0"/>
                </a:solidFill>
                <a:latin typeface="Times New Roman" pitchFamily="18" charset="0"/>
                <a:cs typeface="Times New Roman" pitchFamily="18" charset="0"/>
              </a:rPr>
              <a:t>Tendency to escape from realities(running away)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Cooper Black" pitchFamily="18" charset="0"/>
              </a:rPr>
              <a:t> CAUSES OF DELIQUENCY</a:t>
            </a:r>
            <a:endParaRPr lang="en-US" dirty="0"/>
          </a:p>
        </p:txBody>
      </p:sp>
      <p:sp>
        <p:nvSpPr>
          <p:cNvPr id="3" name="Content Placeholder 2"/>
          <p:cNvSpPr>
            <a:spLocks noGrp="1"/>
          </p:cNvSpPr>
          <p:nvPr>
            <p:ph idx="1"/>
          </p:nvPr>
        </p:nvSpPr>
        <p:spPr>
          <a:xfrm>
            <a:off x="457200" y="1600200"/>
            <a:ext cx="8458200" cy="5257800"/>
          </a:xfrm>
        </p:spPr>
        <p:txBody>
          <a:bodyPr>
            <a:normAutofit lnSpcReduction="10000"/>
          </a:bodyPr>
          <a:lstStyle/>
          <a:p>
            <a:pPr>
              <a:buClr>
                <a:srgbClr val="00B050"/>
              </a:buClr>
              <a:buFont typeface="Wingdings" pitchFamily="2" charset="2"/>
              <a:buChar char="v"/>
            </a:pPr>
            <a:r>
              <a:rPr lang="en-US" b="1" dirty="0">
                <a:latin typeface="Arial Black" pitchFamily="34" charset="0"/>
              </a:rPr>
              <a:t>Heredity</a:t>
            </a:r>
          </a:p>
          <a:p>
            <a:pPr>
              <a:buClr>
                <a:srgbClr val="00B050"/>
              </a:buClr>
              <a:buFont typeface="Wingdings" pitchFamily="2" charset="2"/>
              <a:buChar char="v"/>
            </a:pPr>
            <a:r>
              <a:rPr lang="en-US" b="1" dirty="0">
                <a:latin typeface="Arial Black" pitchFamily="34" charset="0"/>
              </a:rPr>
              <a:t>Environmental factors:</a:t>
            </a:r>
          </a:p>
          <a:p>
            <a:r>
              <a:rPr lang="en-US" b="1" dirty="0">
                <a:latin typeface="Arial Black" pitchFamily="34" charset="0"/>
              </a:rPr>
              <a:t>		</a:t>
            </a:r>
            <a:r>
              <a:rPr lang="en-US" b="1" dirty="0">
                <a:solidFill>
                  <a:srgbClr val="0070C0"/>
                </a:solidFill>
                <a:latin typeface="Arial Black" pitchFamily="34" charset="0"/>
              </a:rPr>
              <a:t>- home: </a:t>
            </a:r>
            <a:r>
              <a:rPr lang="en-US" b="1" dirty="0">
                <a:solidFill>
                  <a:srgbClr val="0070C0"/>
                </a:solidFill>
              </a:rPr>
              <a:t>Effect of physical surroundings, Broken home, Marital adjustment between parents, Employed parents, Poverty, Disability of parents, Defective discipline at home, Lack of affection, Partiality of parents, Lack of recreation at home, Crowded home, Company of servants</a:t>
            </a:r>
            <a:endParaRPr lang="en-US" b="1" dirty="0">
              <a:solidFill>
                <a:srgbClr val="0070C0"/>
              </a:solidFill>
              <a:latin typeface="Arial Black" pitchFamily="34" charset="0"/>
            </a:endParaRPr>
          </a:p>
          <a:p>
            <a:pPr>
              <a:buClr>
                <a:srgbClr val="00B050"/>
              </a:buClr>
              <a:buNone/>
            </a:pPr>
            <a:r>
              <a:rPr lang="en-US" b="1" dirty="0">
                <a:solidFill>
                  <a:srgbClr val="0070C0"/>
                </a:solidFill>
                <a:latin typeface="Arial Black" pitchFamily="34" charset="0"/>
              </a:rPr>
              <a:t>		</a:t>
            </a:r>
            <a:endParaRPr lang="en-US" b="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914400"/>
            <a:ext cx="8229600" cy="5257800"/>
          </a:xfrm>
        </p:spPr>
        <p:txBody>
          <a:bodyPr/>
          <a:lstStyle/>
          <a:p>
            <a:pPr>
              <a:buClr>
                <a:srgbClr val="00B050"/>
              </a:buClr>
              <a:buNone/>
            </a:pPr>
            <a:r>
              <a:rPr lang="en-US" sz="4000" b="1" dirty="0">
                <a:solidFill>
                  <a:srgbClr val="FF0000"/>
                </a:solidFill>
                <a:latin typeface="Arial Black" pitchFamily="34" charset="0"/>
              </a:rPr>
              <a:t>- school,</a:t>
            </a:r>
          </a:p>
          <a:p>
            <a:pPr>
              <a:buClr>
                <a:srgbClr val="00B050"/>
              </a:buClr>
              <a:buNone/>
            </a:pPr>
            <a:r>
              <a:rPr lang="en-US" sz="4000" b="1" dirty="0">
                <a:solidFill>
                  <a:srgbClr val="FF0000"/>
                </a:solidFill>
                <a:latin typeface="Arial Black" pitchFamily="34" charset="0"/>
              </a:rPr>
              <a:t>		</a:t>
            </a:r>
            <a:r>
              <a:rPr lang="en-US" sz="4000" b="1" dirty="0">
                <a:solidFill>
                  <a:srgbClr val="FF0000"/>
                </a:solidFill>
              </a:rPr>
              <a:t>Lack of facilities</a:t>
            </a:r>
          </a:p>
          <a:p>
            <a:r>
              <a:rPr lang="en-US" sz="4000" b="1" dirty="0">
                <a:solidFill>
                  <a:srgbClr val="FF0000"/>
                </a:solidFill>
              </a:rPr>
              <a:t>	(n)	Lack of guidance</a:t>
            </a:r>
          </a:p>
          <a:p>
            <a:r>
              <a:rPr lang="en-US" sz="4000" b="1" dirty="0">
                <a:solidFill>
                  <a:srgbClr val="FF0000"/>
                </a:solidFill>
              </a:rPr>
              <a:t>	(o)	Defective curriculum and examination system</a:t>
            </a:r>
          </a:p>
          <a:p>
            <a:r>
              <a:rPr lang="en-US" b="1" dirty="0">
                <a:latin typeface="Arial Black" pitchFamily="34" charset="0"/>
              </a:rPr>
              <a:t>- social environment</a:t>
            </a:r>
          </a:p>
          <a:p>
            <a:endParaRPr lang="en-US" dirty="0"/>
          </a:p>
          <a:p>
            <a:endParaRPr lang="en-US" dirty="0"/>
          </a:p>
        </p:txBody>
      </p:sp>
    </p:spTree>
    <p:extLst>
      <p:ext uri="{BB962C8B-B14F-4D97-AF65-F5344CB8AC3E}">
        <p14:creationId xmlns:p14="http://schemas.microsoft.com/office/powerpoint/2010/main" val="994495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5105400" cy="1143000"/>
          </a:xfrm>
        </p:spPr>
        <p:style>
          <a:lnRef idx="0">
            <a:schemeClr val="accent1"/>
          </a:lnRef>
          <a:fillRef idx="3">
            <a:schemeClr val="accent1"/>
          </a:fillRef>
          <a:effectRef idx="3">
            <a:schemeClr val="accent1"/>
          </a:effectRef>
          <a:fontRef idx="minor">
            <a:schemeClr val="lt1"/>
          </a:fontRef>
        </p:style>
        <p:txBody>
          <a:bodyPr/>
          <a:lstStyle/>
          <a:p>
            <a:r>
              <a:rPr lang="en-US" dirty="0">
                <a:solidFill>
                  <a:srgbClr val="FFC000"/>
                </a:solidFill>
                <a:latin typeface="Cooper Black" pitchFamily="18" charset="0"/>
              </a:rPr>
              <a:t>TREATMENT</a:t>
            </a:r>
          </a:p>
        </p:txBody>
      </p:sp>
      <p:sp>
        <p:nvSpPr>
          <p:cNvPr id="3" name="Content Placeholder 2"/>
          <p:cNvSpPr>
            <a:spLocks noGrp="1"/>
          </p:cNvSpPr>
          <p:nvPr>
            <p:ph idx="1"/>
          </p:nvPr>
        </p:nvSpPr>
        <p:spPr>
          <a:xfrm>
            <a:off x="914400" y="1905000"/>
            <a:ext cx="7315200" cy="4038600"/>
          </a:xfrm>
        </p:spPr>
        <p:txBody>
          <a:bodyPr/>
          <a:lstStyle/>
          <a:p>
            <a:pPr>
              <a:buClr>
                <a:srgbClr val="CC0000"/>
              </a:buClr>
              <a:buFont typeface="Wingdings" pitchFamily="2" charset="2"/>
              <a:buChar char="ü"/>
            </a:pPr>
            <a:r>
              <a:rPr lang="en-US" b="1" dirty="0">
                <a:solidFill>
                  <a:srgbClr val="7030A0"/>
                </a:solidFill>
                <a:latin typeface="Elephant" pitchFamily="18" charset="0"/>
              </a:rPr>
              <a:t>Re –education</a:t>
            </a:r>
          </a:p>
          <a:p>
            <a:pPr>
              <a:buClr>
                <a:srgbClr val="CC0000"/>
              </a:buClr>
              <a:buFont typeface="Wingdings" pitchFamily="2" charset="2"/>
              <a:buChar char="ü"/>
            </a:pPr>
            <a:r>
              <a:rPr lang="en-US" b="1" dirty="0">
                <a:solidFill>
                  <a:srgbClr val="7030A0"/>
                </a:solidFill>
                <a:latin typeface="Elephant" pitchFamily="18" charset="0"/>
              </a:rPr>
              <a:t>Counselling</a:t>
            </a:r>
          </a:p>
          <a:p>
            <a:pPr>
              <a:buClr>
                <a:srgbClr val="CC0000"/>
              </a:buClr>
              <a:buFont typeface="Wingdings" pitchFamily="2" charset="2"/>
              <a:buChar char="ü"/>
            </a:pPr>
            <a:r>
              <a:rPr lang="en-US" b="1" dirty="0">
                <a:solidFill>
                  <a:srgbClr val="7030A0"/>
                </a:solidFill>
                <a:latin typeface="Elephant" pitchFamily="18" charset="0"/>
              </a:rPr>
              <a:t>Environmental  treatment</a:t>
            </a:r>
          </a:p>
          <a:p>
            <a:pPr>
              <a:buClr>
                <a:srgbClr val="CC0000"/>
              </a:buClr>
              <a:buFont typeface="Wingdings" pitchFamily="2" charset="2"/>
              <a:buChar char="ü"/>
            </a:pPr>
            <a:r>
              <a:rPr lang="en-US" b="1" dirty="0">
                <a:solidFill>
                  <a:srgbClr val="7030A0"/>
                </a:solidFill>
                <a:latin typeface="Elephant" pitchFamily="18" charset="0"/>
              </a:rPr>
              <a:t>Techniques o f  behaviour  treatment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Franklin Gothic Heavy" pitchFamily="34" charset="0"/>
              </a:rPr>
              <a:t>What can we do In schools??</a:t>
            </a:r>
          </a:p>
        </p:txBody>
      </p:sp>
      <p:sp>
        <p:nvSpPr>
          <p:cNvPr id="3" name="Content Placeholder 2"/>
          <p:cNvSpPr>
            <a:spLocks noGrp="1"/>
          </p:cNvSpPr>
          <p:nvPr>
            <p:ph idx="1"/>
          </p:nvPr>
        </p:nvSpPr>
        <p:spPr>
          <a:gradFill flip="none" rotWithShape="1">
            <a:gsLst>
              <a:gs pos="64000">
                <a:srgbClr val="FBEAC7">
                  <a:alpha val="0"/>
                </a:srgbClr>
              </a:gs>
              <a:gs pos="17999">
                <a:srgbClr val="FEE7F2"/>
              </a:gs>
              <a:gs pos="36000">
                <a:srgbClr val="FAC77D"/>
              </a:gs>
              <a:gs pos="61000">
                <a:srgbClr val="FBA97D"/>
              </a:gs>
              <a:gs pos="82001">
                <a:srgbClr val="FBD49C"/>
              </a:gs>
              <a:gs pos="100000">
                <a:srgbClr val="FEE7F2"/>
              </a:gs>
            </a:gsLst>
            <a:path path="rect">
              <a:fillToRect l="100000" t="100000"/>
            </a:path>
            <a:tileRect r="-100000" b="-100000"/>
          </a:gradFill>
        </p:spPr>
        <p:txBody>
          <a:bodyPr/>
          <a:lstStyle/>
          <a:p>
            <a:r>
              <a:rPr lang="en-US" b="1" dirty="0">
                <a:solidFill>
                  <a:srgbClr val="0070C0"/>
                </a:solidFill>
                <a:latin typeface="Times New Roman" pitchFamily="18" charset="0"/>
                <a:cs typeface="Times New Roman" pitchFamily="18" charset="0"/>
              </a:rPr>
              <a:t>Create an atmosphere free from emotional stress</a:t>
            </a:r>
          </a:p>
          <a:p>
            <a:r>
              <a:rPr lang="en-US" b="1" dirty="0">
                <a:solidFill>
                  <a:srgbClr val="0070C0"/>
                </a:solidFill>
                <a:latin typeface="Times New Roman" pitchFamily="18" charset="0"/>
                <a:cs typeface="Times New Roman" pitchFamily="18" charset="0"/>
              </a:rPr>
              <a:t>Organize co-curricular activities</a:t>
            </a:r>
          </a:p>
          <a:p>
            <a:r>
              <a:rPr lang="en-US" b="1" dirty="0">
                <a:solidFill>
                  <a:srgbClr val="0070C0"/>
                </a:solidFill>
                <a:latin typeface="Times New Roman" pitchFamily="18" charset="0"/>
                <a:cs typeface="Times New Roman" pitchFamily="18" charset="0"/>
              </a:rPr>
              <a:t>Teacher. must be sympathetic</a:t>
            </a:r>
          </a:p>
          <a:p>
            <a:r>
              <a:rPr lang="en-US" b="1" dirty="0">
                <a:solidFill>
                  <a:srgbClr val="0070C0"/>
                </a:solidFill>
                <a:latin typeface="Times New Roman" pitchFamily="18" charset="0"/>
                <a:cs typeface="Times New Roman" pitchFamily="18" charset="0"/>
              </a:rPr>
              <a:t>Curriculum facilities</a:t>
            </a:r>
          </a:p>
          <a:p>
            <a:r>
              <a:rPr lang="en-US" b="1" dirty="0">
                <a:solidFill>
                  <a:srgbClr val="0070C0"/>
                </a:solidFill>
                <a:latin typeface="Times New Roman" pitchFamily="18" charset="0"/>
                <a:cs typeface="Times New Roman" pitchFamily="18" charset="0"/>
              </a:rPr>
              <a:t>Develop good reading habits</a:t>
            </a:r>
          </a:p>
          <a:p>
            <a:endParaRPr lang="en-US"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5.LEARNING DISABLED</a:t>
            </a:r>
            <a:br>
              <a:rPr lang="en-US" b="1" dirty="0">
                <a:solidFill>
                  <a:srgbClr val="C00000"/>
                </a:solidFill>
              </a:rPr>
            </a:br>
            <a:endParaRPr lang="en-US" dirty="0"/>
          </a:p>
        </p:txBody>
      </p:sp>
      <p:sp>
        <p:nvSpPr>
          <p:cNvPr id="3" name="Content Placeholder 2"/>
          <p:cNvSpPr>
            <a:spLocks noGrp="1"/>
          </p:cNvSpPr>
          <p:nvPr>
            <p:ph idx="1"/>
          </p:nvPr>
        </p:nvSpPr>
        <p:spPr>
          <a:xfrm>
            <a:off x="457200" y="1600201"/>
            <a:ext cx="8229600" cy="3276600"/>
          </a:xfrm>
        </p:spPr>
        <p:txBody>
          <a:bodyPr>
            <a:noAutofit/>
          </a:bodyPr>
          <a:lstStyle/>
          <a:p>
            <a:r>
              <a:rPr lang="en-US" sz="3600" b="1" dirty="0"/>
              <a:t>Significant  difficulties in the acquisition and use of listening, speaking, reading, writing, reasoning or computing</a:t>
            </a:r>
          </a:p>
          <a:p>
            <a:r>
              <a:rPr lang="en-US" sz="3600" b="1" dirty="0"/>
              <a:t>Due to some dysfunction of the brain or CNS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0070C0"/>
                </a:solidFill>
              </a:rPr>
              <a:t>Different Disabilities</a:t>
            </a:r>
          </a:p>
        </p:txBody>
      </p:sp>
      <p:sp>
        <p:nvSpPr>
          <p:cNvPr id="3" name="Content Placeholder 2"/>
          <p:cNvSpPr>
            <a:spLocks noGrp="1"/>
          </p:cNvSpPr>
          <p:nvPr>
            <p:ph idx="1"/>
          </p:nvPr>
        </p:nvSpPr>
        <p:spPr>
          <a:xfrm>
            <a:off x="457200" y="1600200"/>
            <a:ext cx="8534400" cy="4525963"/>
          </a:xfrm>
        </p:spPr>
        <p:txBody>
          <a:bodyPr/>
          <a:lstStyle/>
          <a:p>
            <a:r>
              <a:rPr lang="en-US" b="1" dirty="0">
                <a:solidFill>
                  <a:srgbClr val="C00000"/>
                </a:solidFill>
              </a:rPr>
              <a:t>Dyslexia-impaired ability to read</a:t>
            </a:r>
          </a:p>
          <a:p>
            <a:r>
              <a:rPr lang="en-US" b="1" dirty="0">
                <a:solidFill>
                  <a:srgbClr val="C00000"/>
                </a:solidFill>
              </a:rPr>
              <a:t>Dysgraphia -impaired ability to write</a:t>
            </a:r>
          </a:p>
          <a:p>
            <a:r>
              <a:rPr lang="en-US" b="1" dirty="0">
                <a:solidFill>
                  <a:srgbClr val="C00000"/>
                </a:solidFill>
              </a:rPr>
              <a:t>Dyscalculia- impaired ability to learn mathematics</a:t>
            </a:r>
          </a:p>
          <a:p>
            <a:r>
              <a:rPr lang="en-US" b="1" dirty="0">
                <a:solidFill>
                  <a:srgbClr val="C00000"/>
                </a:solidFill>
              </a:rPr>
              <a:t>Dyspraxia-difficulties with motor skills</a:t>
            </a:r>
          </a:p>
          <a:p>
            <a:r>
              <a:rPr lang="en-US" b="1" dirty="0">
                <a:solidFill>
                  <a:srgbClr val="C00000"/>
                </a:solidFill>
              </a:rPr>
              <a:t>Dysphasia-language and speech disorders</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889</Words>
  <Application>Microsoft Office PowerPoint</Application>
  <PresentationFormat>On-screen Show (4:3)</PresentationFormat>
  <Paragraphs>130</Paragraphs>
  <Slides>22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Aharoni</vt:lpstr>
      <vt:lpstr>Algerian</vt:lpstr>
      <vt:lpstr>Arial</vt:lpstr>
      <vt:lpstr>Arial Black</vt:lpstr>
      <vt:lpstr>Calibri</vt:lpstr>
      <vt:lpstr>Cooper Black</vt:lpstr>
      <vt:lpstr>Elephant</vt:lpstr>
      <vt:lpstr>Franklin Gothic Heavy</vt:lpstr>
      <vt:lpstr>Narkisim</vt:lpstr>
      <vt:lpstr>Times New Roman</vt:lpstr>
      <vt:lpstr>Wingdings</vt:lpstr>
      <vt:lpstr>Office Theme</vt:lpstr>
      <vt:lpstr>4.DELINQUENT CHILDREN </vt:lpstr>
      <vt:lpstr>JUVENILE DELIQUENT</vt:lpstr>
      <vt:lpstr>TYPES OF DELIQUENCY</vt:lpstr>
      <vt:lpstr> CAUSES OF DELIQUENCY</vt:lpstr>
      <vt:lpstr>PowerPoint Presentation</vt:lpstr>
      <vt:lpstr>TREATMENT</vt:lpstr>
      <vt:lpstr>What can we do In schools??</vt:lpstr>
      <vt:lpstr>5.LEARNING DISABLED </vt:lpstr>
      <vt:lpstr>Different Disabilities</vt:lpstr>
      <vt:lpstr>Characteristics are:-</vt:lpstr>
      <vt:lpstr>Teaching Strategies</vt:lpstr>
      <vt:lpstr> 6.PHYSICALLY CHALLENGED </vt:lpstr>
      <vt:lpstr>How to treat them????</vt:lpstr>
      <vt:lpstr>7.Slow Learners </vt:lpstr>
      <vt:lpstr>Education for slow learners </vt:lpstr>
      <vt:lpstr>8.Culturally Disadvantaged Children </vt:lpstr>
      <vt:lpstr>PowerPoint Presentation</vt:lpstr>
      <vt:lpstr>PowerPoint Presentation</vt:lpstr>
      <vt:lpstr>9.Creative children</vt:lpstr>
      <vt:lpstr>PowerPoint Presentation</vt:lpstr>
      <vt:lpstr>PowerPoint Presentation</vt:lpstr>
      <vt:lpstr>  Promotion of Creativity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EXCEPTIONAL LEARNERS</dc:title>
  <dc:creator>admin</dc:creator>
  <cp:lastModifiedBy>soya</cp:lastModifiedBy>
  <cp:revision>32</cp:revision>
  <dcterms:created xsi:type="dcterms:W3CDTF">2013-05-20T16:59:47Z</dcterms:created>
  <dcterms:modified xsi:type="dcterms:W3CDTF">2020-06-09T17:40:51Z</dcterms:modified>
</cp:coreProperties>
</file>