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56" r:id="rId3"/>
    <p:sldId id="273" r:id="rId4"/>
    <p:sldId id="257" r:id="rId5"/>
    <p:sldId id="258" r:id="rId6"/>
    <p:sldId id="290" r:id="rId7"/>
    <p:sldId id="260" r:id="rId8"/>
    <p:sldId id="261" r:id="rId9"/>
    <p:sldId id="274" r:id="rId10"/>
    <p:sldId id="276" r:id="rId11"/>
    <p:sldId id="275" r:id="rId12"/>
    <p:sldId id="262" r:id="rId13"/>
    <p:sldId id="263" r:id="rId14"/>
    <p:sldId id="265" r:id="rId15"/>
    <p:sldId id="266" r:id="rId16"/>
    <p:sldId id="267" r:id="rId17"/>
    <p:sldId id="268" r:id="rId18"/>
    <p:sldId id="26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2/29/2016</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2/29/2016</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2/29/2016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D8BD707-D9CF-40AE-B4C6-C98DA3205C09}" type="datetimeFigureOut">
              <a:rPr lang="en-US" smtClean="0"/>
              <a:pPr/>
              <a:t>2/29/2016</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B6F15528-21DE-4FAA-801E-634DDDAF4B2B}" type="slidenum">
              <a:rPr lang="en-US" smtClean="0"/>
              <a:pPr/>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retrorambling.files.wordpress.com/2010/12/01720_wolf_02.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dirty="0">
                <a:solidFill>
                  <a:srgbClr val="FF0000"/>
                </a:solidFill>
              </a:rPr>
              <a:t>Hereditarians claim that heredity is all in all. No amount of education can change the individual from what </a:t>
            </a:r>
            <a:r>
              <a:rPr lang="en-US" sz="4000" dirty="0" smtClean="0">
                <a:solidFill>
                  <a:srgbClr val="FF0000"/>
                </a:solidFill>
              </a:rPr>
              <a:t>s/he </a:t>
            </a:r>
            <a:r>
              <a:rPr lang="en-US" sz="4000" dirty="0">
                <a:solidFill>
                  <a:srgbClr val="FF0000"/>
                </a:solidFill>
              </a:rPr>
              <a:t>is.</a:t>
            </a:r>
          </a:p>
        </p:txBody>
      </p:sp>
    </p:spTree>
    <p:extLst>
      <p:ext uri="{BB962C8B-B14F-4D97-AF65-F5344CB8AC3E}">
        <p14:creationId xmlns:p14="http://schemas.microsoft.com/office/powerpoint/2010/main" val="1303389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
            <a:ext cx="7620000" cy="5440363"/>
          </a:xfrm>
        </p:spPr>
        <p:txBody>
          <a:bodyPr>
            <a:normAutofit/>
          </a:bodyPr>
          <a:lstStyle/>
          <a:p>
            <a:pPr algn="just"/>
            <a:r>
              <a:rPr lang="en-US" sz="3200" dirty="0" err="1"/>
              <a:t>Amala</a:t>
            </a:r>
            <a:r>
              <a:rPr lang="en-US" sz="3200" dirty="0"/>
              <a:t> and </a:t>
            </a:r>
            <a:r>
              <a:rPr lang="en-US" sz="3200" dirty="0" err="1"/>
              <a:t>Kamla</a:t>
            </a:r>
            <a:r>
              <a:rPr lang="en-US" sz="3200" dirty="0"/>
              <a:t>, aged 2 and 9 years. They are found in the forest of Bengali in 1920 from the den of a wolf. </a:t>
            </a:r>
            <a:endParaRPr lang="en-US" sz="3200" dirty="0" smtClean="0"/>
          </a:p>
          <a:p>
            <a:pPr algn="just"/>
            <a:endParaRPr lang="en-US" dirty="0"/>
          </a:p>
        </p:txBody>
      </p:sp>
      <p:pic>
        <p:nvPicPr>
          <p:cNvPr id="4" name="irc_mi" descr="http://survincity.com/wp-content/uploads/images_2/-D0-90-D0-BC-D0-B0-D0-BB-D0-B0--D0-B8--D0-9A-D0-B0-D0-BC-D0-B0-D0-BB-D0-B0-7.jpg"/>
          <p:cNvPicPr/>
          <p:nvPr/>
        </p:nvPicPr>
        <p:blipFill>
          <a:blip r:embed="rId2"/>
          <a:srcRect/>
          <a:stretch>
            <a:fillRect/>
          </a:stretch>
        </p:blipFill>
        <p:spPr bwMode="auto">
          <a:xfrm>
            <a:off x="1752600" y="1981200"/>
            <a:ext cx="4530436" cy="4530436"/>
          </a:xfrm>
          <a:prstGeom prst="rect">
            <a:avLst/>
          </a:prstGeom>
          <a:noFill/>
          <a:ln w="9525">
            <a:noFill/>
            <a:miter lim="800000"/>
            <a:headEnd/>
            <a:tailEnd/>
          </a:ln>
        </p:spPr>
      </p:pic>
    </p:spTree>
    <p:extLst>
      <p:ext uri="{BB962C8B-B14F-4D97-AF65-F5344CB8AC3E}">
        <p14:creationId xmlns:p14="http://schemas.microsoft.com/office/powerpoint/2010/main" val="2037085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5791200" cy="609918"/>
          </a:xfrm>
        </p:spPr>
        <p:txBody>
          <a:bodyPr>
            <a:normAutofit fontScale="90000"/>
          </a:bodyPr>
          <a:lstStyle/>
          <a:p>
            <a:r>
              <a:rPr lang="en-US" dirty="0" err="1" smtClean="0"/>
              <a:t>Amala</a:t>
            </a:r>
            <a:r>
              <a:rPr lang="en-US" dirty="0" smtClean="0"/>
              <a:t> and Kamala</a:t>
            </a:r>
            <a:endParaRPr lang="en-US" dirty="0"/>
          </a:p>
        </p:txBody>
      </p:sp>
      <p:pic>
        <p:nvPicPr>
          <p:cNvPr id="4" name="irc_mi" descr="http://survincity.com/wp-content/uploads/images_2/-D0-90-D0-BC-D0-B0-D0-BB-D0-B0--D0-B8--D0-9A-D0-B0-D0-BC-D0-B0-D0-BB-D0-B0-1.jpg"/>
          <p:cNvPicPr>
            <a:picLocks noGrp="1"/>
          </p:cNvPicPr>
          <p:nvPr>
            <p:ph idx="1"/>
          </p:nvPr>
        </p:nvPicPr>
        <p:blipFill>
          <a:blip r:embed="rId2"/>
          <a:stretch>
            <a:fillRect/>
          </a:stretch>
        </p:blipFill>
        <p:spPr bwMode="auto">
          <a:xfrm>
            <a:off x="1981200" y="1524000"/>
            <a:ext cx="4495800" cy="5105400"/>
          </a:xfrm>
          <a:prstGeom prst="rect">
            <a:avLst/>
          </a:prstGeom>
          <a:noFill/>
          <a:ln w="9525">
            <a:noFill/>
            <a:miter lim="800000"/>
            <a:headEnd/>
            <a:tailEnd/>
          </a:ln>
        </p:spPr>
      </p:pic>
    </p:spTree>
    <p:extLst>
      <p:ext uri="{BB962C8B-B14F-4D97-AF65-F5344CB8AC3E}">
        <p14:creationId xmlns:p14="http://schemas.microsoft.com/office/powerpoint/2010/main" val="418839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990600"/>
            <a:ext cx="7620000" cy="4373563"/>
          </a:xfrm>
        </p:spPr>
        <p:txBody>
          <a:bodyPr>
            <a:noAutofit/>
          </a:bodyPr>
          <a:lstStyle/>
          <a:p>
            <a:pPr algn="just"/>
            <a:r>
              <a:rPr lang="en-US" sz="3200" dirty="0">
                <a:solidFill>
                  <a:srgbClr val="0070C0"/>
                </a:solidFill>
              </a:rPr>
              <a:t>A child’s development is conditioned by heredity and environment both of which are correlated factors. </a:t>
            </a:r>
            <a:r>
              <a:rPr lang="en-US" sz="3200" dirty="0">
                <a:solidFill>
                  <a:srgbClr val="FF0000"/>
                </a:solidFill>
              </a:rPr>
              <a:t>Heredity provides whatever potentialities we possess, while environment or nurture determines whether they shall be actualized or not. </a:t>
            </a:r>
            <a:r>
              <a:rPr lang="en-US" sz="3200" dirty="0">
                <a:solidFill>
                  <a:srgbClr val="0070C0"/>
                </a:solidFill>
              </a:rPr>
              <a:t>In other words, children are born with a biological heritage and a social heritage. Both must be good for good results. </a:t>
            </a:r>
          </a:p>
        </p:txBody>
      </p:sp>
    </p:spTree>
    <p:extLst>
      <p:ext uri="{BB962C8B-B14F-4D97-AF65-F5344CB8AC3E}">
        <p14:creationId xmlns:p14="http://schemas.microsoft.com/office/powerpoint/2010/main" val="1652650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7848600" cy="1905000"/>
          </a:xfrm>
        </p:spPr>
        <p:txBody>
          <a:bodyPr>
            <a:normAutofit fontScale="90000"/>
          </a:bodyPr>
          <a:lstStyle/>
          <a:p>
            <a:pPr algn="ctr"/>
            <a:r>
              <a:rPr lang="en-US" dirty="0"/>
              <a:t>General Provisions for the Individual Difference in the classroom.</a:t>
            </a:r>
            <a:br>
              <a:rPr lang="en-US" dirty="0"/>
            </a:br>
            <a:r>
              <a:rPr lang="en-US" dirty="0"/>
              <a:t> </a:t>
            </a:r>
            <a:br>
              <a:rPr lang="en-US" dirty="0"/>
            </a:br>
            <a:endParaRPr lang="en-US" dirty="0"/>
          </a:p>
        </p:txBody>
      </p:sp>
      <p:sp>
        <p:nvSpPr>
          <p:cNvPr id="3" name="Content Placeholder 2"/>
          <p:cNvSpPr>
            <a:spLocks noGrp="1"/>
          </p:cNvSpPr>
          <p:nvPr>
            <p:ph idx="1"/>
          </p:nvPr>
        </p:nvSpPr>
        <p:spPr>
          <a:xfrm>
            <a:off x="609600" y="2484437"/>
            <a:ext cx="7620000" cy="4373563"/>
          </a:xfrm>
        </p:spPr>
        <p:txBody>
          <a:bodyPr>
            <a:normAutofit/>
          </a:bodyPr>
          <a:lstStyle/>
          <a:p>
            <a:pPr algn="just"/>
            <a:r>
              <a:rPr lang="en-US" sz="3600" dirty="0" smtClean="0"/>
              <a:t>1. To </a:t>
            </a:r>
            <a:r>
              <a:rPr lang="en-US" sz="3600" dirty="0"/>
              <a:t>know about the abilities, capacities, interests, aptitudes and other personality traits of the individual </a:t>
            </a:r>
            <a:r>
              <a:rPr lang="en-US" sz="3600" dirty="0" smtClean="0"/>
              <a:t>pupils.</a:t>
            </a:r>
            <a:endParaRPr lang="en-US" sz="3600" dirty="0"/>
          </a:p>
        </p:txBody>
      </p:sp>
    </p:spTree>
    <p:extLst>
      <p:ext uri="{BB962C8B-B14F-4D97-AF65-F5344CB8AC3E}">
        <p14:creationId xmlns:p14="http://schemas.microsoft.com/office/powerpoint/2010/main" val="3251612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066800"/>
            <a:ext cx="7620000" cy="4373563"/>
          </a:xfrm>
        </p:spPr>
        <p:txBody>
          <a:bodyPr>
            <a:normAutofit lnSpcReduction="10000"/>
          </a:bodyPr>
          <a:lstStyle/>
          <a:p>
            <a:pPr algn="just"/>
            <a:r>
              <a:rPr lang="en-US" sz="4000" dirty="0">
                <a:solidFill>
                  <a:srgbClr val="0070C0"/>
                </a:solidFill>
              </a:rPr>
              <a:t>2.</a:t>
            </a:r>
            <a:r>
              <a:rPr lang="en-US" dirty="0">
                <a:solidFill>
                  <a:srgbClr val="0070C0"/>
                </a:solidFill>
              </a:rPr>
              <a:t>	</a:t>
            </a:r>
            <a:r>
              <a:rPr lang="en-US" sz="4000" dirty="0">
                <a:solidFill>
                  <a:srgbClr val="0070C0"/>
                </a:solidFill>
              </a:rPr>
              <a:t>Ability grouping:  </a:t>
            </a:r>
            <a:r>
              <a:rPr lang="en-US" sz="4000" dirty="0"/>
              <a:t>The students in a class can be divided into homogenous groups in order to adjust instruction to varying individual differences.</a:t>
            </a:r>
          </a:p>
          <a:p>
            <a:r>
              <a:rPr lang="en-US" sz="4000" dirty="0"/>
              <a:t> </a:t>
            </a:r>
          </a:p>
          <a:p>
            <a:endParaRPr lang="en-US" sz="4000" dirty="0"/>
          </a:p>
        </p:txBody>
      </p:sp>
    </p:spTree>
    <p:extLst>
      <p:ext uri="{BB962C8B-B14F-4D97-AF65-F5344CB8AC3E}">
        <p14:creationId xmlns:p14="http://schemas.microsoft.com/office/powerpoint/2010/main" val="2734932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066800"/>
            <a:ext cx="7620000" cy="4373563"/>
          </a:xfrm>
        </p:spPr>
        <p:txBody>
          <a:bodyPr/>
          <a:lstStyle/>
          <a:p>
            <a:pPr algn="just"/>
            <a:r>
              <a:rPr lang="en-US" sz="4000" dirty="0">
                <a:solidFill>
                  <a:srgbClr val="0070C0"/>
                </a:solidFill>
              </a:rPr>
              <a:t>3.</a:t>
            </a:r>
            <a:r>
              <a:rPr lang="en-US" dirty="0">
                <a:solidFill>
                  <a:srgbClr val="0070C0"/>
                </a:solidFill>
              </a:rPr>
              <a:t>	</a:t>
            </a:r>
            <a:r>
              <a:rPr lang="en-US" sz="3200" dirty="0">
                <a:solidFill>
                  <a:srgbClr val="0070C0"/>
                </a:solidFill>
              </a:rPr>
              <a:t>Adjusting the curriculum:  </a:t>
            </a:r>
            <a:r>
              <a:rPr lang="en-US" sz="3200" dirty="0"/>
              <a:t>The curriculum must be as flexible and differentiated as possible in order to meet the requirement of varying individual differences among the pupils.</a:t>
            </a:r>
          </a:p>
        </p:txBody>
      </p:sp>
    </p:spTree>
    <p:extLst>
      <p:ext uri="{BB962C8B-B14F-4D97-AF65-F5344CB8AC3E}">
        <p14:creationId xmlns:p14="http://schemas.microsoft.com/office/powerpoint/2010/main" val="885243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7620000" cy="4373563"/>
          </a:xfrm>
        </p:spPr>
        <p:txBody>
          <a:bodyPr/>
          <a:lstStyle/>
          <a:p>
            <a:pPr algn="just"/>
            <a:r>
              <a:rPr lang="en-US" sz="4000" dirty="0">
                <a:solidFill>
                  <a:srgbClr val="0070C0"/>
                </a:solidFill>
              </a:rPr>
              <a:t>4.</a:t>
            </a:r>
            <a:r>
              <a:rPr lang="en-US" dirty="0">
                <a:solidFill>
                  <a:srgbClr val="0070C0"/>
                </a:solidFill>
              </a:rPr>
              <a:t>	</a:t>
            </a:r>
            <a:r>
              <a:rPr lang="en-US" sz="3200" dirty="0">
                <a:solidFill>
                  <a:srgbClr val="0070C0"/>
                </a:solidFill>
              </a:rPr>
              <a:t>Adjusting the methods of teaching:  </a:t>
            </a:r>
            <a:r>
              <a:rPr lang="en-US" sz="3200" dirty="0"/>
              <a:t>Every teacher should be some-what free to formulate </a:t>
            </a:r>
            <a:r>
              <a:rPr lang="en-US" sz="3200" dirty="0" smtClean="0"/>
              <a:t>his/her </a:t>
            </a:r>
            <a:r>
              <a:rPr lang="en-US" sz="3200" dirty="0"/>
              <a:t>own plan and strategy and adopt instructional procedure which </a:t>
            </a:r>
            <a:r>
              <a:rPr lang="en-US" sz="3200" dirty="0" smtClean="0"/>
              <a:t>s/he </a:t>
            </a:r>
            <a:r>
              <a:rPr lang="en-US" sz="3200" dirty="0"/>
              <a:t>finds most suited to the particular types of pupils under </a:t>
            </a:r>
            <a:r>
              <a:rPr lang="en-US" sz="3200" dirty="0" smtClean="0"/>
              <a:t>him/her.</a:t>
            </a:r>
            <a:endParaRPr lang="en-US" sz="3200" dirty="0"/>
          </a:p>
          <a:p>
            <a:pPr algn="just"/>
            <a:endParaRPr lang="en-US" sz="3200" dirty="0"/>
          </a:p>
        </p:txBody>
      </p:sp>
    </p:spTree>
    <p:extLst>
      <p:ext uri="{BB962C8B-B14F-4D97-AF65-F5344CB8AC3E}">
        <p14:creationId xmlns:p14="http://schemas.microsoft.com/office/powerpoint/2010/main" val="635202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7620000" cy="5287963"/>
          </a:xfrm>
        </p:spPr>
        <p:txBody>
          <a:bodyPr>
            <a:normAutofit fontScale="92500" lnSpcReduction="10000"/>
          </a:bodyPr>
          <a:lstStyle/>
          <a:p>
            <a:pPr algn="just"/>
            <a:r>
              <a:rPr lang="en-US" sz="4300" dirty="0">
                <a:solidFill>
                  <a:srgbClr val="0070C0"/>
                </a:solidFill>
              </a:rPr>
              <a:t>5.	</a:t>
            </a:r>
            <a:r>
              <a:rPr lang="en-US" sz="3600" dirty="0">
                <a:solidFill>
                  <a:srgbClr val="0070C0"/>
                </a:solidFill>
              </a:rPr>
              <a:t>Adopting special programme or methods for individualizing instruction:  </a:t>
            </a:r>
            <a:r>
              <a:rPr lang="en-US" sz="3600" dirty="0"/>
              <a:t>Schools may adopt some special programme or methods of teaching like Dalton Plan, Project Plan or use Programmed learning material for enabling the students to learn at their own individual rate.</a:t>
            </a:r>
          </a:p>
          <a:p>
            <a:pPr algn="just"/>
            <a:r>
              <a:rPr lang="en-US" sz="3600" dirty="0"/>
              <a:t> </a:t>
            </a:r>
          </a:p>
          <a:p>
            <a:pPr algn="just"/>
            <a:endParaRPr lang="en-US" sz="3600" dirty="0"/>
          </a:p>
        </p:txBody>
      </p:sp>
    </p:spTree>
    <p:extLst>
      <p:ext uri="{BB962C8B-B14F-4D97-AF65-F5344CB8AC3E}">
        <p14:creationId xmlns:p14="http://schemas.microsoft.com/office/powerpoint/2010/main" val="20468332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7848600" cy="5440363"/>
          </a:xfrm>
        </p:spPr>
        <p:txBody>
          <a:bodyPr>
            <a:normAutofit fontScale="85000" lnSpcReduction="10000"/>
          </a:bodyPr>
          <a:lstStyle/>
          <a:p>
            <a:r>
              <a:rPr lang="en-US" sz="4700" dirty="0">
                <a:solidFill>
                  <a:srgbClr val="0070C0"/>
                </a:solidFill>
              </a:rPr>
              <a:t>6.</a:t>
            </a:r>
            <a:r>
              <a:rPr lang="en-US" dirty="0">
                <a:solidFill>
                  <a:srgbClr val="0070C0"/>
                </a:solidFill>
              </a:rPr>
              <a:t>	</a:t>
            </a:r>
            <a:r>
              <a:rPr lang="en-US" sz="3200" dirty="0">
                <a:solidFill>
                  <a:srgbClr val="0070C0"/>
                </a:solidFill>
              </a:rPr>
              <a:t>Other measures of individualizing instruction:</a:t>
            </a:r>
          </a:p>
          <a:p>
            <a:r>
              <a:rPr lang="en-US" sz="3200" dirty="0"/>
              <a:t>	a)	The </a:t>
            </a:r>
            <a:r>
              <a:rPr lang="en-US" sz="3200" dirty="0">
                <a:solidFill>
                  <a:srgbClr val="0070C0"/>
                </a:solidFill>
              </a:rPr>
              <a:t>size of the class </a:t>
            </a:r>
            <a:r>
              <a:rPr lang="en-US" sz="3200" dirty="0"/>
              <a:t>should be as small as possible.</a:t>
            </a:r>
          </a:p>
          <a:p>
            <a:r>
              <a:rPr lang="en-US" sz="3200" dirty="0"/>
              <a:t>	b)	The teacher should try to pay </a:t>
            </a:r>
            <a:r>
              <a:rPr lang="en-US" sz="3200" dirty="0">
                <a:solidFill>
                  <a:srgbClr val="0070C0"/>
                </a:solidFill>
              </a:rPr>
              <a:t>individual attentio</a:t>
            </a:r>
            <a:r>
              <a:rPr lang="en-US" sz="3200" dirty="0"/>
              <a:t>n to the group.</a:t>
            </a:r>
          </a:p>
          <a:p>
            <a:r>
              <a:rPr lang="en-US" sz="3200" dirty="0"/>
              <a:t>	c)	The teacher should </a:t>
            </a:r>
            <a:r>
              <a:rPr lang="en-US" sz="3200" dirty="0">
                <a:solidFill>
                  <a:srgbClr val="0070C0"/>
                </a:solidFill>
              </a:rPr>
              <a:t>keep in view the individual difference </a:t>
            </a:r>
            <a:r>
              <a:rPr lang="en-US" sz="3200" dirty="0"/>
              <a:t>of </a:t>
            </a:r>
            <a:r>
              <a:rPr lang="en-US" sz="3200" dirty="0" smtClean="0"/>
              <a:t>her/his </a:t>
            </a:r>
            <a:r>
              <a:rPr lang="en-US" sz="3200" dirty="0"/>
              <a:t>students while engaging them in drill or practice work.</a:t>
            </a:r>
          </a:p>
          <a:p>
            <a:r>
              <a:rPr lang="en-US" sz="3200" dirty="0"/>
              <a:t>	d)	</a:t>
            </a:r>
            <a:r>
              <a:rPr lang="en-US" sz="3200" dirty="0">
                <a:solidFill>
                  <a:srgbClr val="0070C0"/>
                </a:solidFill>
              </a:rPr>
              <a:t>Special coaching and guidance </a:t>
            </a:r>
            <a:r>
              <a:rPr lang="en-US" sz="3200" dirty="0"/>
              <a:t>programme for both the dull and the gifted children is most helpful.</a:t>
            </a:r>
          </a:p>
          <a:p>
            <a:endParaRPr lang="en-US" sz="3200" dirty="0"/>
          </a:p>
        </p:txBody>
      </p:sp>
    </p:spTree>
    <p:extLst>
      <p:ext uri="{BB962C8B-B14F-4D97-AF65-F5344CB8AC3E}">
        <p14:creationId xmlns:p14="http://schemas.microsoft.com/office/powerpoint/2010/main" val="3990079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924800" cy="1142999"/>
          </a:xfrm>
        </p:spPr>
        <p:txBody>
          <a:bodyPr>
            <a:normAutofit/>
          </a:bodyPr>
          <a:lstStyle/>
          <a:p>
            <a:r>
              <a:rPr lang="en-US" sz="2000" dirty="0" smtClean="0"/>
              <a:t>Experimental studies - in </a:t>
            </a:r>
            <a:r>
              <a:rPr lang="en-US" sz="2000" dirty="0" err="1" smtClean="0"/>
              <a:t>Favour</a:t>
            </a:r>
            <a:r>
              <a:rPr lang="en-US" sz="2000" dirty="0" smtClean="0"/>
              <a:t> </a:t>
            </a:r>
            <a:br>
              <a:rPr lang="en-US" sz="2000" dirty="0" smtClean="0"/>
            </a:br>
            <a:r>
              <a:rPr lang="en-US" sz="2000" dirty="0" smtClean="0"/>
              <a:t>of Heredity, </a:t>
            </a:r>
            <a:endParaRPr lang="en-US" sz="2000" dirty="0"/>
          </a:p>
        </p:txBody>
      </p:sp>
      <p:sp>
        <p:nvSpPr>
          <p:cNvPr id="3" name="Subtitle 2"/>
          <p:cNvSpPr>
            <a:spLocks noGrp="1"/>
          </p:cNvSpPr>
          <p:nvPr>
            <p:ph type="subTitle" idx="1"/>
          </p:nvPr>
        </p:nvSpPr>
        <p:spPr>
          <a:xfrm>
            <a:off x="381000" y="1371600"/>
            <a:ext cx="8229600" cy="5257800"/>
          </a:xfrm>
        </p:spPr>
        <p:txBody>
          <a:bodyPr>
            <a:normAutofit fontScale="55000" lnSpcReduction="20000"/>
          </a:bodyPr>
          <a:lstStyle/>
          <a:p>
            <a:pPr algn="just"/>
            <a:r>
              <a:rPr lang="en-US" sz="3600" b="1" dirty="0" err="1">
                <a:solidFill>
                  <a:srgbClr val="C00000"/>
                </a:solidFill>
              </a:rPr>
              <a:t>Kallikak</a:t>
            </a:r>
            <a:r>
              <a:rPr lang="en-US" sz="3600" b="1" dirty="0">
                <a:solidFill>
                  <a:srgbClr val="C00000"/>
                </a:solidFill>
              </a:rPr>
              <a:t> family:</a:t>
            </a:r>
          </a:p>
          <a:p>
            <a:pPr algn="just"/>
            <a:r>
              <a:rPr lang="en-US" sz="3600" b="1" dirty="0">
                <a:solidFill>
                  <a:srgbClr val="C00000"/>
                </a:solidFill>
              </a:rPr>
              <a:t>	</a:t>
            </a:r>
            <a:r>
              <a:rPr lang="en-US" sz="3600" b="1" dirty="0" smtClean="0">
                <a:solidFill>
                  <a:srgbClr val="C00000"/>
                </a:solidFill>
              </a:rPr>
              <a:t>- H.H</a:t>
            </a:r>
            <a:r>
              <a:rPr lang="en-US" sz="3600" b="1" dirty="0">
                <a:solidFill>
                  <a:srgbClr val="C00000"/>
                </a:solidFill>
              </a:rPr>
              <a:t>. Goddard studied </a:t>
            </a:r>
            <a:r>
              <a:rPr lang="en-US" sz="3600" b="1" dirty="0" err="1">
                <a:solidFill>
                  <a:srgbClr val="C00000"/>
                </a:solidFill>
              </a:rPr>
              <a:t>Kallikak</a:t>
            </a:r>
            <a:r>
              <a:rPr lang="en-US" sz="3600" b="1" dirty="0">
                <a:solidFill>
                  <a:srgbClr val="C00000"/>
                </a:solidFill>
              </a:rPr>
              <a:t> family. </a:t>
            </a:r>
            <a:endParaRPr lang="en-US" sz="3600" b="1" dirty="0" smtClean="0">
              <a:solidFill>
                <a:srgbClr val="C00000"/>
              </a:solidFill>
            </a:endParaRPr>
          </a:p>
          <a:p>
            <a:pPr algn="just"/>
            <a:r>
              <a:rPr lang="en-US" sz="3600" b="1" dirty="0" err="1" smtClean="0">
                <a:solidFill>
                  <a:srgbClr val="00B050"/>
                </a:solidFill>
              </a:rPr>
              <a:t>Kallikak</a:t>
            </a:r>
            <a:r>
              <a:rPr lang="en-US" sz="3600" b="1" dirty="0" smtClean="0">
                <a:solidFill>
                  <a:srgbClr val="C00000"/>
                </a:solidFill>
              </a:rPr>
              <a:t> (soldier </a:t>
            </a:r>
            <a:r>
              <a:rPr lang="en-US" sz="3600" b="1" dirty="0">
                <a:solidFill>
                  <a:srgbClr val="C00000"/>
                </a:solidFill>
              </a:rPr>
              <a:t>who married two </a:t>
            </a:r>
            <a:r>
              <a:rPr lang="en-US" sz="3600" b="1" dirty="0" smtClean="0">
                <a:solidFill>
                  <a:srgbClr val="C00000"/>
                </a:solidFill>
              </a:rPr>
              <a:t>women).  </a:t>
            </a:r>
            <a:r>
              <a:rPr lang="en-US" sz="3600" b="1" dirty="0">
                <a:solidFill>
                  <a:srgbClr val="C00000"/>
                </a:solidFill>
              </a:rPr>
              <a:t>First was a </a:t>
            </a:r>
            <a:r>
              <a:rPr lang="en-US" sz="3600" b="1" dirty="0">
                <a:solidFill>
                  <a:srgbClr val="00B050"/>
                </a:solidFill>
              </a:rPr>
              <a:t>feeble minded </a:t>
            </a:r>
            <a:r>
              <a:rPr lang="en-US" sz="3600" b="1" dirty="0">
                <a:solidFill>
                  <a:srgbClr val="C00000"/>
                </a:solidFill>
              </a:rPr>
              <a:t>girl and the other was a </a:t>
            </a:r>
            <a:r>
              <a:rPr lang="en-US" sz="3600" b="1" dirty="0">
                <a:solidFill>
                  <a:srgbClr val="00B050"/>
                </a:solidFill>
              </a:rPr>
              <a:t>normal one</a:t>
            </a:r>
            <a:r>
              <a:rPr lang="en-US" sz="3600" b="1" dirty="0">
                <a:solidFill>
                  <a:srgbClr val="C00000"/>
                </a:solidFill>
              </a:rPr>
              <a:t>. </a:t>
            </a:r>
            <a:endParaRPr lang="en-US" sz="3600" b="1" dirty="0" smtClean="0">
              <a:solidFill>
                <a:srgbClr val="C00000"/>
              </a:solidFill>
            </a:endParaRPr>
          </a:p>
          <a:p>
            <a:pPr algn="just"/>
            <a:r>
              <a:rPr lang="en-US" sz="3600" b="1" dirty="0" smtClean="0">
                <a:solidFill>
                  <a:srgbClr val="C00000"/>
                </a:solidFill>
              </a:rPr>
              <a:t>THE family </a:t>
            </a:r>
            <a:r>
              <a:rPr lang="en-US" sz="3600" b="1" dirty="0">
                <a:solidFill>
                  <a:srgbClr val="C00000"/>
                </a:solidFill>
              </a:rPr>
              <a:t>line established by the feeble minded woman contained </a:t>
            </a:r>
            <a:r>
              <a:rPr lang="en-US" sz="3600" b="1" dirty="0">
                <a:solidFill>
                  <a:srgbClr val="00B050"/>
                </a:solidFill>
              </a:rPr>
              <a:t>480</a:t>
            </a:r>
            <a:r>
              <a:rPr lang="en-US" sz="3600" b="1" dirty="0">
                <a:solidFill>
                  <a:srgbClr val="C00000"/>
                </a:solidFill>
              </a:rPr>
              <a:t> direct </a:t>
            </a:r>
            <a:r>
              <a:rPr lang="en-US" sz="3600" b="1" dirty="0" smtClean="0">
                <a:solidFill>
                  <a:srgbClr val="C00000"/>
                </a:solidFill>
              </a:rPr>
              <a:t>descendants, </a:t>
            </a:r>
            <a:r>
              <a:rPr lang="en-US" sz="3600" b="1" dirty="0">
                <a:solidFill>
                  <a:srgbClr val="C00000"/>
                </a:solidFill>
              </a:rPr>
              <a:t>among which only </a:t>
            </a:r>
            <a:r>
              <a:rPr lang="en-US" sz="3600" b="1" dirty="0">
                <a:solidFill>
                  <a:srgbClr val="00B050"/>
                </a:solidFill>
              </a:rPr>
              <a:t>46 </a:t>
            </a:r>
            <a:r>
              <a:rPr lang="en-US" sz="3600" b="1" dirty="0">
                <a:solidFill>
                  <a:srgbClr val="C00000"/>
                </a:solidFill>
              </a:rPr>
              <a:t>normal individuals were found, the others were criminals, drunkards, feeble minded patients, sexually perverted and illegitimate etc. </a:t>
            </a:r>
            <a:endParaRPr lang="en-US" sz="3600" b="1" dirty="0" smtClean="0">
              <a:solidFill>
                <a:srgbClr val="C00000"/>
              </a:solidFill>
            </a:endParaRPr>
          </a:p>
          <a:p>
            <a:pPr algn="just"/>
            <a:r>
              <a:rPr lang="en-US" sz="3600" b="1" dirty="0" smtClean="0">
                <a:solidFill>
                  <a:srgbClr val="C00000"/>
                </a:solidFill>
              </a:rPr>
              <a:t>Whereas </a:t>
            </a:r>
            <a:r>
              <a:rPr lang="en-US" sz="3600" b="1" dirty="0">
                <a:solidFill>
                  <a:srgbClr val="C00000"/>
                </a:solidFill>
              </a:rPr>
              <a:t>among </a:t>
            </a:r>
            <a:r>
              <a:rPr lang="en-US" sz="3600" b="1" dirty="0">
                <a:solidFill>
                  <a:srgbClr val="00B050"/>
                </a:solidFill>
              </a:rPr>
              <a:t>496</a:t>
            </a:r>
            <a:r>
              <a:rPr lang="en-US" sz="3600" b="1" dirty="0">
                <a:solidFill>
                  <a:srgbClr val="C00000"/>
                </a:solidFill>
              </a:rPr>
              <a:t> direct </a:t>
            </a:r>
            <a:r>
              <a:rPr lang="en-US" sz="3600" b="1" dirty="0" smtClean="0">
                <a:solidFill>
                  <a:srgbClr val="C00000"/>
                </a:solidFill>
              </a:rPr>
              <a:t>descendants </a:t>
            </a:r>
            <a:r>
              <a:rPr lang="en-US" sz="3600" b="1" dirty="0">
                <a:solidFill>
                  <a:srgbClr val="C00000"/>
                </a:solidFill>
              </a:rPr>
              <a:t>of the line established by the normal women, all were normal with the exception of </a:t>
            </a:r>
            <a:r>
              <a:rPr lang="en-US" sz="3600" b="1" dirty="0">
                <a:solidFill>
                  <a:srgbClr val="00B050"/>
                </a:solidFill>
              </a:rPr>
              <a:t>five.</a:t>
            </a:r>
          </a:p>
          <a:p>
            <a:endParaRPr lang="en-US" dirty="0">
              <a:solidFill>
                <a:srgbClr val="C00000"/>
              </a:solidFill>
            </a:endParaRPr>
          </a:p>
        </p:txBody>
      </p:sp>
    </p:spTree>
    <p:extLst>
      <p:ext uri="{BB962C8B-B14F-4D97-AF65-F5344CB8AC3E}">
        <p14:creationId xmlns:p14="http://schemas.microsoft.com/office/powerpoint/2010/main" val="2364455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nd-1118007814" descr="The Kallikak Family"/>
          <p:cNvPicPr>
            <a:picLocks noGrp="1"/>
          </p:cNvPicPr>
          <p:nvPr>
            <p:ph idx="1"/>
          </p:nvPr>
        </p:nvPicPr>
        <p:blipFill>
          <a:blip r:embed="rId2"/>
          <a:srcRect/>
          <a:stretch>
            <a:fillRect/>
          </a:stretch>
        </p:blipFill>
        <p:spPr bwMode="auto">
          <a:xfrm>
            <a:off x="2590800" y="381000"/>
            <a:ext cx="4114800" cy="6172201"/>
          </a:xfrm>
          <a:prstGeom prst="rect">
            <a:avLst/>
          </a:prstGeom>
          <a:noFill/>
          <a:ln w="9525">
            <a:noFill/>
            <a:miter lim="800000"/>
            <a:headEnd/>
            <a:tailEnd/>
          </a:ln>
        </p:spPr>
      </p:pic>
    </p:spTree>
    <p:extLst>
      <p:ext uri="{BB962C8B-B14F-4D97-AF65-F5344CB8AC3E}">
        <p14:creationId xmlns:p14="http://schemas.microsoft.com/office/powerpoint/2010/main" val="4125852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7620000" cy="5181600"/>
          </a:xfrm>
        </p:spPr>
        <p:txBody>
          <a:bodyPr>
            <a:normAutofit fontScale="92500"/>
          </a:bodyPr>
          <a:lstStyle/>
          <a:p>
            <a:pPr algn="just"/>
            <a:r>
              <a:rPr lang="en-US" dirty="0"/>
              <a:t>	</a:t>
            </a:r>
            <a:r>
              <a:rPr lang="en-US" sz="3200" dirty="0"/>
              <a:t>Juke family study:</a:t>
            </a:r>
          </a:p>
          <a:p>
            <a:pPr algn="just"/>
            <a:r>
              <a:rPr lang="en-US" sz="3200" dirty="0"/>
              <a:t>	This study was conducted by </a:t>
            </a:r>
            <a:r>
              <a:rPr lang="en-US" sz="3200" dirty="0" err="1">
                <a:solidFill>
                  <a:srgbClr val="0070C0"/>
                </a:solidFill>
              </a:rPr>
              <a:t>Dugdale</a:t>
            </a:r>
            <a:r>
              <a:rPr lang="en-US" sz="3200" dirty="0">
                <a:solidFill>
                  <a:srgbClr val="0070C0"/>
                </a:solidFill>
              </a:rPr>
              <a:t>.</a:t>
            </a:r>
            <a:r>
              <a:rPr lang="en-US" sz="3200" dirty="0"/>
              <a:t> </a:t>
            </a:r>
            <a:r>
              <a:rPr lang="en-US" sz="3200" dirty="0">
                <a:solidFill>
                  <a:srgbClr val="0070C0"/>
                </a:solidFill>
              </a:rPr>
              <a:t>Juke</a:t>
            </a:r>
            <a:r>
              <a:rPr lang="en-US" sz="3200" dirty="0"/>
              <a:t> was a corrupt fisherman. His wife was also corrupt. About 1200 </a:t>
            </a:r>
            <a:r>
              <a:rPr lang="en-US" sz="3200" dirty="0" err="1"/>
              <a:t>descendance</a:t>
            </a:r>
            <a:r>
              <a:rPr lang="en-US" sz="3200" dirty="0"/>
              <a:t> the family line established by them were studied. It was found that most of these </a:t>
            </a:r>
            <a:r>
              <a:rPr lang="en-US" sz="3200" dirty="0" smtClean="0"/>
              <a:t>descendants </a:t>
            </a:r>
            <a:r>
              <a:rPr lang="en-US" sz="3200" dirty="0"/>
              <a:t>were paupers and prostitutes. Only a few of them were found normal.</a:t>
            </a:r>
          </a:p>
          <a:p>
            <a:pPr algn="just"/>
            <a:r>
              <a:rPr lang="en-US" sz="3200" dirty="0"/>
              <a:t> </a:t>
            </a:r>
          </a:p>
          <a:p>
            <a:endParaRPr lang="en-US" dirty="0"/>
          </a:p>
        </p:txBody>
      </p:sp>
    </p:spTree>
    <p:extLst>
      <p:ext uri="{BB962C8B-B14F-4D97-AF65-F5344CB8AC3E}">
        <p14:creationId xmlns:p14="http://schemas.microsoft.com/office/powerpoint/2010/main" val="2485237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62000"/>
            <a:ext cx="7620000" cy="5486400"/>
          </a:xfrm>
        </p:spPr>
        <p:txBody>
          <a:bodyPr>
            <a:noAutofit/>
          </a:bodyPr>
          <a:lstStyle/>
          <a:p>
            <a:pPr algn="just"/>
            <a:r>
              <a:rPr lang="en-US" sz="3200" dirty="0" smtClean="0">
                <a:solidFill>
                  <a:srgbClr val="FF0000"/>
                </a:solidFill>
              </a:rPr>
              <a:t>Galton Francis </a:t>
            </a:r>
            <a:r>
              <a:rPr lang="en-US" sz="3200" dirty="0" smtClean="0"/>
              <a:t>in 1869, prepared a list of </a:t>
            </a:r>
            <a:r>
              <a:rPr lang="en-US" sz="3200" dirty="0" smtClean="0">
                <a:solidFill>
                  <a:srgbClr val="FF0000"/>
                </a:solidFill>
              </a:rPr>
              <a:t>977</a:t>
            </a:r>
            <a:r>
              <a:rPr lang="en-US" sz="3200" dirty="0" smtClean="0"/>
              <a:t> </a:t>
            </a:r>
            <a:r>
              <a:rPr lang="en-US" sz="3200" dirty="0" smtClean="0">
                <a:solidFill>
                  <a:srgbClr val="FF0000"/>
                </a:solidFill>
              </a:rPr>
              <a:t>genius</a:t>
            </a:r>
            <a:r>
              <a:rPr lang="en-US" sz="3200" dirty="0" smtClean="0"/>
              <a:t> and well-to-do persons and investigated about </a:t>
            </a:r>
            <a:r>
              <a:rPr lang="en-US" sz="3200" dirty="0" smtClean="0">
                <a:solidFill>
                  <a:srgbClr val="FF0000"/>
                </a:solidFill>
              </a:rPr>
              <a:t>their relatives</a:t>
            </a:r>
            <a:r>
              <a:rPr lang="en-US" sz="3200" dirty="0" smtClean="0"/>
              <a:t>. They were found to have </a:t>
            </a:r>
            <a:r>
              <a:rPr lang="en-US" sz="3200" dirty="0" smtClean="0">
                <a:solidFill>
                  <a:srgbClr val="FF0000"/>
                </a:solidFill>
              </a:rPr>
              <a:t>535 eminent relatives</a:t>
            </a:r>
            <a:r>
              <a:rPr lang="en-US" sz="3200" dirty="0" smtClean="0"/>
              <a:t>. For comparison he prepared another list of </a:t>
            </a:r>
            <a:r>
              <a:rPr lang="en-US" sz="3200" dirty="0" smtClean="0">
                <a:solidFill>
                  <a:srgbClr val="FF0000"/>
                </a:solidFill>
              </a:rPr>
              <a:t>977 average men </a:t>
            </a:r>
            <a:r>
              <a:rPr lang="en-US" sz="3200" dirty="0" smtClean="0"/>
              <a:t>and similarly investigated about their relatives. These 977 average men had but </a:t>
            </a:r>
            <a:r>
              <a:rPr lang="en-US" sz="3200" dirty="0" smtClean="0">
                <a:solidFill>
                  <a:srgbClr val="FF0000"/>
                </a:solidFill>
              </a:rPr>
              <a:t>four relatives who were eminent.</a:t>
            </a:r>
            <a:endParaRPr lang="en-US" sz="3200" dirty="0"/>
          </a:p>
        </p:txBody>
      </p:sp>
    </p:spTree>
    <p:extLst>
      <p:ext uri="{BB962C8B-B14F-4D97-AF65-F5344CB8AC3E}">
        <p14:creationId xmlns:p14="http://schemas.microsoft.com/office/powerpoint/2010/main" val="2959490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676400"/>
            <a:ext cx="8153400" cy="2286000"/>
          </a:xfrm>
        </p:spPr>
        <p:txBody>
          <a:bodyPr>
            <a:normAutofit/>
          </a:bodyPr>
          <a:lstStyle/>
          <a:p>
            <a:pPr algn="ctr"/>
            <a:r>
              <a:rPr lang="en-US" dirty="0" smtClean="0"/>
              <a:t>It is not heredity : it  is </a:t>
            </a:r>
            <a:r>
              <a:rPr lang="en-US" dirty="0" smtClean="0">
                <a:solidFill>
                  <a:srgbClr val="0070C0"/>
                </a:solidFill>
              </a:rPr>
              <a:t>environment</a:t>
            </a:r>
            <a:endParaRPr lang="en-US" dirty="0">
              <a:solidFill>
                <a:srgbClr val="0070C0"/>
              </a:solidFill>
            </a:endParaRPr>
          </a:p>
        </p:txBody>
      </p:sp>
    </p:spTree>
    <p:extLst>
      <p:ext uri="{BB962C8B-B14F-4D97-AF65-F5344CB8AC3E}">
        <p14:creationId xmlns:p14="http://schemas.microsoft.com/office/powerpoint/2010/main" val="3022844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1"/>
            <a:ext cx="8534400" cy="6477000"/>
          </a:xfrm>
        </p:spPr>
        <p:txBody>
          <a:bodyPr>
            <a:noAutofit/>
          </a:bodyPr>
          <a:lstStyle/>
          <a:p>
            <a:pPr algn="just"/>
            <a:r>
              <a:rPr lang="en-US" sz="4000" b="1" dirty="0"/>
              <a:t>Newman, Freeman and </a:t>
            </a:r>
            <a:r>
              <a:rPr lang="en-US" sz="4000" b="1" dirty="0" err="1"/>
              <a:t>Holzinger</a:t>
            </a:r>
            <a:r>
              <a:rPr lang="en-US" sz="4000" b="1" dirty="0"/>
              <a:t> in 1937, reported a case study of </a:t>
            </a:r>
            <a:r>
              <a:rPr lang="en-US" sz="4000" b="1" dirty="0">
                <a:solidFill>
                  <a:srgbClr val="0070C0"/>
                </a:solidFill>
              </a:rPr>
              <a:t>19 pairs of identical twins</a:t>
            </a:r>
            <a:r>
              <a:rPr lang="en-US" sz="4000" b="1" dirty="0" smtClean="0"/>
              <a:t>.</a:t>
            </a:r>
          </a:p>
          <a:p>
            <a:pPr algn="just"/>
            <a:r>
              <a:rPr lang="en-US" sz="4000" b="1" dirty="0" smtClean="0"/>
              <a:t> </a:t>
            </a:r>
            <a:r>
              <a:rPr lang="en-US" sz="4000" b="1" dirty="0"/>
              <a:t>They found that whereas the I.Q. difference of the identical twins </a:t>
            </a:r>
            <a:r>
              <a:rPr lang="en-US" sz="4000" b="1" dirty="0">
                <a:solidFill>
                  <a:srgbClr val="0070C0"/>
                </a:solidFill>
              </a:rPr>
              <a:t>reared together was 5.9 </a:t>
            </a:r>
            <a:r>
              <a:rPr lang="en-US" sz="4000" b="1" dirty="0"/>
              <a:t>points, it was </a:t>
            </a:r>
            <a:r>
              <a:rPr lang="en-US" sz="4000" b="1" dirty="0">
                <a:solidFill>
                  <a:srgbClr val="0070C0"/>
                </a:solidFill>
              </a:rPr>
              <a:t>8.2 for the twins reared apart</a:t>
            </a:r>
            <a:r>
              <a:rPr lang="en-US" sz="4000" b="1" dirty="0"/>
              <a:t>. </a:t>
            </a:r>
          </a:p>
          <a:p>
            <a:pPr algn="just"/>
            <a:endParaRPr lang="en-US" sz="4000" b="1" dirty="0"/>
          </a:p>
        </p:txBody>
      </p:sp>
    </p:spTree>
    <p:extLst>
      <p:ext uri="{BB962C8B-B14F-4D97-AF65-F5344CB8AC3E}">
        <p14:creationId xmlns:p14="http://schemas.microsoft.com/office/powerpoint/2010/main" val="4153338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4525963"/>
          </a:xfrm>
        </p:spPr>
        <p:txBody>
          <a:bodyPr>
            <a:normAutofit/>
          </a:bodyPr>
          <a:lstStyle/>
          <a:p>
            <a:r>
              <a:rPr lang="en-US" sz="3200" u="sng" dirty="0" err="1" smtClean="0">
                <a:solidFill>
                  <a:srgbClr val="0070C0"/>
                </a:solidFill>
              </a:rPr>
              <a:t>Ramu</a:t>
            </a:r>
            <a:r>
              <a:rPr lang="en-US" sz="3200" u="sng" dirty="0" smtClean="0">
                <a:solidFill>
                  <a:srgbClr val="0070C0"/>
                </a:solidFill>
              </a:rPr>
              <a:t> </a:t>
            </a:r>
            <a:r>
              <a:rPr lang="en-US" sz="3200" u="sng" dirty="0">
                <a:solidFill>
                  <a:srgbClr val="0070C0"/>
                </a:solidFill>
              </a:rPr>
              <a:t>known as the wolf-boy. </a:t>
            </a:r>
          </a:p>
        </p:txBody>
      </p:sp>
      <p:pic>
        <p:nvPicPr>
          <p:cNvPr id="4" name="Picture 3" descr="01720_wolf_02">
            <a:hlinkClick r:id="rId2"/>
          </p:cNvPr>
          <p:cNvPicPr/>
          <p:nvPr/>
        </p:nvPicPr>
        <p:blipFill>
          <a:blip r:embed="rId3"/>
          <a:srcRect/>
          <a:stretch>
            <a:fillRect/>
          </a:stretch>
        </p:blipFill>
        <p:spPr bwMode="auto">
          <a:xfrm>
            <a:off x="2667000" y="1295400"/>
            <a:ext cx="3581400" cy="4724400"/>
          </a:xfrm>
          <a:prstGeom prst="rect">
            <a:avLst/>
          </a:prstGeom>
          <a:noFill/>
          <a:ln w="9525">
            <a:noFill/>
            <a:miter lim="800000"/>
            <a:headEnd/>
            <a:tailEnd/>
          </a:ln>
        </p:spPr>
      </p:pic>
    </p:spTree>
    <p:extLst>
      <p:ext uri="{BB962C8B-B14F-4D97-AF65-F5344CB8AC3E}">
        <p14:creationId xmlns:p14="http://schemas.microsoft.com/office/powerpoint/2010/main" val="4045172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01720_wolf_03"/>
          <p:cNvPicPr>
            <a:picLocks noGrp="1"/>
          </p:cNvPicPr>
          <p:nvPr>
            <p:ph idx="1"/>
          </p:nvPr>
        </p:nvPicPr>
        <p:blipFill>
          <a:blip r:embed="rId2"/>
          <a:srcRect/>
          <a:stretch>
            <a:fillRect/>
          </a:stretch>
        </p:blipFill>
        <p:spPr bwMode="auto">
          <a:xfrm>
            <a:off x="0" y="187036"/>
            <a:ext cx="5105400" cy="6670964"/>
          </a:xfrm>
          <a:prstGeom prst="rect">
            <a:avLst/>
          </a:prstGeom>
          <a:noFill/>
          <a:ln w="9525">
            <a:noFill/>
            <a:miter lim="800000"/>
            <a:headEnd/>
            <a:tailEnd/>
          </a:ln>
        </p:spPr>
      </p:pic>
      <p:pic>
        <p:nvPicPr>
          <p:cNvPr id="5" name="Picture 4" descr="http://news.google.com/newspapers?id=kiVSAAAAIBAJ&amp;sjid=DDYNAAAAIBAJ&amp;pg=928%2C5322724&amp;img=1&amp;hl=en&amp;zoom=4&amp;tid=31"/>
          <p:cNvPicPr/>
          <p:nvPr/>
        </p:nvPicPr>
        <p:blipFill>
          <a:blip r:embed="rId3"/>
          <a:srcRect/>
          <a:stretch>
            <a:fillRect/>
          </a:stretch>
        </p:blipFill>
        <p:spPr bwMode="auto">
          <a:xfrm>
            <a:off x="4861214" y="34636"/>
            <a:ext cx="4248150" cy="6670964"/>
          </a:xfrm>
          <a:prstGeom prst="rect">
            <a:avLst/>
          </a:prstGeom>
          <a:noFill/>
          <a:ln w="9525">
            <a:noFill/>
            <a:miter lim="800000"/>
            <a:headEnd/>
            <a:tailEnd/>
          </a:ln>
        </p:spPr>
      </p:pic>
    </p:spTree>
    <p:extLst>
      <p:ext uri="{BB962C8B-B14F-4D97-AF65-F5344CB8AC3E}">
        <p14:creationId xmlns:p14="http://schemas.microsoft.com/office/powerpoint/2010/main" val="32940041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139</TotalTime>
  <Words>281</Words>
  <Application>Microsoft Office PowerPoint</Application>
  <PresentationFormat>On-screen Show (4:3)</PresentationFormat>
  <Paragraphs>31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Essential</vt:lpstr>
      <vt:lpstr>PowerPoint Presentation</vt:lpstr>
      <vt:lpstr>Experimental studies - in Favour  of Heredity, </vt:lpstr>
      <vt:lpstr>PowerPoint Presentation</vt:lpstr>
      <vt:lpstr>PowerPoint Presentation</vt:lpstr>
      <vt:lpstr>PowerPoint Presentation</vt:lpstr>
      <vt:lpstr>It is not heredity : it  is environment</vt:lpstr>
      <vt:lpstr>PowerPoint Presentation</vt:lpstr>
      <vt:lpstr>PowerPoint Presentation</vt:lpstr>
      <vt:lpstr>PowerPoint Presentation</vt:lpstr>
      <vt:lpstr>PowerPoint Presentation</vt:lpstr>
      <vt:lpstr>Amala and Kamala</vt:lpstr>
      <vt:lpstr>PowerPoint Presentation</vt:lpstr>
      <vt:lpstr>General Provisions for the Individual Difference in the classroom.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Sr.Soja</dc:creator>
  <cp:lastModifiedBy>sr soja</cp:lastModifiedBy>
  <cp:revision>30</cp:revision>
  <dcterms:created xsi:type="dcterms:W3CDTF">2006-08-16T00:00:00Z</dcterms:created>
  <dcterms:modified xsi:type="dcterms:W3CDTF">2016-02-29T04:23:27Z</dcterms:modified>
</cp:coreProperties>
</file>