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81" r:id="rId4"/>
    <p:sldId id="258" r:id="rId5"/>
    <p:sldId id="259" r:id="rId6"/>
    <p:sldId id="260" r:id="rId7"/>
    <p:sldId id="261" r:id="rId8"/>
    <p:sldId id="262" r:id="rId9"/>
    <p:sldId id="263" r:id="rId10"/>
    <p:sldId id="271" r:id="rId11"/>
    <p:sldId id="264" r:id="rId12"/>
    <p:sldId id="265" r:id="rId13"/>
    <p:sldId id="282" r:id="rId14"/>
    <p:sldId id="266" r:id="rId15"/>
    <p:sldId id="267" r:id="rId16"/>
    <p:sldId id="268" r:id="rId17"/>
    <p:sldId id="269" r:id="rId18"/>
    <p:sldId id="270" r:id="rId19"/>
    <p:sldId id="272" r:id="rId20"/>
    <p:sldId id="273" r:id="rId21"/>
    <p:sldId id="274" r:id="rId22"/>
    <p:sldId id="275" r:id="rId23"/>
    <p:sldId id="283" r:id="rId24"/>
    <p:sldId id="278" r:id="rId25"/>
    <p:sldId id="279" r:id="rId26"/>
    <p:sldId id="280" r:id="rId27"/>
    <p:sldId id="276" r:id="rId28"/>
    <p:sldId id="27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6/4/2018</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315200" cy="1371600"/>
          </a:xfrm>
        </p:spPr>
        <p:txBody>
          <a:bodyPr>
            <a:normAutofit fontScale="90000"/>
          </a:bodyPr>
          <a:lstStyle/>
          <a:p>
            <a:r>
              <a:rPr lang="en-US" dirty="0" smtClean="0"/>
              <a:t/>
            </a:r>
            <a:br>
              <a:rPr lang="en-US" dirty="0" smtClean="0"/>
            </a:br>
            <a:r>
              <a:rPr lang="en-US" dirty="0" smtClean="0"/>
              <a:t>Exceptional </a:t>
            </a:r>
            <a:r>
              <a:rPr lang="en-US" dirty="0"/>
              <a:t>learners</a:t>
            </a:r>
            <a:br>
              <a:rPr lang="en-US" dirty="0"/>
            </a:br>
            <a:endParaRPr lang="en-US" dirty="0"/>
          </a:p>
        </p:txBody>
      </p:sp>
      <p:sp>
        <p:nvSpPr>
          <p:cNvPr id="3" name="Content Placeholder 2"/>
          <p:cNvSpPr>
            <a:spLocks noGrp="1"/>
          </p:cNvSpPr>
          <p:nvPr>
            <p:ph idx="1"/>
          </p:nvPr>
        </p:nvSpPr>
        <p:spPr>
          <a:xfrm>
            <a:off x="304800" y="838200"/>
            <a:ext cx="8686800" cy="5791200"/>
          </a:xfrm>
        </p:spPr>
        <p:txBody>
          <a:bodyPr>
            <a:normAutofit fontScale="92500" lnSpcReduction="20000"/>
          </a:bodyPr>
          <a:lstStyle/>
          <a:p>
            <a:pPr marL="114300" indent="0">
              <a:buNone/>
            </a:pPr>
            <a:endParaRPr lang="en-US" dirty="0" smtClean="0"/>
          </a:p>
          <a:p>
            <a:pPr marL="114300" indent="0">
              <a:buNone/>
            </a:pPr>
            <a:r>
              <a:rPr lang="en-US" dirty="0" smtClean="0"/>
              <a:t> - </a:t>
            </a:r>
            <a:r>
              <a:rPr lang="en-US" sz="3200" b="1" dirty="0" smtClean="0"/>
              <a:t>Special </a:t>
            </a:r>
            <a:r>
              <a:rPr lang="en-US" sz="3200" b="1" dirty="0"/>
              <a:t>groups of children </a:t>
            </a:r>
            <a:endParaRPr lang="en-US" sz="3200" b="1" dirty="0" smtClean="0"/>
          </a:p>
          <a:p>
            <a:pPr marL="342900" indent="-342900">
              <a:buFontTx/>
              <a:buChar char="-"/>
            </a:pPr>
            <a:r>
              <a:rPr lang="en-US" sz="3200" b="1" dirty="0" smtClean="0"/>
              <a:t>Who depart </a:t>
            </a:r>
            <a:r>
              <a:rPr lang="en-US" sz="3200" b="1" dirty="0"/>
              <a:t>from the average set. </a:t>
            </a:r>
            <a:endParaRPr lang="en-US" sz="3200" b="1" dirty="0" smtClean="0"/>
          </a:p>
          <a:p>
            <a:pPr marL="342900" indent="-342900">
              <a:buFontTx/>
              <a:buChar char="-"/>
            </a:pPr>
            <a:r>
              <a:rPr lang="en-US" sz="3200" b="1" dirty="0" smtClean="0"/>
              <a:t>They have </a:t>
            </a:r>
            <a:r>
              <a:rPr lang="en-US" sz="3200" b="1" dirty="0"/>
              <a:t>a special need and problems </a:t>
            </a:r>
            <a:endParaRPr lang="en-US" sz="3200" b="1" dirty="0" smtClean="0"/>
          </a:p>
          <a:p>
            <a:pPr marL="342900" indent="-342900">
              <a:buFontTx/>
              <a:buChar char="-"/>
            </a:pPr>
            <a:r>
              <a:rPr lang="en-US" sz="3200" b="1" dirty="0" smtClean="0"/>
              <a:t>Their education </a:t>
            </a:r>
            <a:r>
              <a:rPr lang="en-US" sz="3200" b="1" dirty="0"/>
              <a:t>must be provided for on a special footing</a:t>
            </a:r>
            <a:r>
              <a:rPr lang="en-US" sz="3200" b="1" dirty="0" smtClean="0"/>
              <a:t>.</a:t>
            </a:r>
          </a:p>
          <a:p>
            <a:pPr marL="342900" indent="-342900">
              <a:buFontTx/>
              <a:buChar char="-"/>
            </a:pPr>
            <a:r>
              <a:rPr lang="en-US" sz="3200" b="1" dirty="0" smtClean="0"/>
              <a:t>Deviates physically, intellectually, emotionally, socially so markedly from normal growth and development.</a:t>
            </a:r>
            <a:endParaRPr lang="en-US" sz="3200" b="1" dirty="0"/>
          </a:p>
          <a:p>
            <a:pPr marL="342900" indent="-342900">
              <a:buFontTx/>
              <a:buChar char="-"/>
            </a:pPr>
            <a:r>
              <a:rPr lang="en-US" sz="3200" b="1" dirty="0" smtClean="0"/>
              <a:t>The </a:t>
            </a:r>
            <a:r>
              <a:rPr lang="en-US" sz="3200" b="1" dirty="0"/>
              <a:t>gifted and creative on the one hand and the </a:t>
            </a:r>
            <a:r>
              <a:rPr lang="en-US" sz="3200" b="1" dirty="0" smtClean="0"/>
              <a:t>backward, </a:t>
            </a:r>
            <a:r>
              <a:rPr lang="en-US" sz="3200" b="1" dirty="0"/>
              <a:t>retarded and delinquent on  the other represent some of the most usually known </a:t>
            </a:r>
            <a:r>
              <a:rPr lang="en-US" sz="3200" b="1" dirty="0" smtClean="0"/>
              <a:t>groups. </a:t>
            </a:r>
            <a:endParaRPr lang="en-US" sz="3200" b="1" dirty="0"/>
          </a:p>
        </p:txBody>
      </p:sp>
    </p:spTree>
    <p:extLst>
      <p:ext uri="{BB962C8B-B14F-4D97-AF65-F5344CB8AC3E}">
        <p14:creationId xmlns:p14="http://schemas.microsoft.com/office/powerpoint/2010/main" val="218659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4876800"/>
          </a:xfrm>
        </p:spPr>
        <p:txBody>
          <a:bodyPr>
            <a:normAutofit/>
          </a:bodyPr>
          <a:lstStyle/>
          <a:p>
            <a:pPr marL="742950" indent="-742950">
              <a:buAutoNum type="arabicPeriod" startAt="3"/>
            </a:pPr>
            <a:r>
              <a:rPr lang="en-US" sz="3600" b="1" dirty="0" smtClean="0"/>
              <a:t>Offering </a:t>
            </a:r>
            <a:r>
              <a:rPr lang="en-US" sz="3600" b="1" dirty="0"/>
              <a:t>additional learning such as the study of  a foreign  language or typewriting in the elementary school</a:t>
            </a:r>
            <a:r>
              <a:rPr lang="en-US" sz="3600" b="1" dirty="0" smtClean="0"/>
              <a:t>.</a:t>
            </a:r>
          </a:p>
          <a:p>
            <a:pPr marL="0" indent="0">
              <a:buNone/>
            </a:pPr>
            <a:endParaRPr lang="en-US" sz="3600" b="1" dirty="0"/>
          </a:p>
          <a:p>
            <a:pPr marL="0" indent="0">
              <a:buNone/>
            </a:pPr>
            <a:r>
              <a:rPr lang="en-US" sz="3600" b="1" dirty="0" smtClean="0"/>
              <a:t>4</a:t>
            </a:r>
            <a:r>
              <a:rPr lang="en-US" sz="3600" b="1" dirty="0"/>
              <a:t>.	Employing a special teacher for the gifted in a school system.</a:t>
            </a:r>
          </a:p>
        </p:txBody>
      </p:sp>
    </p:spTree>
    <p:extLst>
      <p:ext uri="{BB962C8B-B14F-4D97-AF65-F5344CB8AC3E}">
        <p14:creationId xmlns:p14="http://schemas.microsoft.com/office/powerpoint/2010/main" val="3201100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458200" cy="6477000"/>
          </a:xfrm>
        </p:spPr>
        <p:txBody>
          <a:bodyPr>
            <a:normAutofit/>
          </a:bodyPr>
          <a:lstStyle/>
          <a:p>
            <a:pPr marL="0" indent="0" algn="just">
              <a:buNone/>
            </a:pPr>
            <a:r>
              <a:rPr lang="en-US" sz="2400" b="1" u="sng" dirty="0" err="1" smtClean="0">
                <a:solidFill>
                  <a:srgbClr val="FF0000"/>
                </a:solidFill>
              </a:rPr>
              <a:t>c.Special</a:t>
            </a:r>
            <a:r>
              <a:rPr lang="en-US" sz="2400" b="1" u="sng" dirty="0" smtClean="0">
                <a:solidFill>
                  <a:srgbClr val="FF0000"/>
                </a:solidFill>
              </a:rPr>
              <a:t> </a:t>
            </a:r>
            <a:r>
              <a:rPr lang="en-US" sz="2400" b="1" u="sng" dirty="0">
                <a:solidFill>
                  <a:srgbClr val="FF0000"/>
                </a:solidFill>
              </a:rPr>
              <a:t>Group Approach: </a:t>
            </a:r>
            <a:r>
              <a:rPr lang="en-US" sz="2400" b="1" dirty="0" smtClean="0">
                <a:solidFill>
                  <a:srgbClr val="0070C0"/>
                </a:solidFill>
              </a:rPr>
              <a:t>Placement of </a:t>
            </a:r>
            <a:r>
              <a:rPr lang="en-US" sz="2400" b="1" dirty="0">
                <a:solidFill>
                  <a:srgbClr val="0070C0"/>
                </a:solidFill>
              </a:rPr>
              <a:t>gifted children to either special schools or self-contained special classes within the regular </a:t>
            </a:r>
            <a:r>
              <a:rPr lang="en-US" sz="2400" b="1" dirty="0" smtClean="0">
                <a:solidFill>
                  <a:srgbClr val="0070C0"/>
                </a:solidFill>
              </a:rPr>
              <a:t>schools.</a:t>
            </a:r>
            <a:endParaRPr lang="en-US" sz="2400" b="1" dirty="0">
              <a:solidFill>
                <a:srgbClr val="0070C0"/>
              </a:solidFill>
            </a:endParaRPr>
          </a:p>
          <a:p>
            <a:endParaRPr lang="en-US" sz="2400" b="1" dirty="0">
              <a:solidFill>
                <a:srgbClr val="0070C0"/>
              </a:solidFill>
            </a:endParaRPr>
          </a:p>
          <a:p>
            <a:pPr marL="0" indent="0">
              <a:buNone/>
            </a:pPr>
            <a:r>
              <a:rPr lang="en-US" sz="2400" b="1" dirty="0" smtClean="0">
                <a:solidFill>
                  <a:srgbClr val="C00000"/>
                </a:solidFill>
              </a:rPr>
              <a:t>1.  	Grouping </a:t>
            </a:r>
            <a:r>
              <a:rPr lang="en-US" sz="2400" b="1" dirty="0">
                <a:solidFill>
                  <a:srgbClr val="C00000"/>
                </a:solidFill>
              </a:rPr>
              <a:t>of children within a regular  class in the </a:t>
            </a:r>
            <a:r>
              <a:rPr lang="en-US" sz="2400" b="1" dirty="0" smtClean="0">
                <a:solidFill>
                  <a:srgbClr val="C00000"/>
                </a:solidFill>
              </a:rPr>
              <a:t>	elementary </a:t>
            </a:r>
            <a:r>
              <a:rPr lang="en-US" sz="2400" b="1" dirty="0">
                <a:solidFill>
                  <a:srgbClr val="C00000"/>
                </a:solidFill>
              </a:rPr>
              <a:t>school.</a:t>
            </a:r>
          </a:p>
          <a:p>
            <a:pPr marL="0" indent="0">
              <a:buNone/>
            </a:pPr>
            <a:r>
              <a:rPr lang="en-US" sz="2400" b="1" dirty="0" smtClean="0">
                <a:solidFill>
                  <a:srgbClr val="C00000"/>
                </a:solidFill>
              </a:rPr>
              <a:t>2</a:t>
            </a:r>
            <a:r>
              <a:rPr lang="en-US" sz="2400" b="1" dirty="0">
                <a:solidFill>
                  <a:srgbClr val="C00000"/>
                </a:solidFill>
              </a:rPr>
              <a:t>.	Organizing special sections  in the subject matters </a:t>
            </a:r>
            <a:r>
              <a:rPr lang="en-US" sz="2400" b="1" dirty="0" smtClean="0">
                <a:solidFill>
                  <a:srgbClr val="C00000"/>
                </a:solidFill>
              </a:rPr>
              <a:t>	in </a:t>
            </a:r>
            <a:r>
              <a:rPr lang="en-US" sz="2400" b="1" dirty="0">
                <a:solidFill>
                  <a:srgbClr val="C00000"/>
                </a:solidFill>
              </a:rPr>
              <a:t>the High Schools or Secondary Schools.</a:t>
            </a:r>
          </a:p>
          <a:p>
            <a:pPr marL="0" indent="0">
              <a:buNone/>
            </a:pPr>
            <a:r>
              <a:rPr lang="en-US" sz="2400" b="1" dirty="0" smtClean="0">
                <a:solidFill>
                  <a:srgbClr val="C00000"/>
                </a:solidFill>
              </a:rPr>
              <a:t>3</a:t>
            </a:r>
            <a:r>
              <a:rPr lang="en-US" sz="2400" b="1" dirty="0">
                <a:solidFill>
                  <a:srgbClr val="C00000"/>
                </a:solidFill>
              </a:rPr>
              <a:t>.	Offering advanced courses for superior students </a:t>
            </a:r>
            <a:r>
              <a:rPr lang="en-US" sz="2400" b="1" dirty="0" smtClean="0">
                <a:solidFill>
                  <a:srgbClr val="C00000"/>
                </a:solidFill>
              </a:rPr>
              <a:t>	in </a:t>
            </a:r>
            <a:r>
              <a:rPr lang="en-US" sz="2400" b="1" dirty="0">
                <a:solidFill>
                  <a:srgbClr val="C00000"/>
                </a:solidFill>
              </a:rPr>
              <a:t>secondary schools.</a:t>
            </a:r>
          </a:p>
          <a:p>
            <a:pPr marL="0" indent="0">
              <a:buNone/>
            </a:pPr>
            <a:r>
              <a:rPr lang="en-US" sz="2400" b="1" dirty="0" smtClean="0">
                <a:solidFill>
                  <a:srgbClr val="C00000"/>
                </a:solidFill>
              </a:rPr>
              <a:t>4</a:t>
            </a:r>
            <a:r>
              <a:rPr lang="en-US" sz="2400" b="1" dirty="0">
                <a:solidFill>
                  <a:srgbClr val="C00000"/>
                </a:solidFill>
              </a:rPr>
              <a:t>.	Offering honours courses for superior students in </a:t>
            </a:r>
            <a:r>
              <a:rPr lang="en-US" sz="2400" b="1" dirty="0" smtClean="0">
                <a:solidFill>
                  <a:srgbClr val="C00000"/>
                </a:solidFill>
              </a:rPr>
              <a:t>	colleges</a:t>
            </a:r>
            <a:r>
              <a:rPr lang="en-US" sz="2400" b="1" dirty="0">
                <a:solidFill>
                  <a:srgbClr val="C00000"/>
                </a:solidFill>
              </a:rPr>
              <a:t>. </a:t>
            </a:r>
          </a:p>
          <a:p>
            <a:endParaRPr lang="en-US" dirty="0"/>
          </a:p>
        </p:txBody>
      </p:sp>
    </p:spTree>
    <p:extLst>
      <p:ext uri="{BB962C8B-B14F-4D97-AF65-F5344CB8AC3E}">
        <p14:creationId xmlns:p14="http://schemas.microsoft.com/office/powerpoint/2010/main" val="1324628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001000" cy="837882"/>
          </a:xfrm>
        </p:spPr>
        <p:txBody>
          <a:bodyPr>
            <a:normAutofit fontScale="90000"/>
          </a:bodyPr>
          <a:lstStyle/>
          <a:p>
            <a:r>
              <a:rPr lang="en-US" b="1" u="sng" dirty="0" smtClean="0">
                <a:solidFill>
                  <a:srgbClr val="002060"/>
                </a:solidFill>
              </a:rPr>
              <a:t>2. Academically </a:t>
            </a:r>
            <a:r>
              <a:rPr lang="en-US" b="1" u="sng" dirty="0">
                <a:solidFill>
                  <a:srgbClr val="002060"/>
                </a:solidFill>
              </a:rPr>
              <a:t>Backward Children:</a:t>
            </a:r>
          </a:p>
        </p:txBody>
      </p:sp>
      <p:sp>
        <p:nvSpPr>
          <p:cNvPr id="3" name="Content Placeholder 2"/>
          <p:cNvSpPr>
            <a:spLocks noGrp="1"/>
          </p:cNvSpPr>
          <p:nvPr>
            <p:ph idx="1"/>
          </p:nvPr>
        </p:nvSpPr>
        <p:spPr>
          <a:xfrm>
            <a:off x="152400" y="1981200"/>
            <a:ext cx="8534400" cy="5181600"/>
          </a:xfrm>
        </p:spPr>
        <p:txBody>
          <a:bodyPr>
            <a:normAutofit/>
          </a:bodyPr>
          <a:lstStyle/>
          <a:p>
            <a:pPr marL="0" indent="0" algn="ctr">
              <a:buNone/>
            </a:pPr>
            <a:r>
              <a:rPr lang="en-US" sz="4000" b="1" dirty="0" smtClean="0"/>
              <a:t>A </a:t>
            </a:r>
            <a:r>
              <a:rPr lang="en-US" sz="4000" b="1" dirty="0"/>
              <a:t>backward child is thought to be one who is not able to exploit fully his innate capacities and  does not register of show up </a:t>
            </a:r>
            <a:r>
              <a:rPr lang="en-US" sz="4000" b="1" dirty="0" smtClean="0"/>
              <a:t>educational success commensurate  </a:t>
            </a:r>
            <a:r>
              <a:rPr lang="en-US" sz="4000" b="1" dirty="0"/>
              <a:t>with his abilities. </a:t>
            </a:r>
            <a:endParaRPr lang="en-US" sz="4000" b="1" dirty="0" smtClean="0"/>
          </a:p>
          <a:p>
            <a:pPr marL="0" indent="0">
              <a:buNone/>
            </a:pPr>
            <a:endParaRPr lang="en-US" sz="2800" dirty="0"/>
          </a:p>
        </p:txBody>
      </p:sp>
    </p:spTree>
    <p:extLst>
      <p:ext uri="{BB962C8B-B14F-4D97-AF65-F5344CB8AC3E}">
        <p14:creationId xmlns:p14="http://schemas.microsoft.com/office/powerpoint/2010/main" val="3369342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lstStyle/>
          <a:p>
            <a:pPr algn="just"/>
            <a:r>
              <a:rPr lang="en-US" sz="3200" b="1" dirty="0" err="1"/>
              <a:t>Schonell</a:t>
            </a:r>
            <a:r>
              <a:rPr lang="en-US" sz="3200" b="1" dirty="0"/>
              <a:t> -“one  who compared with other pupils of the same chronological age shows marked educational deficiency.” </a:t>
            </a:r>
            <a:endParaRPr lang="en-US" sz="3200" b="1" dirty="0" smtClean="0"/>
          </a:p>
          <a:p>
            <a:pPr marL="0" indent="0" algn="just">
              <a:buNone/>
            </a:pPr>
            <a:endParaRPr lang="en-US" sz="3200" b="1" dirty="0"/>
          </a:p>
          <a:p>
            <a:pPr algn="just"/>
            <a:r>
              <a:rPr lang="en-US" sz="3200" b="1" dirty="0"/>
              <a:t>-Burt (1966) defined “the backward child as one who would in the middle of his school career, be unable to do the work even of the class next below  that which is normal for his age.</a:t>
            </a:r>
            <a:r>
              <a:rPr lang="en-US" sz="3200" dirty="0"/>
              <a:t>”</a:t>
            </a:r>
          </a:p>
          <a:p>
            <a:endParaRPr lang="en-US" dirty="0"/>
          </a:p>
        </p:txBody>
      </p:sp>
    </p:spTree>
    <p:extLst>
      <p:ext uri="{BB962C8B-B14F-4D97-AF65-F5344CB8AC3E}">
        <p14:creationId xmlns:p14="http://schemas.microsoft.com/office/powerpoint/2010/main" val="3474517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backward children</a:t>
            </a:r>
          </a:p>
        </p:txBody>
      </p:sp>
      <p:sp>
        <p:nvSpPr>
          <p:cNvPr id="3" name="Content Placeholder 2"/>
          <p:cNvSpPr>
            <a:spLocks noGrp="1"/>
          </p:cNvSpPr>
          <p:nvPr>
            <p:ph idx="1"/>
          </p:nvPr>
        </p:nvSpPr>
        <p:spPr/>
        <p:txBody>
          <a:bodyPr/>
          <a:lstStyle/>
          <a:p>
            <a:r>
              <a:rPr lang="en-US" b="1" dirty="0" smtClean="0"/>
              <a:t>1. 	 </a:t>
            </a:r>
            <a:r>
              <a:rPr lang="en-US" sz="2800" b="1" dirty="0" smtClean="0"/>
              <a:t>The </a:t>
            </a:r>
            <a:r>
              <a:rPr lang="en-US" sz="2800" b="1" dirty="0"/>
              <a:t>dull pupils whose backwardness is due primarily to </a:t>
            </a:r>
            <a:r>
              <a:rPr lang="en-US" sz="2800" b="1" dirty="0">
                <a:solidFill>
                  <a:srgbClr val="C00000"/>
                </a:solidFill>
              </a:rPr>
              <a:t>intellectual deficiency</a:t>
            </a:r>
            <a:r>
              <a:rPr lang="en-US" sz="2800" b="1" dirty="0" smtClean="0"/>
              <a:t>.</a:t>
            </a:r>
          </a:p>
          <a:p>
            <a:pPr marL="0" indent="0">
              <a:buNone/>
            </a:pPr>
            <a:endParaRPr lang="en-US" sz="2800" b="1" dirty="0"/>
          </a:p>
          <a:p>
            <a:r>
              <a:rPr lang="en-US" sz="2800" b="1" dirty="0"/>
              <a:t>2.	The generally backward pupils who are not </a:t>
            </a:r>
            <a:r>
              <a:rPr lang="en-US" sz="2800" b="1" dirty="0" smtClean="0"/>
              <a:t>dull, acquired </a:t>
            </a:r>
            <a:r>
              <a:rPr lang="en-US" sz="2800" b="1" dirty="0" smtClean="0">
                <a:solidFill>
                  <a:srgbClr val="C00000"/>
                </a:solidFill>
              </a:rPr>
              <a:t>by </a:t>
            </a:r>
            <a:r>
              <a:rPr lang="en-US" sz="2800" b="1" dirty="0">
                <a:solidFill>
                  <a:srgbClr val="C00000"/>
                </a:solidFill>
              </a:rPr>
              <a:t>extrinsic conditions</a:t>
            </a:r>
            <a:r>
              <a:rPr lang="en-US" sz="2800" b="1" dirty="0"/>
              <a:t>. </a:t>
            </a:r>
            <a:endParaRPr lang="en-US" sz="2800" b="1" dirty="0" smtClean="0"/>
          </a:p>
          <a:p>
            <a:pPr marL="0" indent="0">
              <a:buNone/>
            </a:pPr>
            <a:endParaRPr lang="en-US" sz="2800" b="1" dirty="0"/>
          </a:p>
          <a:p>
            <a:r>
              <a:rPr lang="en-US" sz="2800" b="1" dirty="0"/>
              <a:t>3.	The specifically backward pupils: Who are markedly below normal </a:t>
            </a:r>
            <a:r>
              <a:rPr lang="en-US" sz="2800" b="1" dirty="0">
                <a:solidFill>
                  <a:srgbClr val="C00000"/>
                </a:solidFill>
              </a:rPr>
              <a:t>in only one or </a:t>
            </a:r>
            <a:r>
              <a:rPr lang="en-US" sz="2800" b="1" dirty="0" smtClean="0">
                <a:solidFill>
                  <a:srgbClr val="C00000"/>
                </a:solidFill>
              </a:rPr>
              <a:t>at most </a:t>
            </a:r>
            <a:r>
              <a:rPr lang="en-US" sz="2800" b="1" dirty="0">
                <a:solidFill>
                  <a:srgbClr val="C00000"/>
                </a:solidFill>
              </a:rPr>
              <a:t>two </a:t>
            </a:r>
            <a:r>
              <a:rPr lang="en-US" sz="2800" b="1" dirty="0" smtClean="0">
                <a:solidFill>
                  <a:srgbClr val="C00000"/>
                </a:solidFill>
              </a:rPr>
              <a:t>subjects</a:t>
            </a:r>
            <a:endParaRPr lang="en-US" sz="2800" b="1" dirty="0">
              <a:solidFill>
                <a:srgbClr val="C00000"/>
              </a:solidFill>
            </a:endParaRPr>
          </a:p>
          <a:p>
            <a:endParaRPr lang="en-US" sz="2800" dirty="0"/>
          </a:p>
        </p:txBody>
      </p:sp>
    </p:spTree>
    <p:extLst>
      <p:ext uri="{BB962C8B-B14F-4D97-AF65-F5344CB8AC3E}">
        <p14:creationId xmlns:p14="http://schemas.microsoft.com/office/powerpoint/2010/main" val="1388227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Causes of Backwardness: </a:t>
            </a:r>
            <a:br>
              <a:rPr lang="en-US" b="1" dirty="0"/>
            </a:br>
            <a:endParaRPr lang="en-US" b="1" dirty="0"/>
          </a:p>
        </p:txBody>
      </p:sp>
      <p:sp>
        <p:nvSpPr>
          <p:cNvPr id="3" name="Content Placeholder 2"/>
          <p:cNvSpPr>
            <a:spLocks noGrp="1"/>
          </p:cNvSpPr>
          <p:nvPr>
            <p:ph idx="1"/>
          </p:nvPr>
        </p:nvSpPr>
        <p:spPr>
          <a:xfrm>
            <a:off x="914400" y="1600200"/>
            <a:ext cx="7620000" cy="4373563"/>
          </a:xfrm>
        </p:spPr>
        <p:txBody>
          <a:bodyPr>
            <a:normAutofit lnSpcReduction="10000"/>
          </a:bodyPr>
          <a:lstStyle/>
          <a:p>
            <a:pPr marL="0" indent="0" algn="just">
              <a:buNone/>
            </a:pPr>
            <a:r>
              <a:rPr lang="en-US" dirty="0" smtClean="0"/>
              <a:t>(</a:t>
            </a:r>
            <a:r>
              <a:rPr lang="en-US" sz="3200" dirty="0" smtClean="0"/>
              <a:t>a) 	</a:t>
            </a:r>
            <a:r>
              <a:rPr lang="en-US" sz="3200" b="1" dirty="0" smtClean="0"/>
              <a:t>Factors lying within the child:</a:t>
            </a:r>
          </a:p>
          <a:p>
            <a:pPr marL="0" indent="0" algn="just">
              <a:buNone/>
            </a:pPr>
            <a:r>
              <a:rPr lang="en-US" sz="3200" b="1" dirty="0" smtClean="0"/>
              <a:t>1. Physiological or physical factors affect the educational attainment of the child.</a:t>
            </a:r>
          </a:p>
          <a:p>
            <a:pPr marL="0" indent="0" algn="just">
              <a:buNone/>
            </a:pPr>
            <a:endParaRPr lang="en-US" sz="3200" b="1" dirty="0" smtClean="0"/>
          </a:p>
          <a:p>
            <a:pPr marL="0" indent="0" algn="just">
              <a:buNone/>
            </a:pPr>
            <a:r>
              <a:rPr lang="en-US" sz="3200" b="1" dirty="0" smtClean="0"/>
              <a:t>2.	Intellectual factors: Defective intelligence or lower I.Q has been found to be the sole cause of  the backwardness.</a:t>
            </a:r>
          </a:p>
          <a:p>
            <a:pPr algn="just"/>
            <a:endParaRPr lang="en-US" dirty="0"/>
          </a:p>
        </p:txBody>
      </p:sp>
    </p:spTree>
    <p:extLst>
      <p:ext uri="{BB962C8B-B14F-4D97-AF65-F5344CB8AC3E}">
        <p14:creationId xmlns:p14="http://schemas.microsoft.com/office/powerpoint/2010/main" val="1906257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391400" cy="1371600"/>
          </a:xfrm>
        </p:spPr>
        <p:txBody>
          <a:bodyPr>
            <a:normAutofit/>
          </a:bodyPr>
          <a:lstStyle/>
          <a:p>
            <a:r>
              <a:rPr lang="en-US" b="1" dirty="0"/>
              <a:t>b.	Environmental factors:</a:t>
            </a:r>
            <a:br>
              <a:rPr lang="en-US" b="1" dirty="0"/>
            </a:br>
            <a:endParaRPr lang="en-US" b="1" dirty="0"/>
          </a:p>
        </p:txBody>
      </p:sp>
      <p:sp>
        <p:nvSpPr>
          <p:cNvPr id="3" name="Content Placeholder 2"/>
          <p:cNvSpPr>
            <a:spLocks noGrp="1"/>
          </p:cNvSpPr>
          <p:nvPr>
            <p:ph idx="1"/>
          </p:nvPr>
        </p:nvSpPr>
        <p:spPr>
          <a:xfrm>
            <a:off x="609600" y="2209800"/>
            <a:ext cx="8229600" cy="4876800"/>
          </a:xfrm>
        </p:spPr>
        <p:txBody>
          <a:bodyPr/>
          <a:lstStyle/>
          <a:p>
            <a:pPr marL="0" indent="0">
              <a:buNone/>
            </a:pPr>
            <a:r>
              <a:rPr lang="en-US" sz="3200" b="1" dirty="0" smtClean="0"/>
              <a:t>1</a:t>
            </a:r>
            <a:r>
              <a:rPr lang="en-US" sz="3200" b="1" dirty="0"/>
              <a:t>.</a:t>
            </a:r>
            <a:r>
              <a:rPr lang="en-US" sz="3200" dirty="0"/>
              <a:t>	</a:t>
            </a:r>
            <a:r>
              <a:rPr lang="en-US" sz="3200" b="1" dirty="0"/>
              <a:t>Home </a:t>
            </a:r>
            <a:r>
              <a:rPr lang="en-US" sz="3200" b="1" dirty="0" smtClean="0"/>
              <a:t>influences</a:t>
            </a:r>
            <a:endParaRPr lang="en-US" sz="3200" b="1" dirty="0"/>
          </a:p>
          <a:p>
            <a:pPr marL="0" indent="0">
              <a:buNone/>
            </a:pPr>
            <a:r>
              <a:rPr lang="en-US" sz="3200" b="1" dirty="0" smtClean="0"/>
              <a:t>2.	School influence</a:t>
            </a:r>
          </a:p>
          <a:p>
            <a:pPr marL="0" indent="0">
              <a:buNone/>
            </a:pPr>
            <a:r>
              <a:rPr lang="en-US" sz="3200" b="1" dirty="0" smtClean="0"/>
              <a:t>3.	</a:t>
            </a:r>
            <a:r>
              <a:rPr lang="en-US" sz="3200" b="1" dirty="0" err="1" smtClean="0"/>
              <a:t>Neighbourhood</a:t>
            </a:r>
            <a:r>
              <a:rPr lang="en-US" sz="3200" b="1" dirty="0" smtClean="0"/>
              <a:t> </a:t>
            </a:r>
            <a:r>
              <a:rPr lang="en-US" sz="3200" b="1" dirty="0"/>
              <a:t>and other </a:t>
            </a:r>
            <a:endParaRPr lang="en-US" sz="3200" b="1" dirty="0" smtClean="0"/>
          </a:p>
          <a:p>
            <a:pPr marL="0" indent="0">
              <a:buNone/>
            </a:pPr>
            <a:r>
              <a:rPr lang="en-US" sz="3200" b="1" dirty="0"/>
              <a:t>	</a:t>
            </a:r>
            <a:r>
              <a:rPr lang="en-US" sz="3200" b="1" dirty="0" smtClean="0"/>
              <a:t>	social </a:t>
            </a:r>
            <a:r>
              <a:rPr lang="en-US" sz="3200" b="1" dirty="0"/>
              <a:t>agencies </a:t>
            </a:r>
          </a:p>
        </p:txBody>
      </p:sp>
    </p:spTree>
    <p:extLst>
      <p:ext uri="{BB962C8B-B14F-4D97-AF65-F5344CB8AC3E}">
        <p14:creationId xmlns:p14="http://schemas.microsoft.com/office/powerpoint/2010/main" val="1889755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Education of Backward children: </a:t>
            </a:r>
            <a:r>
              <a:rPr lang="en-US" dirty="0"/>
              <a:t/>
            </a:r>
            <a:br>
              <a:rPr lang="en-US" dirty="0"/>
            </a:br>
            <a:endParaRPr lang="en-US" dirty="0"/>
          </a:p>
        </p:txBody>
      </p:sp>
      <p:sp>
        <p:nvSpPr>
          <p:cNvPr id="3" name="Content Placeholder 2"/>
          <p:cNvSpPr>
            <a:spLocks noGrp="1"/>
          </p:cNvSpPr>
          <p:nvPr>
            <p:ph idx="1"/>
          </p:nvPr>
        </p:nvSpPr>
        <p:spPr>
          <a:xfrm>
            <a:off x="457200" y="1676400"/>
            <a:ext cx="8001000" cy="4373563"/>
          </a:xfrm>
        </p:spPr>
        <p:txBody>
          <a:bodyPr>
            <a:noAutofit/>
          </a:bodyPr>
          <a:lstStyle/>
          <a:p>
            <a:r>
              <a:rPr lang="en-US" sz="3200" b="1" dirty="0" smtClean="0"/>
              <a:t>1</a:t>
            </a:r>
            <a:r>
              <a:rPr lang="en-US" sz="3200" b="1" dirty="0"/>
              <a:t>.	Arrange regular medical check-up and necessary treatment</a:t>
            </a:r>
          </a:p>
          <a:p>
            <a:r>
              <a:rPr lang="en-US" sz="3200" b="1" dirty="0"/>
              <a:t>2.	Readjustment in the home and the school.</a:t>
            </a:r>
          </a:p>
          <a:p>
            <a:r>
              <a:rPr lang="en-US" sz="3200" b="1" dirty="0"/>
              <a:t>3.	Provision of special schools or special classes</a:t>
            </a:r>
          </a:p>
          <a:p>
            <a:r>
              <a:rPr lang="en-US" sz="3200" b="1" dirty="0"/>
              <a:t>4.	Provision of special curriculum methods of  teaching  and special teachers.</a:t>
            </a:r>
          </a:p>
          <a:p>
            <a:endParaRPr lang="en-US" sz="3200" b="1" dirty="0"/>
          </a:p>
        </p:txBody>
      </p:sp>
    </p:spTree>
    <p:extLst>
      <p:ext uri="{BB962C8B-B14F-4D97-AF65-F5344CB8AC3E}">
        <p14:creationId xmlns:p14="http://schemas.microsoft.com/office/powerpoint/2010/main" val="1777877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610600" cy="5791200"/>
          </a:xfrm>
        </p:spPr>
        <p:txBody>
          <a:bodyPr>
            <a:normAutofit/>
          </a:bodyPr>
          <a:lstStyle/>
          <a:p>
            <a:r>
              <a:rPr lang="en-US" sz="2800" dirty="0"/>
              <a:t>5.	</a:t>
            </a:r>
            <a:r>
              <a:rPr lang="en-US" sz="2800" b="1" dirty="0"/>
              <a:t>Special coaching and proper individual attention.</a:t>
            </a:r>
          </a:p>
          <a:p>
            <a:r>
              <a:rPr lang="en-US" sz="2800" b="1" dirty="0"/>
              <a:t>6.	Checking truancy  and nonattendance.</a:t>
            </a:r>
          </a:p>
          <a:p>
            <a:r>
              <a:rPr lang="en-US" sz="2800" b="1" dirty="0"/>
              <a:t>7.	Provision of co-curricular activities, rich  experiences  and diversified courses.</a:t>
            </a:r>
          </a:p>
          <a:p>
            <a:r>
              <a:rPr lang="en-US" sz="2800" b="1" dirty="0"/>
              <a:t>8.	Maintenance of proper progress record.</a:t>
            </a:r>
          </a:p>
          <a:p>
            <a:r>
              <a:rPr lang="en-US" sz="2800" b="1" dirty="0"/>
              <a:t>9.	Rendering guidance services.</a:t>
            </a:r>
          </a:p>
          <a:p>
            <a:r>
              <a:rPr lang="en-US" sz="2800" b="1" dirty="0"/>
              <a:t>10.	Controlling negative environmental  factors</a:t>
            </a:r>
          </a:p>
          <a:p>
            <a:r>
              <a:rPr lang="en-US" sz="2800" b="1" dirty="0"/>
              <a:t>11.	Taking help of experienced educational psychologists.</a:t>
            </a:r>
          </a:p>
          <a:p>
            <a:endParaRPr lang="en-US" b="1" dirty="0"/>
          </a:p>
          <a:p>
            <a:endParaRPr lang="en-US" b="1" dirty="0"/>
          </a:p>
        </p:txBody>
      </p:sp>
    </p:spTree>
    <p:extLst>
      <p:ext uri="{BB962C8B-B14F-4D97-AF65-F5344CB8AC3E}">
        <p14:creationId xmlns:p14="http://schemas.microsoft.com/office/powerpoint/2010/main" val="4039167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990600"/>
          </a:xfrm>
        </p:spPr>
        <p:txBody>
          <a:bodyPr/>
          <a:lstStyle/>
          <a:p>
            <a:r>
              <a:rPr lang="en-US" b="1" dirty="0" smtClean="0"/>
              <a:t>3.</a:t>
            </a:r>
            <a:r>
              <a:rPr lang="en-US" b="1" dirty="0"/>
              <a:t>	Mentally challenged</a:t>
            </a:r>
            <a:endParaRPr lang="en-US" dirty="0"/>
          </a:p>
        </p:txBody>
      </p:sp>
      <p:sp>
        <p:nvSpPr>
          <p:cNvPr id="3" name="Content Placeholder 2"/>
          <p:cNvSpPr>
            <a:spLocks noGrp="1"/>
          </p:cNvSpPr>
          <p:nvPr>
            <p:ph idx="1"/>
          </p:nvPr>
        </p:nvSpPr>
        <p:spPr>
          <a:xfrm>
            <a:off x="228600" y="1371600"/>
            <a:ext cx="8686800" cy="4876800"/>
          </a:xfrm>
        </p:spPr>
        <p:txBody>
          <a:bodyPr>
            <a:normAutofit lnSpcReduction="10000"/>
          </a:bodyPr>
          <a:lstStyle/>
          <a:p>
            <a:pPr marL="0" indent="0" algn="just">
              <a:buNone/>
            </a:pPr>
            <a:r>
              <a:rPr lang="en-US" sz="3200" b="1" dirty="0" smtClean="0"/>
              <a:t>The </a:t>
            </a:r>
            <a:r>
              <a:rPr lang="en-US" sz="3200" b="1" dirty="0"/>
              <a:t>mentally challenged individual is one who shows significantly sub normal general intellectual functioning existing concurrently with deficits in adaptive behaviour, and manifested during the development period</a:t>
            </a:r>
            <a:r>
              <a:rPr lang="en-US" sz="3200" b="1" dirty="0" smtClean="0"/>
              <a:t>.</a:t>
            </a:r>
          </a:p>
          <a:p>
            <a:pPr marL="0" indent="0" algn="just">
              <a:buNone/>
            </a:pPr>
            <a:endParaRPr lang="en-US" sz="3200" b="1" dirty="0" smtClean="0"/>
          </a:p>
          <a:p>
            <a:pPr marL="0" indent="0" algn="just">
              <a:buNone/>
            </a:pPr>
            <a:r>
              <a:rPr lang="en-US" sz="3200" b="1" dirty="0"/>
              <a:t>-</a:t>
            </a:r>
            <a:r>
              <a:rPr lang="en-US" sz="3200" b="1" dirty="0" smtClean="0"/>
              <a:t> present </a:t>
            </a:r>
            <a:r>
              <a:rPr lang="en-US" sz="3200" b="1" dirty="0"/>
              <a:t>at birth or early childhood and characterized mainly by limited intelligence and social inadequency.                       </a:t>
            </a:r>
          </a:p>
          <a:p>
            <a:endParaRPr lang="en-US" sz="2800" b="1" dirty="0"/>
          </a:p>
        </p:txBody>
      </p:sp>
    </p:spTree>
    <p:extLst>
      <p:ext uri="{BB962C8B-B14F-4D97-AF65-F5344CB8AC3E}">
        <p14:creationId xmlns:p14="http://schemas.microsoft.com/office/powerpoint/2010/main" val="16861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839200" cy="1371600"/>
          </a:xfrm>
        </p:spPr>
        <p:txBody>
          <a:bodyPr>
            <a:normAutofit/>
          </a:bodyPr>
          <a:lstStyle/>
          <a:p>
            <a:pPr algn="ctr"/>
            <a:r>
              <a:rPr lang="en-US" sz="3200" dirty="0" smtClean="0"/>
              <a:t>Characteristics of exceptional children</a:t>
            </a:r>
            <a:endParaRPr lang="en-US" sz="3200" dirty="0"/>
          </a:p>
        </p:txBody>
      </p:sp>
      <p:sp>
        <p:nvSpPr>
          <p:cNvPr id="3" name="Content Placeholder 2"/>
          <p:cNvSpPr>
            <a:spLocks noGrp="1"/>
          </p:cNvSpPr>
          <p:nvPr>
            <p:ph idx="1"/>
          </p:nvPr>
        </p:nvSpPr>
        <p:spPr/>
        <p:txBody>
          <a:bodyPr>
            <a:normAutofit/>
          </a:bodyPr>
          <a:lstStyle/>
          <a:p>
            <a:pPr marL="342900" indent="-342900">
              <a:buFontTx/>
              <a:buChar char="-"/>
            </a:pPr>
            <a:r>
              <a:rPr lang="en-US" sz="3600" dirty="0" smtClean="0"/>
              <a:t>Different from average children</a:t>
            </a:r>
          </a:p>
          <a:p>
            <a:pPr marL="342900" indent="-342900">
              <a:buFontTx/>
              <a:buChar char="-"/>
            </a:pPr>
            <a:r>
              <a:rPr lang="en-US" sz="3600" dirty="0" smtClean="0"/>
              <a:t>Deviation could be in behavioral or developmental dimensions</a:t>
            </a:r>
          </a:p>
          <a:p>
            <a:pPr marL="342900" indent="-342900">
              <a:buFontTx/>
              <a:buChar char="-"/>
            </a:pPr>
            <a:r>
              <a:rPr lang="en-US" sz="3600" dirty="0" smtClean="0"/>
              <a:t>Have special needs</a:t>
            </a:r>
          </a:p>
          <a:p>
            <a:pPr marL="342900" indent="-342900">
              <a:buFontTx/>
              <a:buChar char="-"/>
            </a:pPr>
            <a:r>
              <a:rPr lang="en-US" sz="3600" dirty="0" smtClean="0"/>
              <a:t>Peculiar problems</a:t>
            </a:r>
          </a:p>
          <a:p>
            <a:pPr marL="342900" indent="-342900">
              <a:buFontTx/>
              <a:buChar char="-"/>
            </a:pPr>
            <a:r>
              <a:rPr lang="en-US" sz="3600" dirty="0" smtClean="0"/>
              <a:t>Need special educational care</a:t>
            </a:r>
          </a:p>
          <a:p>
            <a:endParaRPr lang="en-US" dirty="0"/>
          </a:p>
        </p:txBody>
      </p:sp>
    </p:spTree>
    <p:extLst>
      <p:ext uri="{BB962C8B-B14F-4D97-AF65-F5344CB8AC3E}">
        <p14:creationId xmlns:p14="http://schemas.microsoft.com/office/powerpoint/2010/main" val="603523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Characteristics of M R Children </a:t>
            </a:r>
            <a:r>
              <a:rPr lang="en-US" dirty="0"/>
              <a:t/>
            </a:r>
            <a:br>
              <a:rPr lang="en-US" dirty="0"/>
            </a:br>
            <a:endParaRPr lang="en-US" dirty="0"/>
          </a:p>
        </p:txBody>
      </p:sp>
      <p:sp>
        <p:nvSpPr>
          <p:cNvPr id="3" name="Content Placeholder 2"/>
          <p:cNvSpPr>
            <a:spLocks noGrp="1"/>
          </p:cNvSpPr>
          <p:nvPr>
            <p:ph idx="1"/>
          </p:nvPr>
        </p:nvSpPr>
        <p:spPr>
          <a:xfrm>
            <a:off x="381000" y="1600200"/>
            <a:ext cx="8458200" cy="4876800"/>
          </a:xfrm>
        </p:spPr>
        <p:txBody>
          <a:bodyPr>
            <a:normAutofit/>
          </a:bodyPr>
          <a:lstStyle/>
          <a:p>
            <a:pPr lvl="0"/>
            <a:r>
              <a:rPr lang="en-US" sz="2800" b="1" dirty="0" smtClean="0">
                <a:solidFill>
                  <a:srgbClr val="FF0000"/>
                </a:solidFill>
              </a:rPr>
              <a:t>They </a:t>
            </a:r>
            <a:r>
              <a:rPr lang="en-US" sz="2800" b="1" dirty="0">
                <a:solidFill>
                  <a:srgbClr val="FF0000"/>
                </a:solidFill>
              </a:rPr>
              <a:t>are dependent and feel difficulty in managing themselves.</a:t>
            </a:r>
          </a:p>
          <a:p>
            <a:pPr lvl="0"/>
            <a:r>
              <a:rPr lang="en-US" sz="2800" b="1" dirty="0">
                <a:solidFill>
                  <a:srgbClr val="FF0000"/>
                </a:solidFill>
              </a:rPr>
              <a:t>They feel difficulty in shifting from one type of activity to another.</a:t>
            </a:r>
          </a:p>
          <a:p>
            <a:pPr lvl="0"/>
            <a:r>
              <a:rPr lang="en-US" sz="2800" b="1" dirty="0">
                <a:solidFill>
                  <a:srgbClr val="FF0000"/>
                </a:solidFill>
              </a:rPr>
              <a:t> They are very poor at following general verbal instruction.</a:t>
            </a:r>
          </a:p>
          <a:p>
            <a:pPr lvl="0"/>
            <a:r>
              <a:rPr lang="en-US" sz="2800" b="1" dirty="0">
                <a:solidFill>
                  <a:srgbClr val="FF0000"/>
                </a:solidFill>
              </a:rPr>
              <a:t>They are socially and emotionally maladjusted personalities.</a:t>
            </a:r>
          </a:p>
        </p:txBody>
      </p:sp>
    </p:spTree>
    <p:extLst>
      <p:ext uri="{BB962C8B-B14F-4D97-AF65-F5344CB8AC3E}">
        <p14:creationId xmlns:p14="http://schemas.microsoft.com/office/powerpoint/2010/main" val="871613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normAutofit fontScale="90000"/>
          </a:bodyPr>
          <a:lstStyle/>
          <a:p>
            <a:r>
              <a:rPr lang="en-US" dirty="0"/>
              <a:t>Individuals having I.Q below 90 are known as sub-normal or mentally retarded.</a:t>
            </a:r>
            <a:br>
              <a:rPr lang="en-US" dirty="0"/>
            </a:br>
            <a:endParaRPr lang="en-US" dirty="0"/>
          </a:p>
        </p:txBody>
      </p:sp>
      <p:sp>
        <p:nvSpPr>
          <p:cNvPr id="3" name="Content Placeholder 2"/>
          <p:cNvSpPr>
            <a:spLocks noGrp="1"/>
          </p:cNvSpPr>
          <p:nvPr>
            <p:ph idx="1"/>
          </p:nvPr>
        </p:nvSpPr>
        <p:spPr>
          <a:xfrm>
            <a:off x="457200" y="1600200"/>
            <a:ext cx="8534400" cy="4876800"/>
          </a:xfrm>
        </p:spPr>
        <p:txBody>
          <a:bodyPr/>
          <a:lstStyle/>
          <a:p>
            <a:r>
              <a:rPr lang="en-US" sz="3200" b="1" dirty="0"/>
              <a:t>1.	</a:t>
            </a:r>
            <a:r>
              <a:rPr lang="en-US" sz="3200" b="1" dirty="0" smtClean="0"/>
              <a:t>Idiots	</a:t>
            </a:r>
            <a:r>
              <a:rPr lang="en-US" sz="3200" b="1" dirty="0"/>
              <a:t>	-	below 20 I.Q</a:t>
            </a:r>
          </a:p>
          <a:p>
            <a:r>
              <a:rPr lang="en-US" sz="3200" b="1" dirty="0" smtClean="0"/>
              <a:t>2</a:t>
            </a:r>
            <a:r>
              <a:rPr lang="en-US" sz="3200" b="1" dirty="0"/>
              <a:t>.	Imbeciles	-	from 20-40  I.Q</a:t>
            </a:r>
          </a:p>
          <a:p>
            <a:r>
              <a:rPr lang="en-US" sz="3200" b="1" dirty="0" smtClean="0"/>
              <a:t>3</a:t>
            </a:r>
            <a:r>
              <a:rPr lang="en-US" sz="3200" b="1" dirty="0"/>
              <a:t>.	Morons	</a:t>
            </a:r>
            <a:r>
              <a:rPr lang="en-US" sz="3200" b="1" dirty="0" smtClean="0"/>
              <a:t>	-</a:t>
            </a:r>
            <a:r>
              <a:rPr lang="en-US" sz="3200" b="1" dirty="0"/>
              <a:t>	</a:t>
            </a:r>
            <a:r>
              <a:rPr lang="en-US" sz="3200" b="1" dirty="0" smtClean="0"/>
              <a:t>from </a:t>
            </a:r>
            <a:r>
              <a:rPr lang="en-US" sz="3200" b="1" dirty="0"/>
              <a:t>40 - 70 I.Q</a:t>
            </a:r>
          </a:p>
          <a:p>
            <a:r>
              <a:rPr lang="en-US" sz="3200" b="1" dirty="0" smtClean="0"/>
              <a:t>4</a:t>
            </a:r>
            <a:r>
              <a:rPr lang="en-US" sz="3200" b="1" dirty="0"/>
              <a:t>.	Border line and Feeble minded	</a:t>
            </a:r>
            <a:r>
              <a:rPr lang="en-US" sz="3200" b="1" dirty="0" smtClean="0"/>
              <a:t>-						from </a:t>
            </a:r>
            <a:r>
              <a:rPr lang="en-US" sz="3200" b="1" dirty="0"/>
              <a:t>70 - </a:t>
            </a:r>
            <a:r>
              <a:rPr lang="en-US" sz="3200" b="1" dirty="0" smtClean="0"/>
              <a:t>75 </a:t>
            </a:r>
            <a:r>
              <a:rPr lang="en-US" sz="3200" b="1" dirty="0"/>
              <a:t>I.Q</a:t>
            </a:r>
          </a:p>
          <a:p>
            <a:r>
              <a:rPr lang="en-US" sz="3200" b="1" dirty="0" smtClean="0"/>
              <a:t>5</a:t>
            </a:r>
            <a:r>
              <a:rPr lang="en-US" sz="3200" b="1" dirty="0"/>
              <a:t>.	Dull and </a:t>
            </a:r>
            <a:r>
              <a:rPr lang="en-US" sz="3200" b="1" dirty="0" smtClean="0"/>
              <a:t>Backward	</a:t>
            </a:r>
            <a:r>
              <a:rPr lang="en-US" sz="3200" b="1" dirty="0"/>
              <a:t>	</a:t>
            </a:r>
            <a:r>
              <a:rPr lang="en-US" sz="3200" b="1" dirty="0" smtClean="0"/>
              <a:t>-               </a:t>
            </a:r>
          </a:p>
          <a:p>
            <a:pPr marL="0" indent="0">
              <a:buNone/>
            </a:pPr>
            <a:r>
              <a:rPr lang="en-US" sz="3200" b="1" dirty="0" smtClean="0"/>
              <a:t>                                        from </a:t>
            </a:r>
            <a:r>
              <a:rPr lang="en-US" sz="3200" b="1" dirty="0"/>
              <a:t>75 - 90 I.Q</a:t>
            </a:r>
          </a:p>
          <a:p>
            <a:endParaRPr lang="en-US" b="1" dirty="0"/>
          </a:p>
        </p:txBody>
      </p:sp>
    </p:spTree>
    <p:extLst>
      <p:ext uri="{BB962C8B-B14F-4D97-AF65-F5344CB8AC3E}">
        <p14:creationId xmlns:p14="http://schemas.microsoft.com/office/powerpoint/2010/main" val="322792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Important causes of mental retardation</a:t>
            </a:r>
          </a:p>
        </p:txBody>
      </p:sp>
      <p:sp>
        <p:nvSpPr>
          <p:cNvPr id="3" name="Content Placeholder 2"/>
          <p:cNvSpPr>
            <a:spLocks noGrp="1"/>
          </p:cNvSpPr>
          <p:nvPr>
            <p:ph idx="1"/>
          </p:nvPr>
        </p:nvSpPr>
        <p:spPr>
          <a:xfrm>
            <a:off x="457200" y="1600200"/>
            <a:ext cx="8458200" cy="4876800"/>
          </a:xfrm>
        </p:spPr>
        <p:txBody>
          <a:bodyPr>
            <a:normAutofit/>
          </a:bodyPr>
          <a:lstStyle/>
          <a:p>
            <a:r>
              <a:rPr lang="en-US" sz="3600" b="1" dirty="0" smtClean="0">
                <a:solidFill>
                  <a:srgbClr val="7030A0"/>
                </a:solidFill>
              </a:rPr>
              <a:t>Genetic </a:t>
            </a:r>
            <a:r>
              <a:rPr lang="en-US" sz="3600" b="1" dirty="0">
                <a:solidFill>
                  <a:srgbClr val="7030A0"/>
                </a:solidFill>
              </a:rPr>
              <a:t>factors like chromosomal abnormalities , presence of defective genes in the chromosomes of parents etc. </a:t>
            </a:r>
            <a:endParaRPr lang="en-US" sz="3600" b="1" dirty="0" smtClean="0">
              <a:solidFill>
                <a:srgbClr val="7030A0"/>
              </a:solidFill>
            </a:endParaRPr>
          </a:p>
          <a:p>
            <a:r>
              <a:rPr lang="en-US" sz="3600" b="1" dirty="0" smtClean="0">
                <a:solidFill>
                  <a:srgbClr val="7030A0"/>
                </a:solidFill>
              </a:rPr>
              <a:t>Head </a:t>
            </a:r>
            <a:r>
              <a:rPr lang="en-US" sz="3600" b="1" dirty="0">
                <a:solidFill>
                  <a:srgbClr val="7030A0"/>
                </a:solidFill>
              </a:rPr>
              <a:t>injuries that the child receives when mechanical devices are used during delivery</a:t>
            </a:r>
            <a:r>
              <a:rPr lang="en-US" sz="3600" b="1" dirty="0" smtClean="0">
                <a:solidFill>
                  <a:srgbClr val="7030A0"/>
                </a:solidFill>
              </a:rPr>
              <a:t>.</a:t>
            </a:r>
          </a:p>
          <a:p>
            <a:r>
              <a:rPr lang="en-US" sz="3600" b="1" dirty="0" smtClean="0">
                <a:solidFill>
                  <a:srgbClr val="7030A0"/>
                </a:solidFill>
              </a:rPr>
              <a:t>Deficient </a:t>
            </a:r>
            <a:r>
              <a:rPr lang="en-US" sz="3600" b="1" dirty="0">
                <a:solidFill>
                  <a:srgbClr val="7030A0"/>
                </a:solidFill>
              </a:rPr>
              <a:t>intra-uterine </a:t>
            </a:r>
            <a:r>
              <a:rPr lang="en-US" sz="3600" b="1" dirty="0" smtClean="0">
                <a:solidFill>
                  <a:srgbClr val="7030A0"/>
                </a:solidFill>
              </a:rPr>
              <a:t>environment.</a:t>
            </a:r>
          </a:p>
          <a:p>
            <a:endParaRPr lang="en-US" dirty="0"/>
          </a:p>
        </p:txBody>
      </p:sp>
    </p:spTree>
    <p:extLst>
      <p:ext uri="{BB962C8B-B14F-4D97-AF65-F5344CB8AC3E}">
        <p14:creationId xmlns:p14="http://schemas.microsoft.com/office/powerpoint/2010/main" val="2899723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57800"/>
          </a:xfrm>
        </p:spPr>
        <p:txBody>
          <a:bodyPr>
            <a:normAutofit fontScale="92500" lnSpcReduction="10000"/>
          </a:bodyPr>
          <a:lstStyle/>
          <a:p>
            <a:r>
              <a:rPr lang="en-US" sz="3600" b="1" dirty="0">
                <a:solidFill>
                  <a:srgbClr val="7030A0"/>
                </a:solidFill>
              </a:rPr>
              <a:t>Abnormal emotional and mental conditions of the mother during </a:t>
            </a:r>
            <a:r>
              <a:rPr lang="en-US" sz="3600" b="1" dirty="0" smtClean="0">
                <a:solidFill>
                  <a:srgbClr val="7030A0"/>
                </a:solidFill>
              </a:rPr>
              <a:t>pregnancy</a:t>
            </a:r>
            <a:r>
              <a:rPr lang="en-US" sz="3600" b="1" dirty="0">
                <a:solidFill>
                  <a:srgbClr val="7030A0"/>
                </a:solidFill>
              </a:rPr>
              <a:t>.</a:t>
            </a:r>
          </a:p>
          <a:p>
            <a:r>
              <a:rPr lang="en-US" sz="3600" b="1" dirty="0">
                <a:solidFill>
                  <a:srgbClr val="7030A0"/>
                </a:solidFill>
              </a:rPr>
              <a:t>Severe illness and chronic infections of the mother </a:t>
            </a:r>
          </a:p>
          <a:p>
            <a:r>
              <a:rPr lang="en-US" sz="3600" b="1" dirty="0">
                <a:solidFill>
                  <a:srgbClr val="7030A0"/>
                </a:solidFill>
              </a:rPr>
              <a:t>Malnutrition of the mother during pregnancy etc.</a:t>
            </a:r>
          </a:p>
          <a:p>
            <a:r>
              <a:rPr lang="en-US" sz="3600" b="1" dirty="0">
                <a:solidFill>
                  <a:srgbClr val="7030A0"/>
                </a:solidFill>
              </a:rPr>
              <a:t>Usage of strong medicines, drugs, alcohol by the mother during </a:t>
            </a:r>
            <a:r>
              <a:rPr lang="en-US" sz="3600" b="1" dirty="0" smtClean="0">
                <a:solidFill>
                  <a:srgbClr val="7030A0"/>
                </a:solidFill>
              </a:rPr>
              <a:t>pregnancy.</a:t>
            </a:r>
            <a:endParaRPr lang="en-US" sz="3600" b="1" dirty="0">
              <a:solidFill>
                <a:srgbClr val="7030A0"/>
              </a:solidFill>
            </a:endParaRPr>
          </a:p>
          <a:p>
            <a:endParaRPr lang="en-US" dirty="0"/>
          </a:p>
        </p:txBody>
      </p:sp>
    </p:spTree>
    <p:extLst>
      <p:ext uri="{BB962C8B-B14F-4D97-AF65-F5344CB8AC3E}">
        <p14:creationId xmlns:p14="http://schemas.microsoft.com/office/powerpoint/2010/main" val="3002985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15400" cy="5867400"/>
          </a:xfrm>
        </p:spPr>
        <p:txBody>
          <a:bodyPr>
            <a:normAutofit lnSpcReduction="10000"/>
          </a:bodyPr>
          <a:lstStyle/>
          <a:p>
            <a:r>
              <a:rPr lang="en-US" sz="3200" b="1" u="sng" dirty="0" smtClean="0">
                <a:solidFill>
                  <a:srgbClr val="00B050"/>
                </a:solidFill>
              </a:rPr>
              <a:t>Educable </a:t>
            </a:r>
            <a:r>
              <a:rPr lang="en-US" sz="3200" b="1" u="sng" dirty="0">
                <a:solidFill>
                  <a:srgbClr val="00B050"/>
                </a:solidFill>
              </a:rPr>
              <a:t>Mentally Retarded (EMR) </a:t>
            </a:r>
            <a:r>
              <a:rPr lang="en-US" sz="3200" b="1" dirty="0"/>
              <a:t>with the IQ 0f 52-67.  </a:t>
            </a:r>
            <a:endParaRPr lang="en-US" sz="3200" b="1" dirty="0" smtClean="0"/>
          </a:p>
          <a:p>
            <a:r>
              <a:rPr lang="en-US" sz="3200" b="1" dirty="0" smtClean="0"/>
              <a:t>About </a:t>
            </a:r>
            <a:r>
              <a:rPr lang="en-US" sz="3200" b="1" dirty="0"/>
              <a:t>85% of the mentally retarded individuals are found to belong to this category</a:t>
            </a:r>
            <a:r>
              <a:rPr lang="en-US" sz="3200" b="1"/>
              <a:t>. </a:t>
            </a:r>
            <a:endParaRPr lang="en-US" sz="3200" b="1" dirty="0" smtClean="0"/>
          </a:p>
          <a:p>
            <a:r>
              <a:rPr lang="en-US" sz="3200" b="1" dirty="0" smtClean="0"/>
              <a:t>Intellectually they </a:t>
            </a:r>
            <a:r>
              <a:rPr lang="en-US" sz="3200" b="1" dirty="0"/>
              <a:t>are equal to a 10 year old child</a:t>
            </a:r>
            <a:r>
              <a:rPr lang="en-US" sz="3200" b="1" dirty="0" smtClean="0"/>
              <a:t>.</a:t>
            </a:r>
          </a:p>
          <a:p>
            <a:r>
              <a:rPr lang="en-US" sz="3200" b="1" dirty="0" smtClean="0"/>
              <a:t> </a:t>
            </a:r>
            <a:r>
              <a:rPr lang="en-US" sz="3200" b="1" dirty="0"/>
              <a:t>They show signs of delayed development early life, exhibit immature behaviour, have poor control over their impulses, lack judgement </a:t>
            </a:r>
            <a:r>
              <a:rPr lang="en-US" sz="3200" b="1" dirty="0" smtClean="0"/>
              <a:t>.</a:t>
            </a:r>
          </a:p>
          <a:p>
            <a:r>
              <a:rPr lang="en-US" sz="3200" b="1" dirty="0" smtClean="0">
                <a:solidFill>
                  <a:srgbClr val="C00000"/>
                </a:solidFill>
              </a:rPr>
              <a:t>They </a:t>
            </a:r>
            <a:r>
              <a:rPr lang="en-US" sz="3200" b="1" dirty="0">
                <a:solidFill>
                  <a:srgbClr val="C00000"/>
                </a:solidFill>
              </a:rPr>
              <a:t>are considered to be educable. </a:t>
            </a:r>
          </a:p>
          <a:p>
            <a:endParaRPr lang="en-US" sz="2800" b="1" dirty="0"/>
          </a:p>
        </p:txBody>
      </p:sp>
    </p:spTree>
    <p:extLst>
      <p:ext uri="{BB962C8B-B14F-4D97-AF65-F5344CB8AC3E}">
        <p14:creationId xmlns:p14="http://schemas.microsoft.com/office/powerpoint/2010/main" val="2385080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410200"/>
          </a:xfrm>
        </p:spPr>
        <p:txBody>
          <a:bodyPr/>
          <a:lstStyle/>
          <a:p>
            <a:r>
              <a:rPr lang="en-US" sz="3200" b="1" u="sng" dirty="0" smtClean="0">
                <a:solidFill>
                  <a:srgbClr val="00B050"/>
                </a:solidFill>
              </a:rPr>
              <a:t>Trainable </a:t>
            </a:r>
            <a:r>
              <a:rPr lang="en-US" sz="3200" b="1" u="sng" dirty="0">
                <a:solidFill>
                  <a:srgbClr val="00B050"/>
                </a:solidFill>
              </a:rPr>
              <a:t>Mentally Retarded (TMR) </a:t>
            </a:r>
            <a:r>
              <a:rPr lang="en-US" sz="3200" b="1" dirty="0">
                <a:solidFill>
                  <a:srgbClr val="C00000"/>
                </a:solidFill>
              </a:rPr>
              <a:t>with Moderate retardation of IQ 36-51.        </a:t>
            </a:r>
          </a:p>
          <a:p>
            <a:r>
              <a:rPr lang="en-US" sz="3200" b="1" dirty="0">
                <a:solidFill>
                  <a:srgbClr val="C00000"/>
                </a:solidFill>
              </a:rPr>
              <a:t>About 10% of the mentally retardates belong to this category. </a:t>
            </a:r>
            <a:endParaRPr lang="en-US" sz="3200" b="1" dirty="0" smtClean="0">
              <a:solidFill>
                <a:srgbClr val="C00000"/>
              </a:solidFill>
            </a:endParaRPr>
          </a:p>
          <a:p>
            <a:r>
              <a:rPr lang="en-US" sz="3200" b="1" dirty="0" smtClean="0">
                <a:solidFill>
                  <a:srgbClr val="C00000"/>
                </a:solidFill>
              </a:rPr>
              <a:t>Intellectually </a:t>
            </a:r>
            <a:r>
              <a:rPr lang="en-US" sz="3200" b="1" dirty="0">
                <a:solidFill>
                  <a:srgbClr val="C00000"/>
                </a:solidFill>
              </a:rPr>
              <a:t>these people are equal to an average 6 year old child. </a:t>
            </a:r>
            <a:r>
              <a:rPr lang="en-US" sz="3200" b="1" dirty="0">
                <a:solidFill>
                  <a:srgbClr val="0070C0"/>
                </a:solidFill>
              </a:rPr>
              <a:t>They are not educable; But trainable. </a:t>
            </a:r>
            <a:endParaRPr lang="en-US" sz="3200" b="1" dirty="0" smtClean="0">
              <a:solidFill>
                <a:srgbClr val="0070C0"/>
              </a:solidFill>
            </a:endParaRPr>
          </a:p>
          <a:p>
            <a:r>
              <a:rPr lang="en-US" sz="3200" b="1" dirty="0" smtClean="0">
                <a:solidFill>
                  <a:srgbClr val="C00000"/>
                </a:solidFill>
              </a:rPr>
              <a:t>Physically </a:t>
            </a:r>
            <a:r>
              <a:rPr lang="en-US" sz="3200" b="1" dirty="0">
                <a:solidFill>
                  <a:srgbClr val="C00000"/>
                </a:solidFill>
              </a:rPr>
              <a:t>they appear clumsy and suffer from motor in coordination.</a:t>
            </a:r>
          </a:p>
          <a:p>
            <a:endParaRPr lang="en-US" dirty="0"/>
          </a:p>
          <a:p>
            <a:endParaRPr lang="en-US" dirty="0"/>
          </a:p>
        </p:txBody>
      </p:sp>
    </p:spTree>
    <p:extLst>
      <p:ext uri="{BB962C8B-B14F-4D97-AF65-F5344CB8AC3E}">
        <p14:creationId xmlns:p14="http://schemas.microsoft.com/office/powerpoint/2010/main" val="479319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b="1" u="sng" dirty="0">
                <a:solidFill>
                  <a:srgbClr val="FF0000"/>
                </a:solidFill>
              </a:rPr>
              <a:t>Custodial Mentally Retarded (CMR): </a:t>
            </a:r>
            <a:r>
              <a:rPr lang="en-US" sz="3200" b="1" dirty="0"/>
              <a:t>About 3.5% of all retarded individuals belong  to this category. </a:t>
            </a:r>
            <a:endParaRPr lang="en-US" sz="3200" b="1" dirty="0" smtClean="0"/>
          </a:p>
          <a:p>
            <a:r>
              <a:rPr lang="en-US" sz="3200" b="1" dirty="0" smtClean="0"/>
              <a:t>They </a:t>
            </a:r>
            <a:r>
              <a:rPr lang="en-US" sz="3200" b="1" dirty="0"/>
              <a:t>are referred to as dependent retarded</a:t>
            </a:r>
            <a:r>
              <a:rPr lang="en-US" sz="3200" b="1" dirty="0" smtClean="0"/>
              <a:t>.</a:t>
            </a:r>
          </a:p>
          <a:p>
            <a:r>
              <a:rPr lang="en-US" sz="3200" b="1" dirty="0" smtClean="0"/>
              <a:t> </a:t>
            </a:r>
            <a:r>
              <a:rPr lang="en-US" sz="3200" b="1" dirty="0"/>
              <a:t>They may attain an intellectual level comparable to that of a 4  year old child. </a:t>
            </a:r>
            <a:endParaRPr lang="en-US" sz="3200" b="1" dirty="0" smtClean="0"/>
          </a:p>
          <a:p>
            <a:r>
              <a:rPr lang="en-US" sz="3200" b="1" dirty="0" smtClean="0">
                <a:solidFill>
                  <a:srgbClr val="FF0000"/>
                </a:solidFill>
              </a:rPr>
              <a:t>They </a:t>
            </a:r>
            <a:r>
              <a:rPr lang="en-US" sz="3200" b="1" dirty="0">
                <a:solidFill>
                  <a:srgbClr val="FF0000"/>
                </a:solidFill>
              </a:rPr>
              <a:t>are neither educable nor trainable. </a:t>
            </a:r>
          </a:p>
        </p:txBody>
      </p:sp>
    </p:spTree>
    <p:extLst>
      <p:ext uri="{BB962C8B-B14F-4D97-AF65-F5344CB8AC3E}">
        <p14:creationId xmlns:p14="http://schemas.microsoft.com/office/powerpoint/2010/main" val="28357182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education of mentally retarded children</a:t>
            </a:r>
          </a:p>
        </p:txBody>
      </p:sp>
      <p:sp>
        <p:nvSpPr>
          <p:cNvPr id="3" name="Content Placeholder 2"/>
          <p:cNvSpPr>
            <a:spLocks noGrp="1"/>
          </p:cNvSpPr>
          <p:nvPr>
            <p:ph idx="1"/>
          </p:nvPr>
        </p:nvSpPr>
        <p:spPr/>
        <p:txBody>
          <a:bodyPr>
            <a:normAutofit/>
          </a:bodyPr>
          <a:lstStyle/>
          <a:p>
            <a:r>
              <a:rPr lang="en-US" sz="3000" b="1" dirty="0" smtClean="0"/>
              <a:t>Planned and </a:t>
            </a:r>
            <a:r>
              <a:rPr lang="en-US" sz="3000" b="1" dirty="0"/>
              <a:t>organized </a:t>
            </a:r>
            <a:r>
              <a:rPr lang="en-US" sz="3000" b="1" dirty="0" smtClean="0"/>
              <a:t>schooling </a:t>
            </a:r>
            <a:r>
              <a:rPr lang="en-US" sz="3000" b="1" dirty="0"/>
              <a:t>is needed </a:t>
            </a:r>
            <a:endParaRPr lang="en-US" sz="3000" b="1" dirty="0" smtClean="0"/>
          </a:p>
          <a:p>
            <a:r>
              <a:rPr lang="en-US" sz="3000" b="1" dirty="0" smtClean="0"/>
              <a:t>Provision  of individualization.</a:t>
            </a:r>
          </a:p>
          <a:p>
            <a:r>
              <a:rPr lang="en-US" sz="3000" b="1" dirty="0" smtClean="0"/>
              <a:t>Provision of </a:t>
            </a:r>
            <a:r>
              <a:rPr lang="en-US" sz="3000" b="1" dirty="0"/>
              <a:t>self spacing, minimal error and active responding</a:t>
            </a:r>
            <a:r>
              <a:rPr lang="en-US" sz="3000" b="1" dirty="0" smtClean="0"/>
              <a:t>.</a:t>
            </a:r>
          </a:p>
          <a:p>
            <a:r>
              <a:rPr lang="en-US" sz="3000" b="1" dirty="0" smtClean="0"/>
              <a:t>Developing vocational </a:t>
            </a:r>
            <a:r>
              <a:rPr lang="en-US" sz="3000" b="1" dirty="0"/>
              <a:t>competence and </a:t>
            </a:r>
            <a:r>
              <a:rPr lang="en-US" sz="3000" b="1" dirty="0" smtClean="0"/>
              <a:t>communication </a:t>
            </a:r>
            <a:r>
              <a:rPr lang="en-US" sz="3000" b="1" dirty="0"/>
              <a:t>skills such as oral communication, written communication, listening and </a:t>
            </a:r>
            <a:r>
              <a:rPr lang="en-US" sz="3000" b="1" dirty="0" smtClean="0"/>
              <a:t>reading</a:t>
            </a:r>
          </a:p>
        </p:txBody>
      </p:sp>
    </p:spTree>
    <p:extLst>
      <p:ext uri="{BB962C8B-B14F-4D97-AF65-F5344CB8AC3E}">
        <p14:creationId xmlns:p14="http://schemas.microsoft.com/office/powerpoint/2010/main" val="1837467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458200" cy="5791200"/>
          </a:xfrm>
        </p:spPr>
        <p:txBody>
          <a:bodyPr>
            <a:normAutofit/>
          </a:bodyPr>
          <a:lstStyle/>
          <a:p>
            <a:r>
              <a:rPr lang="en-US" sz="2800" b="1" dirty="0" smtClean="0">
                <a:solidFill>
                  <a:srgbClr val="C00000"/>
                </a:solidFill>
              </a:rPr>
              <a:t>Development </a:t>
            </a:r>
            <a:r>
              <a:rPr lang="en-US" sz="2800" b="1" dirty="0">
                <a:solidFill>
                  <a:srgbClr val="C00000"/>
                </a:solidFill>
              </a:rPr>
              <a:t>of social competence</a:t>
            </a:r>
          </a:p>
          <a:p>
            <a:r>
              <a:rPr lang="en-US" sz="2800" b="1" dirty="0" smtClean="0">
                <a:solidFill>
                  <a:srgbClr val="C00000"/>
                </a:solidFill>
              </a:rPr>
              <a:t>Promoting </a:t>
            </a:r>
            <a:r>
              <a:rPr lang="en-US" sz="2800" b="1" dirty="0">
                <a:solidFill>
                  <a:srgbClr val="C00000"/>
                </a:solidFill>
              </a:rPr>
              <a:t>personal adequacy</a:t>
            </a:r>
          </a:p>
          <a:p>
            <a:r>
              <a:rPr lang="en-US" sz="2800" b="1" dirty="0" smtClean="0">
                <a:solidFill>
                  <a:srgbClr val="C00000"/>
                </a:solidFill>
              </a:rPr>
              <a:t>Achieving </a:t>
            </a:r>
            <a:r>
              <a:rPr lang="en-US" sz="2800" b="1" dirty="0">
                <a:solidFill>
                  <a:srgbClr val="C00000"/>
                </a:solidFill>
              </a:rPr>
              <a:t>occupational competence</a:t>
            </a:r>
          </a:p>
          <a:p>
            <a:r>
              <a:rPr lang="en-US" sz="2800" b="1" dirty="0">
                <a:solidFill>
                  <a:srgbClr val="C00000"/>
                </a:solidFill>
              </a:rPr>
              <a:t>A special curriculum, a special material, a special instruction and a special </a:t>
            </a:r>
            <a:r>
              <a:rPr lang="en-US" sz="2800" b="1" dirty="0" err="1">
                <a:solidFill>
                  <a:srgbClr val="C00000"/>
                </a:solidFill>
              </a:rPr>
              <a:t>organisation</a:t>
            </a:r>
            <a:r>
              <a:rPr lang="en-US" sz="2800" b="1" dirty="0">
                <a:solidFill>
                  <a:srgbClr val="C00000"/>
                </a:solidFill>
              </a:rPr>
              <a:t>  underlying the educational </a:t>
            </a:r>
            <a:r>
              <a:rPr lang="en-US" sz="2800" b="1" dirty="0" err="1">
                <a:solidFill>
                  <a:srgbClr val="C00000"/>
                </a:solidFill>
              </a:rPr>
              <a:t>programes</a:t>
            </a:r>
            <a:r>
              <a:rPr lang="en-US" sz="2800" b="1" dirty="0">
                <a:solidFill>
                  <a:srgbClr val="C00000"/>
                </a:solidFill>
              </a:rPr>
              <a:t> of such children are a must</a:t>
            </a:r>
            <a:r>
              <a:rPr lang="en-US" sz="2800" b="1" dirty="0" smtClean="0">
                <a:solidFill>
                  <a:srgbClr val="C00000"/>
                </a:solidFill>
              </a:rPr>
              <a:t>.</a:t>
            </a:r>
          </a:p>
          <a:p>
            <a:r>
              <a:rPr lang="en-US" sz="2800" b="1" dirty="0" smtClean="0">
                <a:solidFill>
                  <a:srgbClr val="C00000"/>
                </a:solidFill>
              </a:rPr>
              <a:t>Emphasis should   </a:t>
            </a:r>
            <a:r>
              <a:rPr lang="en-US" sz="2800" b="1" dirty="0">
                <a:solidFill>
                  <a:srgbClr val="C00000"/>
                </a:solidFill>
              </a:rPr>
              <a:t>be placed on their emotional and social  </a:t>
            </a:r>
            <a:r>
              <a:rPr lang="en-US" sz="2800" b="1" dirty="0" smtClean="0">
                <a:solidFill>
                  <a:srgbClr val="C00000"/>
                </a:solidFill>
              </a:rPr>
              <a:t>adjustment, </a:t>
            </a:r>
            <a:r>
              <a:rPr lang="en-US" sz="2800" b="1" dirty="0">
                <a:solidFill>
                  <a:srgbClr val="C00000"/>
                </a:solidFill>
              </a:rPr>
              <a:t>imbibing moral virtues and desirable personal habits</a:t>
            </a:r>
          </a:p>
          <a:p>
            <a:endParaRPr lang="en-US" sz="2800" dirty="0"/>
          </a:p>
        </p:txBody>
      </p:sp>
    </p:spTree>
    <p:extLst>
      <p:ext uri="{BB962C8B-B14F-4D97-AF65-F5344CB8AC3E}">
        <p14:creationId xmlns:p14="http://schemas.microsoft.com/office/powerpoint/2010/main" val="22948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Exceptional Children -Types</a:t>
            </a:r>
            <a:endParaRPr lang="en-US" b="1" dirty="0"/>
          </a:p>
        </p:txBody>
      </p:sp>
      <p:sp>
        <p:nvSpPr>
          <p:cNvPr id="3" name="Content Placeholder 2"/>
          <p:cNvSpPr>
            <a:spLocks noGrp="1"/>
          </p:cNvSpPr>
          <p:nvPr>
            <p:ph idx="1"/>
          </p:nvPr>
        </p:nvSpPr>
        <p:spPr/>
        <p:txBody>
          <a:bodyPr>
            <a:normAutofit lnSpcReduction="10000"/>
          </a:bodyPr>
          <a:lstStyle/>
          <a:p>
            <a:r>
              <a:rPr lang="en-US" sz="3200" b="1" dirty="0">
                <a:solidFill>
                  <a:srgbClr val="0070C0"/>
                </a:solidFill>
                <a:latin typeface="Adobe Gothic Std B" pitchFamily="34" charset="-128"/>
                <a:ea typeface="Adobe Gothic Std B" pitchFamily="34" charset="-128"/>
              </a:rPr>
              <a:t>1. Gifted </a:t>
            </a:r>
            <a:r>
              <a:rPr lang="en-US" sz="3200" b="1" dirty="0" smtClean="0">
                <a:solidFill>
                  <a:srgbClr val="0070C0"/>
                </a:solidFill>
                <a:latin typeface="Adobe Gothic Std B" pitchFamily="34" charset="-128"/>
                <a:ea typeface="Adobe Gothic Std B" pitchFamily="34" charset="-128"/>
              </a:rPr>
              <a:t>Children</a:t>
            </a:r>
          </a:p>
          <a:p>
            <a:r>
              <a:rPr lang="en-US" sz="3200" b="1" dirty="0">
                <a:solidFill>
                  <a:srgbClr val="0070C0"/>
                </a:solidFill>
                <a:latin typeface="Adobe Gothic Std B" pitchFamily="34" charset="-128"/>
                <a:ea typeface="Adobe Gothic Std B" pitchFamily="34" charset="-128"/>
              </a:rPr>
              <a:t>2. Academically Backward </a:t>
            </a:r>
            <a:r>
              <a:rPr lang="en-US" sz="3200" b="1" dirty="0" smtClean="0">
                <a:solidFill>
                  <a:srgbClr val="0070C0"/>
                </a:solidFill>
                <a:latin typeface="Adobe Gothic Std B" pitchFamily="34" charset="-128"/>
                <a:ea typeface="Adobe Gothic Std B" pitchFamily="34" charset="-128"/>
              </a:rPr>
              <a:t>Children</a:t>
            </a:r>
          </a:p>
          <a:p>
            <a:r>
              <a:rPr lang="en-US" sz="3200" b="1" dirty="0" smtClean="0">
                <a:solidFill>
                  <a:srgbClr val="0070C0"/>
                </a:solidFill>
                <a:latin typeface="Adobe Gothic Std B" pitchFamily="34" charset="-128"/>
                <a:ea typeface="Adobe Gothic Std B" pitchFamily="34" charset="-128"/>
              </a:rPr>
              <a:t>3. Mentally challenged</a:t>
            </a:r>
          </a:p>
          <a:p>
            <a:r>
              <a:rPr lang="en-US" sz="3200" b="1" i="1" dirty="0" smtClean="0">
                <a:solidFill>
                  <a:srgbClr val="0070C0"/>
                </a:solidFill>
                <a:latin typeface="Adobe Gothic Std B" pitchFamily="34" charset="-128"/>
                <a:ea typeface="Adobe Gothic Std B" pitchFamily="34" charset="-128"/>
              </a:rPr>
              <a:t>4. Delinquent children</a:t>
            </a:r>
          </a:p>
          <a:p>
            <a:r>
              <a:rPr lang="en-US" sz="3200" b="1" dirty="0">
                <a:solidFill>
                  <a:srgbClr val="0070C0"/>
                </a:solidFill>
                <a:latin typeface="Adobe Gothic Std B" pitchFamily="34" charset="-128"/>
                <a:ea typeface="Adobe Gothic Std B" pitchFamily="34" charset="-128"/>
              </a:rPr>
              <a:t>5</a:t>
            </a:r>
            <a:r>
              <a:rPr lang="en-US" sz="3200" b="1" dirty="0" smtClean="0">
                <a:solidFill>
                  <a:srgbClr val="0070C0"/>
                </a:solidFill>
                <a:latin typeface="Adobe Gothic Std B" pitchFamily="34" charset="-128"/>
                <a:ea typeface="Adobe Gothic Std B" pitchFamily="34" charset="-128"/>
              </a:rPr>
              <a:t>. Learning disabled</a:t>
            </a:r>
          </a:p>
          <a:p>
            <a:r>
              <a:rPr lang="en-US" sz="3200" b="1" dirty="0" smtClean="0">
                <a:solidFill>
                  <a:srgbClr val="0070C0"/>
                </a:solidFill>
                <a:latin typeface="Adobe Gothic Std B" pitchFamily="34" charset="-128"/>
                <a:ea typeface="Adobe Gothic Std B" pitchFamily="34" charset="-128"/>
              </a:rPr>
              <a:t>6. </a:t>
            </a:r>
            <a:r>
              <a:rPr lang="en-US" sz="3200" b="1" dirty="0">
                <a:solidFill>
                  <a:srgbClr val="0070C0"/>
                </a:solidFill>
                <a:latin typeface="Adobe Gothic Std B" pitchFamily="34" charset="-128"/>
                <a:ea typeface="Adobe Gothic Std B" pitchFamily="34" charset="-128"/>
              </a:rPr>
              <a:t>P</a:t>
            </a:r>
            <a:r>
              <a:rPr lang="en-US" sz="3200" b="1" dirty="0" smtClean="0">
                <a:solidFill>
                  <a:srgbClr val="0070C0"/>
                </a:solidFill>
                <a:latin typeface="Adobe Gothic Std B" pitchFamily="34" charset="-128"/>
                <a:ea typeface="Adobe Gothic Std B" pitchFamily="34" charset="-128"/>
              </a:rPr>
              <a:t>hysically disabled</a:t>
            </a:r>
          </a:p>
          <a:p>
            <a:r>
              <a:rPr lang="en-US" sz="3200" b="1" dirty="0">
                <a:solidFill>
                  <a:srgbClr val="0070C0"/>
                </a:solidFill>
                <a:latin typeface="Adobe Gothic Std B" pitchFamily="34" charset="-128"/>
                <a:ea typeface="Adobe Gothic Std B" pitchFamily="34" charset="-128"/>
              </a:rPr>
              <a:t>7</a:t>
            </a:r>
            <a:r>
              <a:rPr lang="en-US" sz="3200" b="1" dirty="0" smtClean="0">
                <a:solidFill>
                  <a:srgbClr val="0070C0"/>
                </a:solidFill>
                <a:latin typeface="Adobe Gothic Std B" pitchFamily="34" charset="-128"/>
                <a:ea typeface="Adobe Gothic Std B" pitchFamily="34" charset="-128"/>
              </a:rPr>
              <a:t>. Slow Learners</a:t>
            </a:r>
          </a:p>
          <a:p>
            <a:r>
              <a:rPr lang="en-US" sz="3200" b="1" i="1" dirty="0">
                <a:solidFill>
                  <a:srgbClr val="0070C0"/>
                </a:solidFill>
                <a:latin typeface="Adobe Gothic Std B" pitchFamily="34" charset="-128"/>
                <a:ea typeface="Adobe Gothic Std B" pitchFamily="34" charset="-128"/>
              </a:rPr>
              <a:t>8</a:t>
            </a:r>
            <a:r>
              <a:rPr lang="en-US" sz="3200" b="1" i="1" dirty="0" smtClean="0">
                <a:solidFill>
                  <a:srgbClr val="0070C0"/>
                </a:solidFill>
                <a:latin typeface="Adobe Gothic Std B" pitchFamily="34" charset="-128"/>
                <a:ea typeface="Adobe Gothic Std B" pitchFamily="34" charset="-128"/>
              </a:rPr>
              <a:t>. Culturally </a:t>
            </a:r>
            <a:r>
              <a:rPr lang="en-US" sz="3200" b="1" i="1" dirty="0">
                <a:solidFill>
                  <a:srgbClr val="0070C0"/>
                </a:solidFill>
                <a:latin typeface="Adobe Gothic Std B" pitchFamily="34" charset="-128"/>
                <a:ea typeface="Adobe Gothic Std B" pitchFamily="34" charset="-128"/>
              </a:rPr>
              <a:t>Disadvantaged </a:t>
            </a:r>
            <a:r>
              <a:rPr lang="en-US" sz="3200" b="1" i="1" dirty="0" smtClean="0">
                <a:solidFill>
                  <a:srgbClr val="0070C0"/>
                </a:solidFill>
                <a:latin typeface="Adobe Gothic Std B" pitchFamily="34" charset="-128"/>
                <a:ea typeface="Adobe Gothic Std B" pitchFamily="34" charset="-128"/>
              </a:rPr>
              <a:t>Children</a:t>
            </a:r>
          </a:p>
          <a:p>
            <a:r>
              <a:rPr lang="en-US" sz="3200" b="1" dirty="0">
                <a:solidFill>
                  <a:srgbClr val="0070C0"/>
                </a:solidFill>
                <a:latin typeface="Adobe Gothic Std B" pitchFamily="34" charset="-128"/>
                <a:ea typeface="Adobe Gothic Std B" pitchFamily="34" charset="-128"/>
              </a:rPr>
              <a:t>9</a:t>
            </a:r>
            <a:r>
              <a:rPr lang="en-US" sz="3200" b="1" dirty="0" smtClean="0">
                <a:solidFill>
                  <a:srgbClr val="0070C0"/>
                </a:solidFill>
                <a:latin typeface="Adobe Gothic Std B" pitchFamily="34" charset="-128"/>
                <a:ea typeface="Adobe Gothic Std B" pitchFamily="34" charset="-128"/>
              </a:rPr>
              <a:t>. Creative </a:t>
            </a:r>
            <a:r>
              <a:rPr lang="en-US" sz="3200" b="1" dirty="0">
                <a:solidFill>
                  <a:srgbClr val="0070C0"/>
                </a:solidFill>
                <a:latin typeface="Adobe Gothic Std B" pitchFamily="34" charset="-128"/>
                <a:ea typeface="Adobe Gothic Std B" pitchFamily="34" charset="-128"/>
              </a:rPr>
              <a:t>children</a:t>
            </a:r>
            <a:endParaRPr lang="en-US" sz="3200" dirty="0">
              <a:solidFill>
                <a:srgbClr val="0070C0"/>
              </a:solidFill>
              <a:latin typeface="Adobe Gothic Std B" pitchFamily="34" charset="-128"/>
              <a:ea typeface="Adobe Gothic Std B" pitchFamily="34" charset="-128"/>
            </a:endParaRPr>
          </a:p>
        </p:txBody>
      </p:sp>
    </p:spTree>
    <p:extLst>
      <p:ext uri="{BB962C8B-B14F-4D97-AF65-F5344CB8AC3E}">
        <p14:creationId xmlns:p14="http://schemas.microsoft.com/office/powerpoint/2010/main" val="3999994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Gifted </a:t>
            </a:r>
            <a:r>
              <a:rPr lang="en-US" b="1" dirty="0"/>
              <a:t>Children</a:t>
            </a:r>
          </a:p>
        </p:txBody>
      </p:sp>
      <p:sp>
        <p:nvSpPr>
          <p:cNvPr id="3" name="Content Placeholder 2"/>
          <p:cNvSpPr>
            <a:spLocks noGrp="1"/>
          </p:cNvSpPr>
          <p:nvPr>
            <p:ph idx="1"/>
          </p:nvPr>
        </p:nvSpPr>
        <p:spPr/>
        <p:txBody>
          <a:bodyPr>
            <a:normAutofit lnSpcReduction="10000"/>
          </a:bodyPr>
          <a:lstStyle/>
          <a:p>
            <a:pPr marL="0" indent="0" algn="just">
              <a:buNone/>
            </a:pPr>
            <a:r>
              <a:rPr lang="en-US" sz="2800" dirty="0" smtClean="0"/>
              <a:t> “</a:t>
            </a:r>
            <a:r>
              <a:rPr lang="en-US" sz="3200" b="1" dirty="0" smtClean="0"/>
              <a:t>A talented or gifted child is one who shows </a:t>
            </a:r>
            <a:r>
              <a:rPr lang="en-US" sz="3200" b="1" dirty="0">
                <a:solidFill>
                  <a:srgbClr val="FFC000"/>
                </a:solidFill>
              </a:rPr>
              <a:t>consistently remarkable performance in any worthwhile line of </a:t>
            </a:r>
            <a:r>
              <a:rPr lang="en-US" sz="3200" b="1" dirty="0" smtClean="0">
                <a:solidFill>
                  <a:srgbClr val="FFC000"/>
                </a:solidFill>
              </a:rPr>
              <a:t>endeavor</a:t>
            </a:r>
            <a:r>
              <a:rPr lang="en-US" sz="3200" b="1" dirty="0" smtClean="0"/>
              <a:t>. </a:t>
            </a:r>
          </a:p>
          <a:p>
            <a:pPr marL="0" indent="0" algn="just">
              <a:buNone/>
            </a:pPr>
            <a:r>
              <a:rPr lang="en-US" sz="3200" b="1" dirty="0" smtClean="0"/>
              <a:t>Thus </a:t>
            </a:r>
            <a:r>
              <a:rPr lang="en-US" sz="3200" b="1" dirty="0"/>
              <a:t>we shall include not only the intellectually gifted but also those who promise in </a:t>
            </a:r>
            <a:r>
              <a:rPr lang="en-US" sz="3200" b="1" dirty="0" smtClean="0"/>
              <a:t>music, </a:t>
            </a:r>
            <a:r>
              <a:rPr lang="en-US" sz="3200" b="1" dirty="0"/>
              <a:t>the graphic arts, creative </a:t>
            </a:r>
            <a:r>
              <a:rPr lang="en-US" sz="3200" b="1" dirty="0" smtClean="0"/>
              <a:t>writing</a:t>
            </a:r>
            <a:r>
              <a:rPr lang="en-US" sz="3200" b="1" dirty="0"/>
              <a:t>, dramatics, mechanical skills and social leadership</a:t>
            </a:r>
            <a:r>
              <a:rPr lang="en-US" sz="3200" b="1" dirty="0" smtClean="0"/>
              <a:t>.”(</a:t>
            </a:r>
            <a:r>
              <a:rPr lang="en-US" sz="3200" b="1" dirty="0"/>
              <a:t>National Society for the study of </a:t>
            </a:r>
            <a:r>
              <a:rPr lang="en-US" sz="3200" b="1" dirty="0" smtClean="0"/>
              <a:t>Education)</a:t>
            </a:r>
            <a:endParaRPr lang="en-US" sz="3200" b="1" dirty="0"/>
          </a:p>
        </p:txBody>
      </p:sp>
    </p:spTree>
    <p:extLst>
      <p:ext uri="{BB962C8B-B14F-4D97-AF65-F5344CB8AC3E}">
        <p14:creationId xmlns:p14="http://schemas.microsoft.com/office/powerpoint/2010/main" val="6031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1371600"/>
          </a:xfrm>
        </p:spPr>
        <p:txBody>
          <a:bodyPr>
            <a:normAutofit/>
          </a:bodyPr>
          <a:lstStyle/>
          <a:p>
            <a:r>
              <a:rPr lang="en-US" sz="3200" b="1" dirty="0"/>
              <a:t>How to Identify Gifted </a:t>
            </a:r>
            <a:r>
              <a:rPr lang="en-US" sz="3200" b="1" dirty="0" smtClean="0"/>
              <a:t>Children??</a:t>
            </a:r>
            <a:endParaRPr lang="en-US" sz="3200" b="1" dirty="0"/>
          </a:p>
        </p:txBody>
      </p:sp>
      <p:sp>
        <p:nvSpPr>
          <p:cNvPr id="3" name="Content Placeholder 2"/>
          <p:cNvSpPr>
            <a:spLocks noGrp="1"/>
          </p:cNvSpPr>
          <p:nvPr>
            <p:ph idx="1"/>
          </p:nvPr>
        </p:nvSpPr>
        <p:spPr>
          <a:xfrm>
            <a:off x="277091" y="1066800"/>
            <a:ext cx="8839200" cy="5638800"/>
          </a:xfrm>
        </p:spPr>
        <p:txBody>
          <a:bodyPr>
            <a:normAutofit/>
          </a:bodyPr>
          <a:lstStyle/>
          <a:p>
            <a:r>
              <a:rPr lang="en-US" dirty="0" smtClean="0"/>
              <a:t>1</a:t>
            </a:r>
            <a:r>
              <a:rPr lang="en-US" dirty="0"/>
              <a:t>.	</a:t>
            </a:r>
            <a:r>
              <a:rPr lang="en-US" sz="2800" b="1" dirty="0"/>
              <a:t>Informal methods using </a:t>
            </a:r>
            <a:r>
              <a:rPr lang="en-US" sz="2800" b="1" dirty="0">
                <a:solidFill>
                  <a:srgbClr val="FF0000"/>
                </a:solidFill>
              </a:rPr>
              <a:t>observation</a:t>
            </a:r>
            <a:r>
              <a:rPr lang="en-US" sz="2800" b="1" dirty="0"/>
              <a:t> of teachers, parent peers and neighbours.</a:t>
            </a:r>
          </a:p>
          <a:p>
            <a:r>
              <a:rPr lang="en-US" sz="2800" b="1" dirty="0"/>
              <a:t>2.	Formal methods using </a:t>
            </a:r>
            <a:r>
              <a:rPr lang="en-US" sz="2800" b="1" dirty="0">
                <a:solidFill>
                  <a:srgbClr val="FF0000"/>
                </a:solidFill>
              </a:rPr>
              <a:t>individual or group tests </a:t>
            </a:r>
            <a:r>
              <a:rPr lang="en-US" sz="2800" b="1" dirty="0"/>
              <a:t>of intelligence and achievement test batteries</a:t>
            </a:r>
            <a:r>
              <a:rPr lang="en-US" sz="2800" b="1" dirty="0" smtClean="0"/>
              <a:t>.</a:t>
            </a:r>
          </a:p>
          <a:p>
            <a:r>
              <a:rPr lang="en-US" sz="2800" b="1" dirty="0" smtClean="0"/>
              <a:t>3.	</a:t>
            </a:r>
            <a:r>
              <a:rPr lang="en-US" sz="2800" b="1" dirty="0" smtClean="0">
                <a:solidFill>
                  <a:srgbClr val="FF0000"/>
                </a:solidFill>
              </a:rPr>
              <a:t>Special </a:t>
            </a:r>
            <a:r>
              <a:rPr lang="en-US" sz="2800" b="1" dirty="0">
                <a:solidFill>
                  <a:srgbClr val="FF0000"/>
                </a:solidFill>
              </a:rPr>
              <a:t>talents </a:t>
            </a:r>
            <a:r>
              <a:rPr lang="en-US" sz="2800" b="1" dirty="0"/>
              <a:t>can be spotted out by means of aptitude tests. Interest inventory, anecdotal records, opinions and reports of friends and teachers of ten help in exploring the talents. </a:t>
            </a:r>
            <a:endParaRPr lang="en-US" sz="2800" b="1" dirty="0" smtClean="0"/>
          </a:p>
          <a:p>
            <a:pPr marL="342900" indent="-342900">
              <a:buFontTx/>
              <a:buChar char="-"/>
            </a:pPr>
            <a:r>
              <a:rPr lang="en-US" sz="2800" b="1" dirty="0" smtClean="0"/>
              <a:t>personality tests </a:t>
            </a:r>
          </a:p>
          <a:p>
            <a:pPr marL="342900" indent="-342900">
              <a:buFontTx/>
              <a:buChar char="-"/>
            </a:pPr>
            <a:r>
              <a:rPr lang="en-US" sz="2800" b="1" dirty="0" smtClean="0"/>
              <a:t>Sociometry</a:t>
            </a:r>
            <a:endParaRPr lang="en-US" sz="2800" b="1" dirty="0" smtClean="0"/>
          </a:p>
          <a:p>
            <a:pPr marL="342900" indent="-342900">
              <a:buFontTx/>
              <a:buChar char="-"/>
            </a:pPr>
            <a:r>
              <a:rPr lang="en-US" sz="2800" b="1" dirty="0" smtClean="0"/>
              <a:t>self-expression </a:t>
            </a:r>
            <a:r>
              <a:rPr lang="en-US" sz="2800" b="1" dirty="0"/>
              <a:t>and </a:t>
            </a:r>
            <a:r>
              <a:rPr lang="en-US" sz="2800" b="1" dirty="0" smtClean="0"/>
              <a:t>encouragement</a:t>
            </a:r>
            <a:r>
              <a:rPr lang="en-US" sz="2800" b="1" dirty="0"/>
              <a:t>.</a:t>
            </a:r>
          </a:p>
          <a:p>
            <a:endParaRPr lang="en-US" dirty="0"/>
          </a:p>
        </p:txBody>
      </p:sp>
    </p:spTree>
    <p:extLst>
      <p:ext uri="{BB962C8B-B14F-4D97-AF65-F5344CB8AC3E}">
        <p14:creationId xmlns:p14="http://schemas.microsoft.com/office/powerpoint/2010/main" val="309259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610600" cy="685800"/>
          </a:xfrm>
        </p:spPr>
        <p:txBody>
          <a:bodyPr>
            <a:normAutofit/>
          </a:bodyPr>
          <a:lstStyle/>
          <a:p>
            <a:r>
              <a:rPr lang="en-US" sz="3200" b="1" dirty="0" smtClean="0"/>
              <a:t>Needs and problems of gifted</a:t>
            </a:r>
            <a:r>
              <a:rPr lang="en-US" sz="3200" dirty="0" smtClean="0"/>
              <a:t>:</a:t>
            </a:r>
            <a:endParaRPr lang="en-US" sz="3200" dirty="0"/>
          </a:p>
        </p:txBody>
      </p:sp>
      <p:sp>
        <p:nvSpPr>
          <p:cNvPr id="3" name="Content Placeholder 2"/>
          <p:cNvSpPr>
            <a:spLocks noGrp="1"/>
          </p:cNvSpPr>
          <p:nvPr>
            <p:ph idx="1"/>
          </p:nvPr>
        </p:nvSpPr>
        <p:spPr>
          <a:xfrm>
            <a:off x="381000" y="1371600"/>
            <a:ext cx="7620000" cy="4373563"/>
          </a:xfrm>
        </p:spPr>
        <p:txBody>
          <a:bodyPr/>
          <a:lstStyle/>
          <a:p>
            <a:r>
              <a:rPr lang="en-US" sz="2800" dirty="0" smtClean="0"/>
              <a:t>Needs:</a:t>
            </a:r>
          </a:p>
          <a:p>
            <a:pPr marL="342900" indent="-342900">
              <a:buFontTx/>
              <a:buChar char="-"/>
            </a:pPr>
            <a:r>
              <a:rPr lang="en-US" sz="3600" dirty="0" smtClean="0">
                <a:solidFill>
                  <a:srgbClr val="00B050"/>
                </a:solidFill>
              </a:rPr>
              <a:t>For more knowledge and understanding</a:t>
            </a:r>
          </a:p>
          <a:p>
            <a:pPr marL="342900" indent="-342900">
              <a:buFontTx/>
              <a:buChar char="-"/>
            </a:pPr>
            <a:r>
              <a:rPr lang="en-US" sz="3600" dirty="0" smtClean="0">
                <a:solidFill>
                  <a:srgbClr val="00B050"/>
                </a:solidFill>
              </a:rPr>
              <a:t>For the expression of creativity, exceptional abilities</a:t>
            </a:r>
          </a:p>
          <a:p>
            <a:pPr marL="342900" indent="-342900">
              <a:buFontTx/>
              <a:buChar char="-"/>
            </a:pPr>
            <a:r>
              <a:rPr lang="en-US" sz="3600" dirty="0" smtClean="0">
                <a:solidFill>
                  <a:srgbClr val="00B050"/>
                </a:solidFill>
              </a:rPr>
              <a:t>For self- actualization and self expression</a:t>
            </a:r>
            <a:endParaRPr lang="en-US" sz="3600" dirty="0">
              <a:solidFill>
                <a:srgbClr val="00B050"/>
              </a:solidFill>
            </a:endParaRPr>
          </a:p>
        </p:txBody>
      </p:sp>
    </p:spTree>
    <p:extLst>
      <p:ext uri="{BB962C8B-B14F-4D97-AF65-F5344CB8AC3E}">
        <p14:creationId xmlns:p14="http://schemas.microsoft.com/office/powerpoint/2010/main" val="2162200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3124200" cy="609918"/>
          </a:xfrm>
        </p:spPr>
        <p:txBody>
          <a:bodyPr>
            <a:normAutofit fontScale="90000"/>
          </a:bodyPr>
          <a:lstStyle/>
          <a:p>
            <a:r>
              <a:rPr lang="en-US" b="1" i="1" dirty="0" smtClean="0"/>
              <a:t>Problems:</a:t>
            </a:r>
            <a:endParaRPr lang="en-US" b="1" i="1" dirty="0"/>
          </a:p>
        </p:txBody>
      </p:sp>
      <p:sp>
        <p:nvSpPr>
          <p:cNvPr id="3" name="Content Placeholder 2"/>
          <p:cNvSpPr>
            <a:spLocks noGrp="1"/>
          </p:cNvSpPr>
          <p:nvPr>
            <p:ph idx="1"/>
          </p:nvPr>
        </p:nvSpPr>
        <p:spPr/>
        <p:txBody>
          <a:bodyPr>
            <a:normAutofit/>
          </a:bodyPr>
          <a:lstStyle/>
          <a:p>
            <a:pPr marL="342900" indent="-342900">
              <a:buFontTx/>
              <a:buChar char="-"/>
            </a:pPr>
            <a:r>
              <a:rPr lang="en-US" sz="3600" dirty="0" smtClean="0">
                <a:solidFill>
                  <a:srgbClr val="0070C0"/>
                </a:solidFill>
              </a:rPr>
              <a:t>Frustration of not fulfilling the special needs</a:t>
            </a:r>
          </a:p>
          <a:p>
            <a:pPr marL="342900" indent="-342900">
              <a:buFontTx/>
              <a:buChar char="-"/>
            </a:pPr>
            <a:r>
              <a:rPr lang="en-US" sz="3600" dirty="0" smtClean="0">
                <a:solidFill>
                  <a:srgbClr val="0070C0"/>
                </a:solidFill>
              </a:rPr>
              <a:t>Lack of understanding</a:t>
            </a:r>
          </a:p>
          <a:p>
            <a:pPr marL="342900" indent="-342900">
              <a:buFontTx/>
              <a:buChar char="-"/>
            </a:pPr>
            <a:r>
              <a:rPr lang="en-US" sz="3600" dirty="0" smtClean="0">
                <a:solidFill>
                  <a:srgbClr val="0070C0"/>
                </a:solidFill>
              </a:rPr>
              <a:t>Lack of proper attention and appreciation</a:t>
            </a:r>
          </a:p>
          <a:p>
            <a:pPr marL="342900" indent="-342900">
              <a:buFontTx/>
              <a:buChar char="-"/>
            </a:pPr>
            <a:r>
              <a:rPr lang="en-US" sz="3600" dirty="0" smtClean="0">
                <a:solidFill>
                  <a:srgbClr val="0070C0"/>
                </a:solidFill>
              </a:rPr>
              <a:t>Non-challenging class work</a:t>
            </a:r>
            <a:endParaRPr lang="en-US" sz="3600" dirty="0">
              <a:solidFill>
                <a:srgbClr val="0070C0"/>
              </a:solidFill>
            </a:endParaRPr>
          </a:p>
        </p:txBody>
      </p:sp>
    </p:spTree>
    <p:extLst>
      <p:ext uri="{BB962C8B-B14F-4D97-AF65-F5344CB8AC3E}">
        <p14:creationId xmlns:p14="http://schemas.microsoft.com/office/powerpoint/2010/main" val="222737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81000"/>
            <a:ext cx="8229600" cy="6248400"/>
          </a:xfrm>
        </p:spPr>
        <p:txBody>
          <a:bodyPr>
            <a:normAutofit/>
          </a:bodyPr>
          <a:lstStyle/>
          <a:p>
            <a:pPr marL="0" indent="0">
              <a:buNone/>
            </a:pPr>
            <a:r>
              <a:rPr lang="en-US" sz="3200" b="1" i="1" dirty="0">
                <a:solidFill>
                  <a:srgbClr val="C00000"/>
                </a:solidFill>
              </a:rPr>
              <a:t>Education of the gifted children: </a:t>
            </a:r>
            <a:r>
              <a:rPr lang="en-US" sz="3200" b="1" i="1" dirty="0" smtClean="0">
                <a:solidFill>
                  <a:srgbClr val="C00000"/>
                </a:solidFill>
              </a:rPr>
              <a:t>3 </a:t>
            </a:r>
            <a:r>
              <a:rPr lang="en-US" sz="3200" b="1" i="1" dirty="0">
                <a:solidFill>
                  <a:srgbClr val="C00000"/>
                </a:solidFill>
              </a:rPr>
              <a:t>approaches </a:t>
            </a:r>
            <a:r>
              <a:rPr lang="en-US" sz="3200" b="1" i="1" dirty="0" smtClean="0">
                <a:solidFill>
                  <a:srgbClr val="C00000"/>
                </a:solidFill>
              </a:rPr>
              <a:t>:</a:t>
            </a:r>
            <a:r>
              <a:rPr lang="en-US" sz="3200" b="1" i="1" dirty="0">
                <a:solidFill>
                  <a:srgbClr val="C00000"/>
                </a:solidFill>
              </a:rPr>
              <a:t> </a:t>
            </a:r>
          </a:p>
          <a:p>
            <a:pPr marL="514350" indent="-514350">
              <a:buAutoNum type="alphaLcParenR"/>
            </a:pPr>
            <a:r>
              <a:rPr lang="en-US" sz="2800" b="1" u="sng" dirty="0" smtClean="0">
                <a:solidFill>
                  <a:srgbClr val="00B0F0"/>
                </a:solidFill>
              </a:rPr>
              <a:t>Acceleration </a:t>
            </a:r>
            <a:r>
              <a:rPr lang="en-US" sz="2800" b="1" u="sng" dirty="0">
                <a:solidFill>
                  <a:srgbClr val="00B0F0"/>
                </a:solidFill>
              </a:rPr>
              <a:t>approach</a:t>
            </a:r>
            <a:r>
              <a:rPr lang="en-US" sz="2800" b="1" dirty="0"/>
              <a:t>: It implies any one of the following</a:t>
            </a:r>
            <a:r>
              <a:rPr lang="en-US" sz="2800" b="1" dirty="0" smtClean="0"/>
              <a:t>:</a:t>
            </a:r>
          </a:p>
          <a:p>
            <a:pPr marL="0" indent="0">
              <a:buNone/>
            </a:pPr>
            <a:endParaRPr lang="en-US" sz="2800" b="1" dirty="0"/>
          </a:p>
          <a:p>
            <a:pPr marL="0" indent="0">
              <a:buNone/>
            </a:pPr>
            <a:r>
              <a:rPr lang="en-US" sz="2800" b="1" dirty="0" smtClean="0"/>
              <a:t>1</a:t>
            </a:r>
            <a:r>
              <a:rPr lang="en-US" sz="2800" b="1" dirty="0"/>
              <a:t>.	Admitting gifted children to kindergarten </a:t>
            </a:r>
            <a:r>
              <a:rPr lang="en-US" sz="2800" b="1" dirty="0" smtClean="0"/>
              <a:t>	or </a:t>
            </a:r>
            <a:r>
              <a:rPr lang="en-US" sz="2800" b="1" dirty="0"/>
              <a:t>first </a:t>
            </a:r>
            <a:r>
              <a:rPr lang="en-US" sz="2800" b="1" dirty="0" smtClean="0"/>
              <a:t>grade </a:t>
            </a:r>
            <a:r>
              <a:rPr lang="en-US" sz="2800" b="1" dirty="0"/>
              <a:t>according to mental age.</a:t>
            </a:r>
          </a:p>
          <a:p>
            <a:pPr marL="0" indent="0">
              <a:buNone/>
            </a:pPr>
            <a:r>
              <a:rPr lang="en-US" sz="2800" b="1" dirty="0" smtClean="0"/>
              <a:t>2</a:t>
            </a:r>
            <a:r>
              <a:rPr lang="en-US" sz="2800" b="1" dirty="0"/>
              <a:t>.	Skipping grades such as double </a:t>
            </a:r>
            <a:r>
              <a:rPr lang="en-US" sz="2800" b="1" dirty="0" smtClean="0"/>
              <a:t>	promotion</a:t>
            </a:r>
            <a:r>
              <a:rPr lang="en-US" sz="2800" b="1" dirty="0"/>
              <a:t>.</a:t>
            </a:r>
          </a:p>
          <a:p>
            <a:pPr marL="0" indent="0">
              <a:buNone/>
            </a:pPr>
            <a:r>
              <a:rPr lang="en-US" sz="2800" b="1" dirty="0" smtClean="0"/>
              <a:t>3</a:t>
            </a:r>
            <a:r>
              <a:rPr lang="en-US" sz="2800" b="1" dirty="0"/>
              <a:t>.	Early admissions to secondary schools </a:t>
            </a:r>
            <a:r>
              <a:rPr lang="en-US" sz="2800" b="1" dirty="0" smtClean="0"/>
              <a:t>	or colleges</a:t>
            </a:r>
            <a:endParaRPr lang="en-US" dirty="0"/>
          </a:p>
        </p:txBody>
      </p:sp>
    </p:spTree>
    <p:extLst>
      <p:ext uri="{BB962C8B-B14F-4D97-AF65-F5344CB8AC3E}">
        <p14:creationId xmlns:p14="http://schemas.microsoft.com/office/powerpoint/2010/main" val="2014055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610600" cy="6858000"/>
          </a:xfrm>
        </p:spPr>
        <p:txBody>
          <a:bodyPr>
            <a:normAutofit/>
          </a:bodyPr>
          <a:lstStyle/>
          <a:p>
            <a:pPr marL="0" indent="0" algn="just">
              <a:buNone/>
            </a:pPr>
            <a:r>
              <a:rPr lang="en-US" sz="2400" b="1" u="sng" dirty="0" smtClean="0">
                <a:solidFill>
                  <a:srgbClr val="7030A0"/>
                </a:solidFill>
              </a:rPr>
              <a:t>b</a:t>
            </a:r>
            <a:r>
              <a:rPr lang="en-US" sz="2800" b="1" u="sng" dirty="0" smtClean="0">
                <a:solidFill>
                  <a:srgbClr val="7030A0"/>
                </a:solidFill>
              </a:rPr>
              <a:t>). Enrichment Approach</a:t>
            </a:r>
            <a:r>
              <a:rPr lang="en-US" sz="2800" b="1" u="sng" dirty="0">
                <a:solidFill>
                  <a:srgbClr val="7030A0"/>
                </a:solidFill>
              </a:rPr>
              <a:t>:</a:t>
            </a:r>
            <a:r>
              <a:rPr lang="en-US" sz="2800" b="1" dirty="0" smtClean="0">
                <a:solidFill>
                  <a:srgbClr val="7030A0"/>
                </a:solidFill>
              </a:rPr>
              <a:t>    </a:t>
            </a:r>
            <a:r>
              <a:rPr lang="en-US" sz="2800" b="1" dirty="0" smtClean="0">
                <a:solidFill>
                  <a:srgbClr val="FF0000"/>
                </a:solidFill>
              </a:rPr>
              <a:t>Provide  the </a:t>
            </a:r>
            <a:r>
              <a:rPr lang="en-US" sz="2800" b="1" dirty="0">
                <a:solidFill>
                  <a:srgbClr val="FF0000"/>
                </a:solidFill>
              </a:rPr>
              <a:t>opportunity for undertaking special projects and investigations. </a:t>
            </a:r>
          </a:p>
          <a:p>
            <a:pPr algn="just"/>
            <a:r>
              <a:rPr lang="en-US" sz="2800" b="1" dirty="0">
                <a:solidFill>
                  <a:srgbClr val="FF0000"/>
                </a:solidFill>
              </a:rPr>
              <a:t>	1.	</a:t>
            </a:r>
            <a:r>
              <a:rPr lang="en-US" sz="2800" b="1" dirty="0" smtClean="0">
                <a:solidFill>
                  <a:srgbClr val="FF0000"/>
                </a:solidFill>
              </a:rPr>
              <a:t>Challenge the </a:t>
            </a:r>
            <a:r>
              <a:rPr lang="en-US" sz="2800" b="1" dirty="0">
                <a:solidFill>
                  <a:srgbClr val="FF0000"/>
                </a:solidFill>
              </a:rPr>
              <a:t>gifted  child with additional readings, extra assignments and an opportunity  to participate in other than</a:t>
            </a:r>
            <a:r>
              <a:rPr lang="en-US" sz="2800" b="1" dirty="0" smtClean="0">
                <a:solidFill>
                  <a:srgbClr val="FF0000"/>
                </a:solidFill>
              </a:rPr>
              <a:t>.</a:t>
            </a:r>
            <a:r>
              <a:rPr lang="en-US" sz="2800" b="1" dirty="0">
                <a:solidFill>
                  <a:srgbClr val="FF0000"/>
                </a:solidFill>
              </a:rPr>
              <a:t> </a:t>
            </a:r>
          </a:p>
          <a:p>
            <a:pPr algn="just"/>
            <a:r>
              <a:rPr lang="en-US" sz="2800" b="1" dirty="0">
                <a:solidFill>
                  <a:srgbClr val="FF0000"/>
                </a:solidFill>
              </a:rPr>
              <a:t>	2.	Grouping children in a class, so that the few gifted children are in a group by themselves,  and challenging  their interests and abilities with problems requiring  independent research and thought  rather than memory processes.</a:t>
            </a:r>
          </a:p>
          <a:p>
            <a:endParaRPr lang="en-US" sz="2400" dirty="0"/>
          </a:p>
          <a:p>
            <a:endParaRPr lang="en-US" dirty="0"/>
          </a:p>
        </p:txBody>
      </p:sp>
    </p:spTree>
    <p:extLst>
      <p:ext uri="{BB962C8B-B14F-4D97-AF65-F5344CB8AC3E}">
        <p14:creationId xmlns:p14="http://schemas.microsoft.com/office/powerpoint/2010/main" val="6468516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66</TotalTime>
  <Words>919</Words>
  <Application>Microsoft Office PowerPoint</Application>
  <PresentationFormat>On-screen Show (4:3)</PresentationFormat>
  <Paragraphs>142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Clarity</vt:lpstr>
      <vt:lpstr> Exceptional learners </vt:lpstr>
      <vt:lpstr>Characteristics of exceptional children</vt:lpstr>
      <vt:lpstr>Exceptional Children -Types</vt:lpstr>
      <vt:lpstr>1. Gifted Children</vt:lpstr>
      <vt:lpstr>How to Identify Gifted Children??</vt:lpstr>
      <vt:lpstr>Needs and problems of gifted:</vt:lpstr>
      <vt:lpstr>Problems:</vt:lpstr>
      <vt:lpstr>PowerPoint Presentation</vt:lpstr>
      <vt:lpstr>PowerPoint Presentation</vt:lpstr>
      <vt:lpstr>PowerPoint Presentation</vt:lpstr>
      <vt:lpstr>PowerPoint Presentation</vt:lpstr>
      <vt:lpstr>2. Academically Backward Children:</vt:lpstr>
      <vt:lpstr>PowerPoint Presentation</vt:lpstr>
      <vt:lpstr>Types of backward children</vt:lpstr>
      <vt:lpstr>Causes of Backwardness:  </vt:lpstr>
      <vt:lpstr>b. Environmental factors: </vt:lpstr>
      <vt:lpstr>Education of Backward children:  </vt:lpstr>
      <vt:lpstr>PowerPoint Presentation</vt:lpstr>
      <vt:lpstr>3. Mentally challenged</vt:lpstr>
      <vt:lpstr>Characteristics of M R Children  </vt:lpstr>
      <vt:lpstr>Individuals having I.Q below 90 are known as sub-normal or mentally retarded. </vt:lpstr>
      <vt:lpstr>Important causes of mental retardation</vt:lpstr>
      <vt:lpstr>PowerPoint Presentation</vt:lpstr>
      <vt:lpstr>PowerPoint Presentation</vt:lpstr>
      <vt:lpstr>PowerPoint Presentation</vt:lpstr>
      <vt:lpstr>PowerPoint Presentation</vt:lpstr>
      <vt:lpstr>The education of mentally retarded children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Exceptional learners </dc:title>
  <dc:creator>Sr.Soja</dc:creator>
  <cp:lastModifiedBy>sr soja</cp:lastModifiedBy>
  <cp:revision>21</cp:revision>
  <dcterms:created xsi:type="dcterms:W3CDTF">2006-08-16T00:00:00Z</dcterms:created>
  <dcterms:modified xsi:type="dcterms:W3CDTF">2018-06-04T04:17:34Z</dcterms:modified>
</cp:coreProperties>
</file>