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61"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TOOLS AND TECHNIQUES FOR COLLECTING DATA</a:t>
            </a:r>
            <a:endParaRPr lang="en-US" dirty="0"/>
          </a:p>
        </p:txBody>
      </p:sp>
    </p:spTree>
    <p:extLst>
      <p:ext uri="{BB962C8B-B14F-4D97-AF65-F5344CB8AC3E}">
        <p14:creationId xmlns:p14="http://schemas.microsoft.com/office/powerpoint/2010/main" val="2496672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lvl="0" indent="0">
              <a:buNone/>
            </a:pPr>
            <a:r>
              <a:rPr lang="en-US" b="1" dirty="0">
                <a:solidFill>
                  <a:srgbClr val="0066FF"/>
                </a:solidFill>
              </a:rPr>
              <a:t>Non  participant </a:t>
            </a:r>
            <a:r>
              <a:rPr lang="en-US" b="1" dirty="0" smtClean="0">
                <a:solidFill>
                  <a:srgbClr val="0066FF"/>
                </a:solidFill>
              </a:rPr>
              <a:t>observation</a:t>
            </a:r>
          </a:p>
          <a:p>
            <a:pPr marL="0" lvl="0" indent="0">
              <a:buNone/>
            </a:pPr>
            <a:endParaRPr lang="en-US" dirty="0">
              <a:solidFill>
                <a:srgbClr val="0066FF"/>
              </a:solidFill>
            </a:endParaRPr>
          </a:p>
          <a:p>
            <a:r>
              <a:rPr lang="en-US" sz="3600" b="1" i="1" dirty="0">
                <a:solidFill>
                  <a:srgbClr val="FF0000"/>
                </a:solidFill>
              </a:rPr>
              <a:t>	The observer is not  a part of the group or situations in which he wants to observe the behaviour. </a:t>
            </a:r>
            <a:endParaRPr lang="en-US" sz="3600" b="1" i="1" dirty="0" smtClean="0">
              <a:solidFill>
                <a:srgbClr val="FF0000"/>
              </a:solidFill>
            </a:endParaRPr>
          </a:p>
          <a:p>
            <a:r>
              <a:rPr lang="en-US" sz="3600" b="1" i="1" dirty="0" smtClean="0">
                <a:solidFill>
                  <a:srgbClr val="FF0000"/>
                </a:solidFill>
              </a:rPr>
              <a:t>Usually </a:t>
            </a:r>
            <a:r>
              <a:rPr lang="en-US" sz="3600" b="1" i="1" dirty="0">
                <a:solidFill>
                  <a:srgbClr val="FF0000"/>
                </a:solidFill>
              </a:rPr>
              <a:t>he keeps himself away from the group and observes all the behaviour of the group without making them aware of being observed.</a:t>
            </a:r>
          </a:p>
          <a:p>
            <a:pPr marL="0" indent="0">
              <a:buNone/>
            </a:pPr>
            <a:endParaRPr lang="en-US" dirty="0"/>
          </a:p>
        </p:txBody>
      </p:sp>
    </p:spTree>
    <p:extLst>
      <p:ext uri="{BB962C8B-B14F-4D97-AF65-F5344CB8AC3E}">
        <p14:creationId xmlns:p14="http://schemas.microsoft.com/office/powerpoint/2010/main" val="749359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marL="0" lvl="0" indent="0">
              <a:buNone/>
            </a:pPr>
            <a:r>
              <a:rPr lang="en-US" b="1" dirty="0">
                <a:solidFill>
                  <a:srgbClr val="0066FF"/>
                </a:solidFill>
              </a:rPr>
              <a:t>Participant </a:t>
            </a:r>
            <a:r>
              <a:rPr lang="en-US" b="1" dirty="0" smtClean="0">
                <a:solidFill>
                  <a:srgbClr val="0066FF"/>
                </a:solidFill>
              </a:rPr>
              <a:t>observation</a:t>
            </a:r>
          </a:p>
          <a:p>
            <a:pPr marL="0" lvl="0" indent="0">
              <a:buNone/>
            </a:pPr>
            <a:endParaRPr lang="en-US" dirty="0"/>
          </a:p>
          <a:p>
            <a:r>
              <a:rPr lang="en-US" sz="3600" b="1" dirty="0">
                <a:solidFill>
                  <a:srgbClr val="FF0000"/>
                </a:solidFill>
              </a:rPr>
              <a:t>	The observer becomes  a part of  the group, which he wants to  observe. He establishes rapport with members  of the group so that  they may be conscious of his presence and may exhibit their real behaviour.  Being one among the group   the observer studies the behaviour of the group.</a:t>
            </a:r>
          </a:p>
          <a:p>
            <a:endParaRPr lang="en-US" dirty="0"/>
          </a:p>
        </p:txBody>
      </p:sp>
    </p:spTree>
    <p:extLst>
      <p:ext uri="{BB962C8B-B14F-4D97-AF65-F5344CB8AC3E}">
        <p14:creationId xmlns:p14="http://schemas.microsoft.com/office/powerpoint/2010/main" val="3602367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Merits</a:t>
            </a:r>
            <a:r>
              <a:rPr lang="en-US" dirty="0"/>
              <a:t/>
            </a:r>
            <a:br>
              <a:rPr lang="en-US" dirty="0"/>
            </a:br>
            <a:endParaRPr lang="en-US" dirty="0"/>
          </a:p>
        </p:txBody>
      </p:sp>
      <p:sp>
        <p:nvSpPr>
          <p:cNvPr id="3" name="Content Placeholder 2"/>
          <p:cNvSpPr>
            <a:spLocks noGrp="1"/>
          </p:cNvSpPr>
          <p:nvPr>
            <p:ph idx="1"/>
          </p:nvPr>
        </p:nvSpPr>
        <p:spPr>
          <a:xfrm>
            <a:off x="457200" y="914400"/>
            <a:ext cx="8229600" cy="5943600"/>
          </a:xfrm>
        </p:spPr>
        <p:txBody>
          <a:bodyPr>
            <a:normAutofit/>
          </a:bodyPr>
          <a:lstStyle/>
          <a:p>
            <a:pPr marL="0" indent="0">
              <a:buNone/>
            </a:pPr>
            <a:r>
              <a:rPr lang="en-US" dirty="0" smtClean="0"/>
              <a:t>1</a:t>
            </a:r>
            <a:r>
              <a:rPr lang="en-US" dirty="0"/>
              <a:t>.	Observation is the natural and normal way of knowing </a:t>
            </a:r>
            <a:r>
              <a:rPr lang="en-US" dirty="0" smtClean="0"/>
              <a:t>external </a:t>
            </a:r>
            <a:r>
              <a:rPr lang="en-US" dirty="0"/>
              <a:t>world </a:t>
            </a:r>
            <a:r>
              <a:rPr lang="en-US" dirty="0" smtClean="0"/>
              <a:t>and the </a:t>
            </a:r>
            <a:r>
              <a:rPr lang="en-US" dirty="0"/>
              <a:t>mind.</a:t>
            </a:r>
          </a:p>
          <a:p>
            <a:pPr marL="0" indent="0">
              <a:buNone/>
            </a:pPr>
            <a:r>
              <a:rPr lang="en-US" dirty="0" smtClean="0"/>
              <a:t>2.</a:t>
            </a:r>
            <a:r>
              <a:rPr lang="en-US" dirty="0"/>
              <a:t> </a:t>
            </a:r>
            <a:r>
              <a:rPr lang="en-US" dirty="0" smtClean="0"/>
              <a:t>The only method at our disposal to know the minds of others.</a:t>
            </a:r>
          </a:p>
          <a:p>
            <a:pPr marL="0" indent="0">
              <a:buNone/>
            </a:pPr>
            <a:r>
              <a:rPr lang="en-US" dirty="0"/>
              <a:t>3. Observation helps to acquire the necessary knowledge and removes the gap in the knowledge of our own mind.</a:t>
            </a:r>
          </a:p>
          <a:p>
            <a:pPr marL="0" indent="0">
              <a:buNone/>
            </a:pPr>
            <a:r>
              <a:rPr lang="en-US" dirty="0"/>
              <a:t>4.	Observation enables to have knowledge of social behaviour</a:t>
            </a:r>
          </a:p>
          <a:p>
            <a:pPr marL="0" indent="0">
              <a:buNone/>
            </a:pPr>
            <a:endParaRPr lang="en-US" dirty="0"/>
          </a:p>
        </p:txBody>
      </p:sp>
    </p:spTree>
    <p:extLst>
      <p:ext uri="{BB962C8B-B14F-4D97-AF65-F5344CB8AC3E}">
        <p14:creationId xmlns:p14="http://schemas.microsoft.com/office/powerpoint/2010/main" val="331187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458200" cy="5486400"/>
          </a:xfrm>
        </p:spPr>
        <p:txBody>
          <a:bodyPr>
            <a:normAutofit/>
          </a:bodyPr>
          <a:lstStyle/>
          <a:p>
            <a:pPr marL="514350" indent="-514350">
              <a:buAutoNum type="arabicPeriod"/>
            </a:pPr>
            <a:r>
              <a:rPr lang="en-US" sz="4000" b="1" dirty="0" smtClean="0"/>
              <a:t>useful </a:t>
            </a:r>
            <a:r>
              <a:rPr lang="en-US" sz="4000" b="1" dirty="0"/>
              <a:t>only for collecting data about overt behaviour </a:t>
            </a:r>
            <a:endParaRPr lang="en-US" sz="4000" b="1" dirty="0" smtClean="0"/>
          </a:p>
          <a:p>
            <a:pPr marL="514350" indent="-514350">
              <a:buAutoNum type="arabicPeriod" startAt="2"/>
            </a:pPr>
            <a:r>
              <a:rPr lang="en-US" sz="4000" b="1" dirty="0" smtClean="0"/>
              <a:t>The </a:t>
            </a:r>
            <a:r>
              <a:rPr lang="en-US" sz="4000" b="1" dirty="0"/>
              <a:t>subjectivity of interpretation </a:t>
            </a:r>
            <a:endParaRPr lang="en-US" sz="4000" b="1" dirty="0" smtClean="0"/>
          </a:p>
          <a:p>
            <a:pPr marL="514350" indent="-514350">
              <a:buAutoNum type="arabicPeriod" startAt="2"/>
            </a:pPr>
            <a:r>
              <a:rPr lang="en-US" sz="4000" b="1" dirty="0" smtClean="0"/>
              <a:t>The </a:t>
            </a:r>
            <a:r>
              <a:rPr lang="en-US" sz="4000" b="1" dirty="0"/>
              <a:t>method of observation leaves the matter of accounting for the facts “How and Why” of interpretation of </a:t>
            </a:r>
            <a:r>
              <a:rPr lang="en-US" sz="4000" b="1" dirty="0" smtClean="0"/>
              <a:t>data.</a:t>
            </a:r>
          </a:p>
        </p:txBody>
      </p:sp>
      <p:sp>
        <p:nvSpPr>
          <p:cNvPr id="4" name="Title 1"/>
          <p:cNvSpPr>
            <a:spLocks noGrp="1"/>
          </p:cNvSpPr>
          <p:nvPr>
            <p:ph type="title"/>
          </p:nvPr>
        </p:nvSpPr>
        <p:spPr>
          <a:xfrm>
            <a:off x="457200" y="274638"/>
            <a:ext cx="8229600" cy="1143000"/>
          </a:xfrm>
        </p:spPr>
        <p:txBody>
          <a:bodyPr>
            <a:normAutofit fontScale="90000"/>
          </a:bodyPr>
          <a:lstStyle/>
          <a:p>
            <a:r>
              <a:rPr lang="en-US" b="1" dirty="0" smtClean="0">
                <a:solidFill>
                  <a:srgbClr val="FF0000"/>
                </a:solidFill>
              </a:rPr>
              <a:t>Demerits</a:t>
            </a:r>
            <a:r>
              <a:rPr lang="en-US" dirty="0"/>
              <a:t/>
            </a:r>
            <a:br>
              <a:rPr lang="en-US" dirty="0"/>
            </a:br>
            <a:endParaRPr lang="en-US" dirty="0"/>
          </a:p>
        </p:txBody>
      </p:sp>
    </p:spTree>
    <p:extLst>
      <p:ext uri="{BB962C8B-B14F-4D97-AF65-F5344CB8AC3E}">
        <p14:creationId xmlns:p14="http://schemas.microsoft.com/office/powerpoint/2010/main" val="4240623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indent="0">
              <a:buNone/>
            </a:pPr>
            <a:r>
              <a:rPr lang="en-US" b="1" dirty="0" smtClean="0">
                <a:solidFill>
                  <a:srgbClr val="FF0000"/>
                </a:solidFill>
              </a:rPr>
              <a:t>4. Observation </a:t>
            </a:r>
            <a:r>
              <a:rPr lang="en-US" b="1" dirty="0">
                <a:solidFill>
                  <a:srgbClr val="FF0000"/>
                </a:solidFill>
              </a:rPr>
              <a:t>is subjected  to two types of errors </a:t>
            </a:r>
            <a:r>
              <a:rPr lang="en-US" b="1" dirty="0" err="1">
                <a:solidFill>
                  <a:srgbClr val="FF0000"/>
                </a:solidFill>
              </a:rPr>
              <a:t>ie</a:t>
            </a:r>
            <a:r>
              <a:rPr lang="en-US" b="1" dirty="0">
                <a:solidFill>
                  <a:srgbClr val="FF0000"/>
                </a:solidFill>
              </a:rPr>
              <a:t>. sampling error and observation error. </a:t>
            </a:r>
            <a:endParaRPr lang="en-US" b="1" dirty="0" smtClean="0">
              <a:solidFill>
                <a:srgbClr val="FF0000"/>
              </a:solidFill>
            </a:endParaRPr>
          </a:p>
          <a:p>
            <a:pPr marL="0" indent="0">
              <a:buNone/>
            </a:pPr>
            <a:r>
              <a:rPr lang="en-US" b="1" dirty="0" smtClean="0">
                <a:solidFill>
                  <a:srgbClr val="FF0000"/>
                </a:solidFill>
              </a:rPr>
              <a:t> </a:t>
            </a:r>
          </a:p>
          <a:p>
            <a:pPr marL="0" indent="0">
              <a:buNone/>
            </a:pPr>
            <a:r>
              <a:rPr lang="en-US" b="1" dirty="0" smtClean="0">
                <a:solidFill>
                  <a:srgbClr val="FF0000"/>
                </a:solidFill>
              </a:rPr>
              <a:t>Sampling </a:t>
            </a:r>
            <a:r>
              <a:rPr lang="en-US" b="1" dirty="0">
                <a:solidFill>
                  <a:srgbClr val="FF0000"/>
                </a:solidFill>
              </a:rPr>
              <a:t>error  occurs because of  inadequacies of  selecting  situations to be </a:t>
            </a:r>
            <a:r>
              <a:rPr lang="en-US" b="1" dirty="0" smtClean="0">
                <a:solidFill>
                  <a:srgbClr val="FF0000"/>
                </a:solidFill>
              </a:rPr>
              <a:t>observed.</a:t>
            </a:r>
          </a:p>
          <a:p>
            <a:pPr marL="0" indent="0">
              <a:buNone/>
            </a:pPr>
            <a:r>
              <a:rPr lang="en-US" b="1" dirty="0" smtClean="0">
                <a:solidFill>
                  <a:srgbClr val="FF0000"/>
                </a:solidFill>
              </a:rPr>
              <a:t>The </a:t>
            </a:r>
            <a:r>
              <a:rPr lang="en-US" b="1" dirty="0">
                <a:solidFill>
                  <a:srgbClr val="FF0000"/>
                </a:solidFill>
              </a:rPr>
              <a:t>observation error may be due to lack of knowledge of  background of the  situations to be observed.</a:t>
            </a:r>
          </a:p>
          <a:p>
            <a:pPr marL="514350" indent="-514350">
              <a:buAutoNum type="arabicPeriod"/>
            </a:pPr>
            <a:endParaRPr lang="en-US" dirty="0"/>
          </a:p>
          <a:p>
            <a:endParaRPr lang="en-US" dirty="0"/>
          </a:p>
        </p:txBody>
      </p:sp>
    </p:spTree>
    <p:extLst>
      <p:ext uri="{BB962C8B-B14F-4D97-AF65-F5344CB8AC3E}">
        <p14:creationId xmlns:p14="http://schemas.microsoft.com/office/powerpoint/2010/main" val="1490236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Clinical  </a:t>
            </a:r>
            <a:r>
              <a:rPr lang="en-US" b="1" dirty="0"/>
              <a:t>Method </a:t>
            </a:r>
            <a:r>
              <a:rPr lang="en-US" b="1" dirty="0" smtClean="0"/>
              <a:t/>
            </a:r>
            <a:br>
              <a:rPr lang="en-US" b="1" dirty="0" smtClean="0"/>
            </a:br>
            <a:r>
              <a:rPr lang="en-US" b="1" dirty="0" smtClean="0"/>
              <a:t>or </a:t>
            </a:r>
            <a:r>
              <a:rPr lang="en-US" b="1" dirty="0"/>
              <a:t>Case  Study Method</a:t>
            </a:r>
            <a:endParaRPr lang="en-US" dirty="0"/>
          </a:p>
        </p:txBody>
      </p:sp>
      <p:sp>
        <p:nvSpPr>
          <p:cNvPr id="3" name="Content Placeholder 2"/>
          <p:cNvSpPr>
            <a:spLocks noGrp="1"/>
          </p:cNvSpPr>
          <p:nvPr>
            <p:ph idx="1"/>
          </p:nvPr>
        </p:nvSpPr>
        <p:spPr/>
        <p:txBody>
          <a:bodyPr>
            <a:normAutofit lnSpcReduction="10000"/>
          </a:bodyPr>
          <a:lstStyle/>
          <a:p>
            <a:r>
              <a:rPr lang="en-US" b="1" dirty="0">
                <a:solidFill>
                  <a:srgbClr val="7030A0"/>
                </a:solidFill>
              </a:rPr>
              <a:t>The clinical method is used for studying the </a:t>
            </a:r>
            <a:r>
              <a:rPr lang="en-US" b="1" dirty="0" err="1">
                <a:solidFill>
                  <a:srgbClr val="7030A0"/>
                </a:solidFill>
              </a:rPr>
              <a:t>behavioural</a:t>
            </a:r>
            <a:r>
              <a:rPr lang="en-US" b="1" dirty="0">
                <a:solidFill>
                  <a:srgbClr val="7030A0"/>
                </a:solidFill>
              </a:rPr>
              <a:t>  problems of a maladjusted or </a:t>
            </a:r>
            <a:r>
              <a:rPr lang="en-US" b="1" dirty="0" smtClean="0">
                <a:solidFill>
                  <a:srgbClr val="7030A0"/>
                </a:solidFill>
              </a:rPr>
              <a:t>deviated </a:t>
            </a:r>
            <a:r>
              <a:rPr lang="en-US" b="1" dirty="0" err="1" smtClean="0">
                <a:solidFill>
                  <a:srgbClr val="7030A0"/>
                </a:solidFill>
              </a:rPr>
              <a:t>behavioural</a:t>
            </a:r>
            <a:r>
              <a:rPr lang="en-US" b="1" dirty="0" smtClean="0">
                <a:solidFill>
                  <a:srgbClr val="7030A0"/>
                </a:solidFill>
              </a:rPr>
              <a:t> problem of the individual. </a:t>
            </a:r>
          </a:p>
          <a:p>
            <a:r>
              <a:rPr lang="en-US" b="1" dirty="0">
                <a:solidFill>
                  <a:srgbClr val="7030A0"/>
                </a:solidFill>
              </a:rPr>
              <a:t>A clinical study is an in-depth study of the case in all its details. </a:t>
            </a:r>
            <a:endParaRPr lang="en-US" b="1" dirty="0" smtClean="0">
              <a:solidFill>
                <a:srgbClr val="7030A0"/>
              </a:solidFill>
            </a:endParaRPr>
          </a:p>
          <a:p>
            <a:r>
              <a:rPr lang="en-US" b="1" dirty="0">
                <a:solidFill>
                  <a:srgbClr val="7030A0"/>
                </a:solidFill>
              </a:rPr>
              <a:t>It is characterized by the detailed, realistic, concrete description and explanation of a case. </a:t>
            </a:r>
          </a:p>
        </p:txBody>
      </p:sp>
    </p:spTree>
    <p:extLst>
      <p:ext uri="{BB962C8B-B14F-4D97-AF65-F5344CB8AC3E}">
        <p14:creationId xmlns:p14="http://schemas.microsoft.com/office/powerpoint/2010/main" val="350169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r>
              <a:rPr lang="en-US" b="1" dirty="0"/>
              <a:t>The complete and detailed study of a  case may involve the use of observation, interview, medical examination, use of various  psychological tests  etc. </a:t>
            </a:r>
            <a:endParaRPr lang="en-US" b="1" dirty="0" smtClean="0"/>
          </a:p>
          <a:p>
            <a:r>
              <a:rPr lang="en-US" b="1" dirty="0" smtClean="0"/>
              <a:t> </a:t>
            </a:r>
            <a:r>
              <a:rPr lang="en-US" b="1" dirty="0"/>
              <a:t>Information from all sources about  the past and present of the case is pooled together  in a sequential order to prepare a comprehensive case history. </a:t>
            </a:r>
            <a:endParaRPr lang="en-US" b="1" dirty="0" smtClean="0"/>
          </a:p>
          <a:p>
            <a:r>
              <a:rPr lang="en-US" b="1" dirty="0" smtClean="0"/>
              <a:t>This </a:t>
            </a:r>
            <a:r>
              <a:rPr lang="en-US" b="1" dirty="0"/>
              <a:t>is thoroughly </a:t>
            </a:r>
            <a:r>
              <a:rPr lang="en-US" b="1" dirty="0" err="1"/>
              <a:t>analysed</a:t>
            </a:r>
            <a:r>
              <a:rPr lang="en-US" b="1" dirty="0"/>
              <a:t> in order to locate the causes of maladjustment  and plan remedial </a:t>
            </a:r>
            <a:r>
              <a:rPr lang="en-US" b="1" dirty="0" smtClean="0"/>
              <a:t>procedures.</a:t>
            </a:r>
            <a:endParaRPr lang="en-US" b="1" dirty="0"/>
          </a:p>
          <a:p>
            <a:endParaRPr lang="en-US" dirty="0"/>
          </a:p>
        </p:txBody>
      </p:sp>
    </p:spTree>
    <p:extLst>
      <p:ext uri="{BB962C8B-B14F-4D97-AF65-F5344CB8AC3E}">
        <p14:creationId xmlns:p14="http://schemas.microsoft.com/office/powerpoint/2010/main" val="917794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marL="0" indent="0">
              <a:buNone/>
            </a:pPr>
            <a:r>
              <a:rPr lang="en-US" sz="3600" b="1" dirty="0"/>
              <a:t>The main objectives of case </a:t>
            </a:r>
            <a:r>
              <a:rPr lang="en-US" sz="3600" b="1" dirty="0" smtClean="0"/>
              <a:t>study :</a:t>
            </a:r>
          </a:p>
          <a:p>
            <a:endParaRPr lang="en-US" sz="3600" b="1" dirty="0"/>
          </a:p>
          <a:p>
            <a:r>
              <a:rPr lang="en-US" sz="3600" b="1" dirty="0" smtClean="0">
                <a:solidFill>
                  <a:srgbClr val="0066FF"/>
                </a:solidFill>
              </a:rPr>
              <a:t> </a:t>
            </a:r>
            <a:r>
              <a:rPr lang="en-US" sz="3600" b="1" dirty="0">
                <a:solidFill>
                  <a:srgbClr val="0066FF"/>
                </a:solidFill>
              </a:rPr>
              <a:t>1) Diagnosis and treatment of behavioral </a:t>
            </a:r>
            <a:r>
              <a:rPr lang="en-US" sz="3600" b="1" dirty="0" smtClean="0">
                <a:solidFill>
                  <a:srgbClr val="0066FF"/>
                </a:solidFill>
              </a:rPr>
              <a:t>problems</a:t>
            </a:r>
          </a:p>
          <a:p>
            <a:r>
              <a:rPr lang="en-US" sz="3600" b="1" dirty="0" smtClean="0">
                <a:solidFill>
                  <a:srgbClr val="0066FF"/>
                </a:solidFill>
              </a:rPr>
              <a:t>  </a:t>
            </a:r>
            <a:r>
              <a:rPr lang="en-US" sz="3600" b="1" dirty="0">
                <a:solidFill>
                  <a:srgbClr val="0066FF"/>
                </a:solidFill>
              </a:rPr>
              <a:t>2) To provide better counselling and guidance</a:t>
            </a:r>
          </a:p>
          <a:p>
            <a:endParaRPr lang="en-US" dirty="0"/>
          </a:p>
        </p:txBody>
      </p:sp>
    </p:spTree>
    <p:extLst>
      <p:ext uri="{BB962C8B-B14F-4D97-AF65-F5344CB8AC3E}">
        <p14:creationId xmlns:p14="http://schemas.microsoft.com/office/powerpoint/2010/main" val="3955142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t>Merits and Demerits</a:t>
            </a:r>
            <a:r>
              <a:rPr lang="en-US" dirty="0"/>
              <a:t/>
            </a:r>
            <a:br>
              <a:rPr lang="en-US" dirty="0"/>
            </a:br>
            <a:endParaRPr lang="en-US" dirty="0"/>
          </a:p>
        </p:txBody>
      </p:sp>
      <p:sp>
        <p:nvSpPr>
          <p:cNvPr id="3" name="Content Placeholder 2"/>
          <p:cNvSpPr>
            <a:spLocks noGrp="1"/>
          </p:cNvSpPr>
          <p:nvPr>
            <p:ph idx="1"/>
          </p:nvPr>
        </p:nvSpPr>
        <p:spPr>
          <a:xfrm>
            <a:off x="152400" y="609600"/>
            <a:ext cx="8839200" cy="5440363"/>
          </a:xfrm>
        </p:spPr>
        <p:txBody>
          <a:bodyPr>
            <a:noAutofit/>
          </a:bodyPr>
          <a:lstStyle/>
          <a:p>
            <a:pPr algn="just">
              <a:buFont typeface="Wingdings" pitchFamily="2" charset="2"/>
              <a:buChar char="q"/>
            </a:pPr>
            <a:r>
              <a:rPr lang="en-US" b="1" dirty="0" smtClean="0">
                <a:solidFill>
                  <a:srgbClr val="0066FF"/>
                </a:solidFill>
              </a:rPr>
              <a:t>It could </a:t>
            </a:r>
            <a:r>
              <a:rPr lang="en-US" b="1" dirty="0">
                <a:solidFill>
                  <a:srgbClr val="0066FF"/>
                </a:solidFill>
              </a:rPr>
              <a:t>be safely employed to study </a:t>
            </a:r>
            <a:r>
              <a:rPr lang="en-US" b="1" dirty="0" smtClean="0">
                <a:solidFill>
                  <a:srgbClr val="0066FF"/>
                </a:solidFill>
              </a:rPr>
              <a:t>in-depth, </a:t>
            </a:r>
            <a:r>
              <a:rPr lang="en-US" b="1" dirty="0">
                <a:solidFill>
                  <a:srgbClr val="0066FF"/>
                </a:solidFill>
              </a:rPr>
              <a:t>a particular individual with respect to the problem area concerned. </a:t>
            </a:r>
            <a:endParaRPr lang="en-US" b="1" dirty="0" smtClean="0">
              <a:solidFill>
                <a:srgbClr val="0066FF"/>
              </a:solidFill>
            </a:endParaRPr>
          </a:p>
          <a:p>
            <a:pPr algn="just">
              <a:buFont typeface="Wingdings" pitchFamily="2" charset="2"/>
              <a:buChar char="q"/>
            </a:pPr>
            <a:r>
              <a:rPr lang="en-US" b="1" dirty="0" smtClean="0">
                <a:solidFill>
                  <a:srgbClr val="0066FF"/>
                </a:solidFill>
              </a:rPr>
              <a:t>Provides  an </a:t>
            </a:r>
            <a:r>
              <a:rPr lang="en-US" b="1" dirty="0">
                <a:solidFill>
                  <a:srgbClr val="0066FF"/>
                </a:solidFill>
              </a:rPr>
              <a:t>intensive study meant for gathering all possible details regarding individual behaviour</a:t>
            </a:r>
            <a:r>
              <a:rPr lang="en-US" b="1" dirty="0" smtClean="0">
                <a:solidFill>
                  <a:srgbClr val="0066FF"/>
                </a:solidFill>
              </a:rPr>
              <a:t>.</a:t>
            </a:r>
          </a:p>
          <a:p>
            <a:pPr algn="just">
              <a:buFont typeface="Wingdings" pitchFamily="2" charset="2"/>
              <a:buChar char="q"/>
            </a:pPr>
            <a:r>
              <a:rPr lang="en-US" b="1" dirty="0" smtClean="0">
                <a:solidFill>
                  <a:srgbClr val="0066FF"/>
                </a:solidFill>
              </a:rPr>
              <a:t>In </a:t>
            </a:r>
            <a:r>
              <a:rPr lang="en-US" b="1" dirty="0">
                <a:solidFill>
                  <a:srgbClr val="0066FF"/>
                </a:solidFill>
              </a:rPr>
              <a:t>this study the scope and range of study is wide and comprehensive</a:t>
            </a:r>
            <a:r>
              <a:rPr lang="en-US" b="1" dirty="0" smtClean="0">
                <a:solidFill>
                  <a:srgbClr val="0066FF"/>
                </a:solidFill>
              </a:rPr>
              <a:t>.</a:t>
            </a:r>
          </a:p>
          <a:p>
            <a:pPr algn="just">
              <a:buFont typeface="Wingdings" pitchFamily="2" charset="2"/>
              <a:buChar char="q"/>
            </a:pPr>
            <a:r>
              <a:rPr lang="en-US" b="1" dirty="0" smtClean="0">
                <a:solidFill>
                  <a:srgbClr val="0066FF"/>
                </a:solidFill>
              </a:rPr>
              <a:t> Effective in </a:t>
            </a:r>
            <a:r>
              <a:rPr lang="en-US" b="1" dirty="0">
                <a:solidFill>
                  <a:srgbClr val="0066FF"/>
                </a:solidFill>
              </a:rPr>
              <a:t>the solution of felt problems or rendering proper educational, vocational and personal </a:t>
            </a:r>
            <a:r>
              <a:rPr lang="en-US" b="1" dirty="0" smtClean="0">
                <a:solidFill>
                  <a:srgbClr val="0066FF"/>
                </a:solidFill>
              </a:rPr>
              <a:t>guidance.</a:t>
            </a:r>
            <a:endParaRPr lang="en-US" b="1" dirty="0">
              <a:solidFill>
                <a:srgbClr val="0066FF"/>
              </a:solidFill>
            </a:endParaRPr>
          </a:p>
        </p:txBody>
      </p:sp>
    </p:spTree>
    <p:extLst>
      <p:ext uri="{BB962C8B-B14F-4D97-AF65-F5344CB8AC3E}">
        <p14:creationId xmlns:p14="http://schemas.microsoft.com/office/powerpoint/2010/main" val="3327394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5745163"/>
          </a:xfrm>
        </p:spPr>
        <p:txBody>
          <a:bodyPr>
            <a:normAutofit lnSpcReduction="10000"/>
          </a:bodyPr>
          <a:lstStyle/>
          <a:p>
            <a:r>
              <a:rPr lang="en-US" sz="4000" b="1" i="1" dirty="0" smtClean="0">
                <a:solidFill>
                  <a:srgbClr val="0066FF"/>
                </a:solidFill>
              </a:rPr>
              <a:t>It </a:t>
            </a:r>
            <a:r>
              <a:rPr lang="en-US" sz="4000" b="1" i="1" dirty="0">
                <a:solidFill>
                  <a:srgbClr val="0066FF"/>
                </a:solidFill>
              </a:rPr>
              <a:t>needs a lot of effort on the part of the clinical researcher. </a:t>
            </a:r>
            <a:endParaRPr lang="en-US" sz="4000" b="1" i="1" dirty="0" smtClean="0">
              <a:solidFill>
                <a:srgbClr val="0066FF"/>
              </a:solidFill>
            </a:endParaRPr>
          </a:p>
          <a:p>
            <a:r>
              <a:rPr lang="en-US" sz="4000" b="1" i="1" dirty="0" smtClean="0">
                <a:solidFill>
                  <a:srgbClr val="0066FF"/>
                </a:solidFill>
              </a:rPr>
              <a:t>The </a:t>
            </a:r>
            <a:r>
              <a:rPr lang="en-US" sz="4000" b="1" i="1" dirty="0">
                <a:solidFill>
                  <a:srgbClr val="0066FF"/>
                </a:solidFill>
              </a:rPr>
              <a:t>case study work is quite wide and professional work</a:t>
            </a:r>
            <a:r>
              <a:rPr lang="en-US" sz="4000" b="1" i="1" dirty="0" smtClean="0">
                <a:solidFill>
                  <a:srgbClr val="0066FF"/>
                </a:solidFill>
              </a:rPr>
              <a:t>.</a:t>
            </a:r>
          </a:p>
          <a:p>
            <a:r>
              <a:rPr lang="en-US" sz="4000" b="1" i="1" dirty="0" smtClean="0">
                <a:solidFill>
                  <a:srgbClr val="0066FF"/>
                </a:solidFill>
              </a:rPr>
              <a:t> </a:t>
            </a:r>
            <a:r>
              <a:rPr lang="en-US" sz="4000" b="1" i="1" dirty="0">
                <a:solidFill>
                  <a:srgbClr val="0066FF"/>
                </a:solidFill>
              </a:rPr>
              <a:t>The scope of the study is limited. </a:t>
            </a:r>
            <a:endParaRPr lang="en-US" sz="4000" b="1" i="1" dirty="0" smtClean="0">
              <a:solidFill>
                <a:srgbClr val="0066FF"/>
              </a:solidFill>
            </a:endParaRPr>
          </a:p>
          <a:p>
            <a:r>
              <a:rPr lang="en-US" sz="4000" b="1" i="1" dirty="0" smtClean="0">
                <a:solidFill>
                  <a:srgbClr val="0066FF"/>
                </a:solidFill>
              </a:rPr>
              <a:t>The </a:t>
            </a:r>
            <a:r>
              <a:rPr lang="en-US" sz="4000" b="1" i="1" dirty="0">
                <a:solidFill>
                  <a:srgbClr val="0066FF"/>
                </a:solidFill>
              </a:rPr>
              <a:t>method is meant only for individual  cases and end with the diagnosis and treatment of the case under study.</a:t>
            </a:r>
          </a:p>
          <a:p>
            <a:endParaRPr lang="en-US" dirty="0"/>
          </a:p>
        </p:txBody>
      </p:sp>
    </p:spTree>
    <p:extLst>
      <p:ext uri="{BB962C8B-B14F-4D97-AF65-F5344CB8AC3E}">
        <p14:creationId xmlns:p14="http://schemas.microsoft.com/office/powerpoint/2010/main" val="9992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5638800"/>
          </a:xfrm>
        </p:spPr>
        <p:txBody>
          <a:bodyPr>
            <a:normAutofit/>
          </a:bodyPr>
          <a:lstStyle/>
          <a:p>
            <a:pPr lvl="0" algn="ctr"/>
            <a:r>
              <a:rPr lang="en-US" b="1" dirty="0" smtClean="0"/>
              <a:t>Interview</a:t>
            </a:r>
          </a:p>
          <a:p>
            <a:pPr algn="ctr"/>
            <a:r>
              <a:rPr lang="en-US" b="1" dirty="0" smtClean="0"/>
              <a:t>Observation</a:t>
            </a:r>
          </a:p>
          <a:p>
            <a:pPr algn="ctr"/>
            <a:r>
              <a:rPr lang="en-US" b="1" dirty="0"/>
              <a:t>Clinical  Method or Case  Study </a:t>
            </a:r>
            <a:r>
              <a:rPr lang="en-US" b="1" dirty="0" smtClean="0"/>
              <a:t>Method</a:t>
            </a:r>
          </a:p>
          <a:p>
            <a:pPr lvl="0" algn="ctr"/>
            <a:r>
              <a:rPr lang="en-US" b="1" dirty="0" smtClean="0"/>
              <a:t>Sociometry</a:t>
            </a:r>
          </a:p>
          <a:p>
            <a:pPr algn="ctr"/>
            <a:r>
              <a:rPr lang="en-US" b="1" dirty="0" smtClean="0"/>
              <a:t>Checklist</a:t>
            </a:r>
          </a:p>
          <a:p>
            <a:pPr lvl="0" algn="ctr"/>
            <a:r>
              <a:rPr lang="en-US" b="1" dirty="0"/>
              <a:t>Rating </a:t>
            </a:r>
            <a:r>
              <a:rPr lang="en-US" b="1" dirty="0" smtClean="0"/>
              <a:t>Scale</a:t>
            </a:r>
          </a:p>
          <a:p>
            <a:pPr algn="ctr"/>
            <a:r>
              <a:rPr lang="en-US" b="1" dirty="0"/>
              <a:t>Anecdotal </a:t>
            </a:r>
            <a:r>
              <a:rPr lang="en-US" b="1" dirty="0" smtClean="0"/>
              <a:t>Record</a:t>
            </a:r>
            <a:endParaRPr lang="en-US" dirty="0"/>
          </a:p>
          <a:p>
            <a:pPr lvl="0" algn="ctr"/>
            <a:r>
              <a:rPr lang="en-US" b="1" dirty="0"/>
              <a:t>Cumulative Record</a:t>
            </a:r>
            <a:endParaRPr lang="en-US" dirty="0"/>
          </a:p>
          <a:p>
            <a:endParaRPr lang="en-US" dirty="0"/>
          </a:p>
          <a:p>
            <a:pPr lvl="0"/>
            <a:endParaRPr lang="en-US" dirty="0"/>
          </a:p>
          <a:p>
            <a:endParaRPr lang="en-US" dirty="0"/>
          </a:p>
          <a:p>
            <a:pPr lvl="0"/>
            <a:endParaRPr lang="en-US" dirty="0"/>
          </a:p>
          <a:p>
            <a:endParaRPr lang="en-US" dirty="0"/>
          </a:p>
          <a:p>
            <a:pPr lvl="0"/>
            <a:endParaRPr lang="en-US" dirty="0"/>
          </a:p>
          <a:p>
            <a:endParaRPr lang="en-US" dirty="0"/>
          </a:p>
        </p:txBody>
      </p:sp>
    </p:spTree>
    <p:extLst>
      <p:ext uri="{BB962C8B-B14F-4D97-AF65-F5344CB8AC3E}">
        <p14:creationId xmlns:p14="http://schemas.microsoft.com/office/powerpoint/2010/main" val="1604456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4. Sociometry</a:t>
            </a:r>
            <a:r>
              <a:rPr lang="en-US" dirty="0"/>
              <a:t/>
            </a:r>
            <a:br>
              <a:rPr lang="en-US" dirty="0"/>
            </a:br>
            <a:endParaRPr lang="en-US" dirty="0"/>
          </a:p>
        </p:txBody>
      </p:sp>
      <p:sp>
        <p:nvSpPr>
          <p:cNvPr id="3" name="Content Placeholder 2"/>
          <p:cNvSpPr>
            <a:spLocks noGrp="1"/>
          </p:cNvSpPr>
          <p:nvPr>
            <p:ph idx="1"/>
          </p:nvPr>
        </p:nvSpPr>
        <p:spPr>
          <a:xfrm>
            <a:off x="457200" y="1371600"/>
            <a:ext cx="7696200" cy="4525963"/>
          </a:xfrm>
        </p:spPr>
        <p:txBody>
          <a:bodyPr>
            <a:normAutofit/>
          </a:bodyPr>
          <a:lstStyle/>
          <a:p>
            <a:pPr algn="just"/>
            <a:r>
              <a:rPr lang="en-US" b="1" dirty="0">
                <a:solidFill>
                  <a:srgbClr val="0066FF"/>
                </a:solidFill>
              </a:rPr>
              <a:t>It is a technique of assessing the social relationship among members in a social group through the measurement of the frequency of acceptance or </a:t>
            </a:r>
            <a:r>
              <a:rPr lang="en-US" b="1" dirty="0" smtClean="0">
                <a:solidFill>
                  <a:srgbClr val="0066FF"/>
                </a:solidFill>
              </a:rPr>
              <a:t>non acceptance </a:t>
            </a:r>
            <a:r>
              <a:rPr lang="en-US" b="1" dirty="0">
                <a:solidFill>
                  <a:srgbClr val="0066FF"/>
                </a:solidFill>
              </a:rPr>
              <a:t>between the individuals of the group. </a:t>
            </a:r>
          </a:p>
        </p:txBody>
      </p:sp>
    </p:spTree>
    <p:extLst>
      <p:ext uri="{BB962C8B-B14F-4D97-AF65-F5344CB8AC3E}">
        <p14:creationId xmlns:p14="http://schemas.microsoft.com/office/powerpoint/2010/main" val="3255268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sz="4000" b="1" dirty="0"/>
              <a:t>From the data collected teacher could make a social map which is known as </a:t>
            </a:r>
            <a:r>
              <a:rPr lang="en-US" sz="4000" b="1" dirty="0" err="1"/>
              <a:t>sociogram</a:t>
            </a:r>
            <a:r>
              <a:rPr lang="en-US" sz="4000" b="1" dirty="0"/>
              <a:t>. </a:t>
            </a:r>
            <a:endParaRPr lang="en-US" sz="4000" b="1" dirty="0" smtClean="0"/>
          </a:p>
          <a:p>
            <a:r>
              <a:rPr lang="en-US" sz="4000" b="1" dirty="0" smtClean="0"/>
              <a:t>It </a:t>
            </a:r>
            <a:r>
              <a:rPr lang="en-US" sz="4000" b="1" dirty="0"/>
              <a:t>shows the social relationship among the students and identifies the stars, cliques, pairs, </a:t>
            </a:r>
            <a:r>
              <a:rPr lang="en-US" sz="4000" b="1" dirty="0" err="1"/>
              <a:t>mutuals</a:t>
            </a:r>
            <a:r>
              <a:rPr lang="en-US" sz="4000" b="1" dirty="0"/>
              <a:t>, isolated or neglected in the class.</a:t>
            </a:r>
          </a:p>
          <a:p>
            <a:endParaRPr lang="en-US" dirty="0"/>
          </a:p>
        </p:txBody>
      </p:sp>
    </p:spTree>
    <p:extLst>
      <p:ext uri="{BB962C8B-B14F-4D97-AF65-F5344CB8AC3E}">
        <p14:creationId xmlns:p14="http://schemas.microsoft.com/office/powerpoint/2010/main" val="2594364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5. </a:t>
            </a:r>
            <a:r>
              <a:rPr lang="en-US" b="1" dirty="0"/>
              <a:t>Checklist</a:t>
            </a:r>
            <a:r>
              <a:rPr lang="en-US" dirty="0"/>
              <a:t/>
            </a:r>
            <a:br>
              <a:rPr lang="en-US" dirty="0"/>
            </a:br>
            <a:endParaRPr lang="en-US" dirty="0"/>
          </a:p>
        </p:txBody>
      </p:sp>
      <p:sp>
        <p:nvSpPr>
          <p:cNvPr id="3" name="Content Placeholder 2"/>
          <p:cNvSpPr>
            <a:spLocks noGrp="1"/>
          </p:cNvSpPr>
          <p:nvPr>
            <p:ph idx="1"/>
          </p:nvPr>
        </p:nvSpPr>
        <p:spPr>
          <a:xfrm>
            <a:off x="457200" y="1143000"/>
            <a:ext cx="8229600" cy="4983163"/>
          </a:xfrm>
        </p:spPr>
        <p:txBody>
          <a:bodyPr/>
          <a:lstStyle/>
          <a:p>
            <a:pPr algn="just"/>
            <a:r>
              <a:rPr lang="en-US" b="1" dirty="0" smtClean="0">
                <a:solidFill>
                  <a:srgbClr val="0066FF"/>
                </a:solidFill>
              </a:rPr>
              <a:t>It is </a:t>
            </a:r>
            <a:r>
              <a:rPr lang="en-US" b="1" dirty="0">
                <a:solidFill>
                  <a:srgbClr val="0066FF"/>
                </a:solidFill>
              </a:rPr>
              <a:t>a selected list of words, phrases, or paragraphs following which an observer records a check to denote the presence or absence of whatever been observed</a:t>
            </a:r>
            <a:r>
              <a:rPr lang="en-US" b="1" dirty="0" smtClean="0">
                <a:solidFill>
                  <a:srgbClr val="0066FF"/>
                </a:solidFill>
              </a:rPr>
              <a:t>.</a:t>
            </a:r>
          </a:p>
          <a:p>
            <a:pPr algn="just"/>
            <a:r>
              <a:rPr lang="en-US" b="1" dirty="0" smtClean="0">
                <a:solidFill>
                  <a:srgbClr val="0066FF"/>
                </a:solidFill>
              </a:rPr>
              <a:t> </a:t>
            </a:r>
            <a:r>
              <a:rPr lang="en-US" b="1" dirty="0">
                <a:solidFill>
                  <a:srgbClr val="0066FF"/>
                </a:solidFill>
              </a:rPr>
              <a:t>It may include items which represent expected desirable or undesirable forms of behaviour, a sequence of skills associated with a  given operation or a group of ideas.</a:t>
            </a:r>
          </a:p>
        </p:txBody>
      </p:sp>
    </p:spTree>
    <p:extLst>
      <p:ext uri="{BB962C8B-B14F-4D97-AF65-F5344CB8AC3E}">
        <p14:creationId xmlns:p14="http://schemas.microsoft.com/office/powerpoint/2010/main" val="2407606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563562"/>
          </a:xfrm>
        </p:spPr>
        <p:txBody>
          <a:bodyPr>
            <a:normAutofit fontScale="90000"/>
          </a:bodyPr>
          <a:lstStyle/>
          <a:p>
            <a:r>
              <a:rPr lang="en-US" dirty="0" smtClean="0"/>
              <a:t>Example</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729657"/>
              </p:ext>
            </p:extLst>
          </p:nvPr>
        </p:nvGraphicFramePr>
        <p:xfrm>
          <a:off x="457200" y="914401"/>
          <a:ext cx="8458200" cy="5484059"/>
        </p:xfrm>
        <a:graphic>
          <a:graphicData uri="http://schemas.openxmlformats.org/drawingml/2006/table">
            <a:tbl>
              <a:tblPr firstRow="1" bandRow="1">
                <a:tableStyleId>{284E427A-3D55-4303-BF80-6455036E1DE7}</a:tableStyleId>
              </a:tblPr>
              <a:tblGrid>
                <a:gridCol w="3054350"/>
                <a:gridCol w="1253067"/>
                <a:gridCol w="1566333"/>
                <a:gridCol w="1409700"/>
                <a:gridCol w="1174750"/>
              </a:tblGrid>
              <a:tr h="518869">
                <a:tc>
                  <a:txBody>
                    <a:bodyPr/>
                    <a:lstStyle/>
                    <a:p>
                      <a:r>
                        <a:rPr lang="en-US" sz="2000" dirty="0" smtClean="0"/>
                        <a:t>Performance</a:t>
                      </a:r>
                      <a:endParaRPr lang="en-US" sz="2000" dirty="0"/>
                    </a:p>
                  </a:txBody>
                  <a:tcPr/>
                </a:tc>
                <a:tc>
                  <a:txBody>
                    <a:bodyPr/>
                    <a:lstStyle/>
                    <a:p>
                      <a:r>
                        <a:rPr lang="en-US" sz="2000" dirty="0" smtClean="0"/>
                        <a:t>Tony</a:t>
                      </a:r>
                      <a:endParaRPr lang="en-US" sz="2000" dirty="0"/>
                    </a:p>
                  </a:txBody>
                  <a:tcPr/>
                </a:tc>
                <a:tc>
                  <a:txBody>
                    <a:bodyPr/>
                    <a:lstStyle/>
                    <a:p>
                      <a:r>
                        <a:rPr lang="en-US" sz="2000" dirty="0" smtClean="0"/>
                        <a:t>Mathew</a:t>
                      </a:r>
                      <a:endParaRPr lang="en-US" sz="2000" dirty="0"/>
                    </a:p>
                  </a:txBody>
                  <a:tcPr/>
                </a:tc>
                <a:tc>
                  <a:txBody>
                    <a:bodyPr/>
                    <a:lstStyle/>
                    <a:p>
                      <a:r>
                        <a:rPr lang="en-US" sz="2000" dirty="0" smtClean="0"/>
                        <a:t>Rita</a:t>
                      </a:r>
                      <a:endParaRPr lang="en-US" sz="2000" dirty="0"/>
                    </a:p>
                  </a:txBody>
                  <a:tcPr/>
                </a:tc>
                <a:tc>
                  <a:txBody>
                    <a:bodyPr/>
                    <a:lstStyle/>
                    <a:p>
                      <a:r>
                        <a:rPr lang="en-US" sz="2000" dirty="0" err="1" smtClean="0"/>
                        <a:t>Indhu</a:t>
                      </a:r>
                      <a:endParaRPr lang="en-US" sz="2000" dirty="0"/>
                    </a:p>
                  </a:txBody>
                  <a:tcPr/>
                </a:tc>
              </a:tr>
              <a:tr h="855779">
                <a:tc>
                  <a:txBody>
                    <a:bodyPr/>
                    <a:lstStyle/>
                    <a:p>
                      <a:r>
                        <a:rPr lang="en-US" sz="2400" dirty="0" smtClean="0"/>
                        <a:t>Attended the Assembly</a:t>
                      </a:r>
                      <a:endParaRPr lang="en-US" sz="2400" dirty="0"/>
                    </a:p>
                  </a:txBody>
                  <a:tcPr/>
                </a:tc>
                <a:tc>
                  <a:txBody>
                    <a:bodyPr/>
                    <a:lstStyle/>
                    <a:p>
                      <a:pPr algn="ctr"/>
                      <a:r>
                        <a:rPr lang="en-US" sz="2000" dirty="0" smtClean="0">
                          <a:sym typeface="Wingdings"/>
                        </a:rPr>
                        <a:t>  </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r>
              <a:tr h="841034">
                <a:tc>
                  <a:txBody>
                    <a:bodyPr/>
                    <a:lstStyle/>
                    <a:p>
                      <a:r>
                        <a:rPr lang="en-US" sz="2400" dirty="0" smtClean="0"/>
                        <a:t>Done Home work</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r>
              <a:tr h="855779">
                <a:tc>
                  <a:txBody>
                    <a:bodyPr/>
                    <a:lstStyle/>
                    <a:p>
                      <a:r>
                        <a:rPr lang="en-US" sz="2400" dirty="0" smtClean="0"/>
                        <a:t>Active in Group</a:t>
                      </a:r>
                      <a:r>
                        <a:rPr lang="en-US" sz="2400" baseline="0" dirty="0" smtClean="0"/>
                        <a:t> work</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r>
              <a:tr h="855779">
                <a:tc>
                  <a:txBody>
                    <a:bodyPr/>
                    <a:lstStyle/>
                    <a:p>
                      <a:r>
                        <a:rPr lang="en-US" sz="2400" dirty="0" smtClean="0"/>
                        <a:t>Active in Play ground</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r>
              <a:tr h="416159">
                <a:tc>
                  <a:txBody>
                    <a:bodyPr/>
                    <a:lstStyle/>
                    <a:p>
                      <a:r>
                        <a:rPr lang="en-US" sz="2400" dirty="0" smtClean="0"/>
                        <a:t>Do not waste time </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r>
              <a:tr h="855779">
                <a:tc>
                  <a:txBody>
                    <a:bodyPr/>
                    <a:lstStyle/>
                    <a:p>
                      <a:r>
                        <a:rPr lang="en-US" sz="2400" dirty="0" smtClean="0"/>
                        <a:t>Ready to help others</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ym typeface="Wingdings"/>
                        </a:rPr>
                        <a:t></a:t>
                      </a:r>
                      <a:endParaRPr lang="en-US" sz="2000" dirty="0" smtClean="0"/>
                    </a:p>
                    <a:p>
                      <a:pPr algn="ctr"/>
                      <a:endParaRPr lang="en-US" sz="2000" dirty="0"/>
                    </a:p>
                  </a:txBody>
                  <a:tcPr/>
                </a:tc>
              </a:tr>
            </a:tbl>
          </a:graphicData>
        </a:graphic>
      </p:graphicFrame>
    </p:spTree>
    <p:extLst>
      <p:ext uri="{BB962C8B-B14F-4D97-AF65-F5344CB8AC3E}">
        <p14:creationId xmlns:p14="http://schemas.microsoft.com/office/powerpoint/2010/main" val="3505854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6. </a:t>
            </a:r>
            <a:r>
              <a:rPr lang="en-US" b="1" dirty="0"/>
              <a:t>Rating Scale</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a:buFont typeface="Wingdings" pitchFamily="2" charset="2"/>
              <a:buChar char="Ø"/>
            </a:pPr>
            <a:r>
              <a:rPr lang="en-US" b="1" dirty="0" smtClean="0">
                <a:solidFill>
                  <a:srgbClr val="0066FF"/>
                </a:solidFill>
              </a:rPr>
              <a:t>Rating </a:t>
            </a:r>
            <a:r>
              <a:rPr lang="en-US" b="1" dirty="0">
                <a:solidFill>
                  <a:srgbClr val="0066FF"/>
                </a:solidFill>
              </a:rPr>
              <a:t>scale is the term applied to expression of opinion or judgment regarding some situation, object or character. </a:t>
            </a:r>
            <a:endParaRPr lang="en-US" b="1" dirty="0" smtClean="0">
              <a:solidFill>
                <a:srgbClr val="0066FF"/>
              </a:solidFill>
            </a:endParaRPr>
          </a:p>
          <a:p>
            <a:pPr>
              <a:buFont typeface="Wingdings" pitchFamily="2" charset="2"/>
              <a:buChar char="Ø"/>
            </a:pPr>
            <a:r>
              <a:rPr lang="en-US" b="1" dirty="0" smtClean="0">
                <a:solidFill>
                  <a:srgbClr val="0066FF"/>
                </a:solidFill>
              </a:rPr>
              <a:t>Opinion </a:t>
            </a:r>
            <a:r>
              <a:rPr lang="en-US" b="1" dirty="0">
                <a:solidFill>
                  <a:srgbClr val="0066FF"/>
                </a:solidFill>
              </a:rPr>
              <a:t>is usually expressed on a scale values. </a:t>
            </a:r>
            <a:endParaRPr lang="en-US" b="1" dirty="0" smtClean="0">
              <a:solidFill>
                <a:srgbClr val="0066FF"/>
              </a:solidFill>
            </a:endParaRPr>
          </a:p>
          <a:p>
            <a:pPr>
              <a:buFont typeface="Wingdings" pitchFamily="2" charset="2"/>
              <a:buChar char="Ø"/>
            </a:pPr>
            <a:r>
              <a:rPr lang="en-US" b="1" dirty="0" smtClean="0">
                <a:solidFill>
                  <a:srgbClr val="0066FF"/>
                </a:solidFill>
              </a:rPr>
              <a:t>It </a:t>
            </a:r>
            <a:r>
              <a:rPr lang="en-US" b="1" dirty="0">
                <a:solidFill>
                  <a:srgbClr val="0066FF"/>
                </a:solidFill>
              </a:rPr>
              <a:t>refers to a scale with a set of points, which describe varying degree of the dimension of an attribute being observed. </a:t>
            </a:r>
            <a:endParaRPr lang="en-US" b="1" dirty="0" smtClean="0">
              <a:solidFill>
                <a:srgbClr val="0066FF"/>
              </a:solidFill>
            </a:endParaRPr>
          </a:p>
          <a:p>
            <a:pPr>
              <a:buFont typeface="Wingdings" pitchFamily="2" charset="2"/>
              <a:buChar char="Ø"/>
            </a:pPr>
            <a:r>
              <a:rPr lang="en-US" b="1" dirty="0" smtClean="0">
                <a:solidFill>
                  <a:srgbClr val="0066FF"/>
                </a:solidFill>
              </a:rPr>
              <a:t>It </a:t>
            </a:r>
            <a:r>
              <a:rPr lang="en-US" b="1" dirty="0">
                <a:solidFill>
                  <a:srgbClr val="0066FF"/>
                </a:solidFill>
              </a:rPr>
              <a:t>is a modified checklist. </a:t>
            </a:r>
            <a:endParaRPr lang="en-US" b="1" dirty="0" smtClean="0">
              <a:solidFill>
                <a:srgbClr val="0066FF"/>
              </a:solidFill>
            </a:endParaRPr>
          </a:p>
        </p:txBody>
      </p:sp>
    </p:spTree>
    <p:extLst>
      <p:ext uri="{BB962C8B-B14F-4D97-AF65-F5344CB8AC3E}">
        <p14:creationId xmlns:p14="http://schemas.microsoft.com/office/powerpoint/2010/main" val="85963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592763"/>
          </a:xfrm>
        </p:spPr>
        <p:txBody>
          <a:bodyPr/>
          <a:lstStyle/>
          <a:p>
            <a:pPr marL="0" indent="0" algn="just">
              <a:buNone/>
            </a:pPr>
            <a:r>
              <a:rPr lang="en-US" b="1" dirty="0">
                <a:solidFill>
                  <a:srgbClr val="0066FF"/>
                </a:solidFill>
              </a:rPr>
              <a:t>They have much wide range of application and can be used for teacher-ratings, personality –ratings, school appraisal, sociological surveys </a:t>
            </a:r>
            <a:r>
              <a:rPr lang="en-US" b="1" dirty="0" err="1">
                <a:solidFill>
                  <a:srgbClr val="0066FF"/>
                </a:solidFill>
              </a:rPr>
              <a:t>etc</a:t>
            </a:r>
            <a:r>
              <a:rPr lang="en-US" b="1" dirty="0">
                <a:solidFill>
                  <a:srgbClr val="0066FF"/>
                </a:solidFill>
              </a:rPr>
              <a:t>: </a:t>
            </a:r>
            <a:endParaRPr lang="en-US" b="1" dirty="0" smtClean="0">
              <a:solidFill>
                <a:srgbClr val="0066FF"/>
              </a:solidFill>
            </a:endParaRPr>
          </a:p>
          <a:p>
            <a:pPr marL="0" indent="0" algn="just">
              <a:buNone/>
            </a:pPr>
            <a:endParaRPr lang="en-US" b="1" dirty="0">
              <a:solidFill>
                <a:srgbClr val="0066FF"/>
              </a:solidFill>
            </a:endParaRPr>
          </a:p>
          <a:p>
            <a:pPr marL="0" indent="0" algn="just">
              <a:buNone/>
            </a:pPr>
            <a:r>
              <a:rPr lang="en-US" b="1" dirty="0">
                <a:solidFill>
                  <a:srgbClr val="0066FF"/>
                </a:solidFill>
              </a:rPr>
              <a:t>They may be used to describe the behaviour of individuals, the activities of entire group, and the changes in the situation surrounding them or many other types of data. </a:t>
            </a:r>
          </a:p>
          <a:p>
            <a:endParaRPr lang="en-US" dirty="0"/>
          </a:p>
          <a:p>
            <a:endParaRPr lang="en-US" dirty="0"/>
          </a:p>
        </p:txBody>
      </p:sp>
    </p:spTree>
    <p:extLst>
      <p:ext uri="{BB962C8B-B14F-4D97-AF65-F5344CB8AC3E}">
        <p14:creationId xmlns:p14="http://schemas.microsoft.com/office/powerpoint/2010/main" val="3403542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8001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1. Interview</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pPr algn="just"/>
            <a:r>
              <a:rPr lang="en-US" sz="3600" b="1" dirty="0">
                <a:solidFill>
                  <a:srgbClr val="FF0000"/>
                </a:solidFill>
                <a:latin typeface="Adobe Gothic Std B" pitchFamily="34" charset="-128"/>
                <a:ea typeface="Adobe Gothic Std B" pitchFamily="34" charset="-128"/>
              </a:rPr>
              <a:t>Interview is a technique of eliciting information directly from the subject about his personality in face to face contacts. </a:t>
            </a:r>
            <a:endParaRPr lang="en-US" sz="3600" b="1" dirty="0" smtClean="0">
              <a:solidFill>
                <a:srgbClr val="FF0000"/>
              </a:solidFill>
              <a:latin typeface="Adobe Gothic Std B" pitchFamily="34" charset="-128"/>
              <a:ea typeface="Adobe Gothic Std B" pitchFamily="34" charset="-128"/>
            </a:endParaRPr>
          </a:p>
          <a:p>
            <a:pPr algn="just"/>
            <a:r>
              <a:rPr lang="en-US" sz="3600" b="1" dirty="0" smtClean="0">
                <a:solidFill>
                  <a:srgbClr val="FF0000"/>
                </a:solidFill>
                <a:latin typeface="Adobe Gothic Std B" pitchFamily="34" charset="-128"/>
                <a:ea typeface="Adobe Gothic Std B" pitchFamily="34" charset="-128"/>
              </a:rPr>
              <a:t>It </a:t>
            </a:r>
            <a:r>
              <a:rPr lang="en-US" sz="3600" b="1" dirty="0">
                <a:solidFill>
                  <a:srgbClr val="FF0000"/>
                </a:solidFill>
                <a:latin typeface="Adobe Gothic Std B" pitchFamily="34" charset="-128"/>
                <a:ea typeface="Adobe Gothic Std B" pitchFamily="34" charset="-128"/>
              </a:rPr>
              <a:t>gives an opportunity for mutual exchange of ideas and information behaviour between the subject  and  psychologist</a:t>
            </a:r>
            <a:r>
              <a:rPr lang="en-US" sz="3600" b="1" dirty="0" smtClean="0">
                <a:solidFill>
                  <a:srgbClr val="FF0000"/>
                </a:solidFill>
                <a:latin typeface="Adobe Gothic Std B" pitchFamily="34" charset="-128"/>
                <a:ea typeface="Adobe Gothic Std B" pitchFamily="34" charset="-128"/>
              </a:rPr>
              <a:t>.</a:t>
            </a:r>
          </a:p>
          <a:p>
            <a:pPr algn="just"/>
            <a:r>
              <a:rPr lang="en-US" sz="3600" b="1" dirty="0" smtClean="0">
                <a:solidFill>
                  <a:srgbClr val="FF0000"/>
                </a:solidFill>
                <a:latin typeface="Adobe Gothic Std B" pitchFamily="34" charset="-128"/>
                <a:ea typeface="Adobe Gothic Std B" pitchFamily="34" charset="-128"/>
              </a:rPr>
              <a:t> </a:t>
            </a:r>
            <a:r>
              <a:rPr lang="en-US" sz="3600" b="1" dirty="0">
                <a:solidFill>
                  <a:srgbClr val="FF0000"/>
                </a:solidFill>
                <a:latin typeface="Adobe Gothic Std B" pitchFamily="34" charset="-128"/>
                <a:ea typeface="Adobe Gothic Std B" pitchFamily="34" charset="-128"/>
              </a:rPr>
              <a:t>Face to face interaction can be structured and unstructured.</a:t>
            </a:r>
          </a:p>
          <a:p>
            <a:endParaRPr lang="en-US" dirty="0"/>
          </a:p>
        </p:txBody>
      </p:sp>
    </p:spTree>
    <p:extLst>
      <p:ext uri="{BB962C8B-B14F-4D97-AF65-F5344CB8AC3E}">
        <p14:creationId xmlns:p14="http://schemas.microsoft.com/office/powerpoint/2010/main" val="217113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UNSTRUCTURED &amp; STRUCTURED INTERVIEW</a:t>
            </a:r>
            <a:endParaRPr lang="en-US" sz="3200" b="1" dirty="0">
              <a:solidFill>
                <a:srgbClr val="FF0000"/>
              </a:solidFill>
            </a:endParaRPr>
          </a:p>
        </p:txBody>
      </p:sp>
      <p:sp>
        <p:nvSpPr>
          <p:cNvPr id="3" name="Content Placeholder 2"/>
          <p:cNvSpPr>
            <a:spLocks noGrp="1"/>
          </p:cNvSpPr>
          <p:nvPr>
            <p:ph idx="1"/>
          </p:nvPr>
        </p:nvSpPr>
        <p:spPr>
          <a:xfrm>
            <a:off x="457200" y="1752600"/>
            <a:ext cx="8229600" cy="4373563"/>
          </a:xfrm>
        </p:spPr>
        <p:txBody>
          <a:bodyPr>
            <a:normAutofit/>
          </a:bodyPr>
          <a:lstStyle/>
          <a:p>
            <a:r>
              <a:rPr lang="en-US" sz="3600" b="1" dirty="0"/>
              <a:t>An unstructured interview in an open interrogation. Hence the interviewer asks the interviewee  any question on any subject relevant to the situation</a:t>
            </a:r>
            <a:r>
              <a:rPr lang="en-US" sz="3600" b="1" dirty="0" smtClean="0"/>
              <a:t>.</a:t>
            </a:r>
          </a:p>
          <a:p>
            <a:r>
              <a:rPr lang="en-US" sz="3600" b="1" dirty="0" smtClean="0"/>
              <a:t> </a:t>
            </a:r>
            <a:r>
              <a:rPr lang="en-US" sz="3600" b="1" dirty="0"/>
              <a:t>In the structured interview questions that are planned sufficiently earlier are asked at the time of the interview.</a:t>
            </a:r>
          </a:p>
        </p:txBody>
      </p:sp>
    </p:spTree>
    <p:extLst>
      <p:ext uri="{BB962C8B-B14F-4D97-AF65-F5344CB8AC3E}">
        <p14:creationId xmlns:p14="http://schemas.microsoft.com/office/powerpoint/2010/main" val="646004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15962"/>
          </a:xfrm>
        </p:spPr>
        <p:txBody>
          <a:bodyPr>
            <a:normAutofit fontScale="90000"/>
          </a:bodyPr>
          <a:lstStyle/>
          <a:p>
            <a:r>
              <a:rPr lang="en-US" b="1" dirty="0" smtClean="0">
                <a:solidFill>
                  <a:srgbClr val="FF0000"/>
                </a:solidFill>
              </a:rPr>
              <a:t>Limitations</a:t>
            </a:r>
            <a:endParaRPr lang="en-US" b="1" dirty="0">
              <a:solidFill>
                <a:srgbClr val="FF0000"/>
              </a:solidFill>
            </a:endParaRPr>
          </a:p>
        </p:txBody>
      </p:sp>
      <p:sp>
        <p:nvSpPr>
          <p:cNvPr id="3" name="Content Placeholder 2"/>
          <p:cNvSpPr>
            <a:spLocks noGrp="1"/>
          </p:cNvSpPr>
          <p:nvPr>
            <p:ph idx="1"/>
          </p:nvPr>
        </p:nvSpPr>
        <p:spPr>
          <a:xfrm>
            <a:off x="457200" y="1066800"/>
            <a:ext cx="8229600" cy="5638800"/>
          </a:xfrm>
        </p:spPr>
        <p:txBody>
          <a:bodyPr>
            <a:normAutofit lnSpcReduction="10000"/>
          </a:bodyPr>
          <a:lstStyle/>
          <a:p>
            <a:r>
              <a:rPr lang="en-US" b="1" dirty="0">
                <a:solidFill>
                  <a:srgbClr val="0066FF"/>
                </a:solidFill>
              </a:rPr>
              <a:t>I</a:t>
            </a:r>
            <a:r>
              <a:rPr lang="en-US" b="1" dirty="0" smtClean="0">
                <a:solidFill>
                  <a:srgbClr val="0066FF"/>
                </a:solidFill>
              </a:rPr>
              <a:t>t </a:t>
            </a:r>
            <a:r>
              <a:rPr lang="en-US" b="1" dirty="0">
                <a:solidFill>
                  <a:srgbClr val="0066FF"/>
                </a:solidFill>
              </a:rPr>
              <a:t>calls for a well-trained competent interviewer </a:t>
            </a:r>
            <a:endParaRPr lang="en-US" b="1" dirty="0" smtClean="0">
              <a:solidFill>
                <a:srgbClr val="0066FF"/>
              </a:solidFill>
            </a:endParaRPr>
          </a:p>
          <a:p>
            <a:r>
              <a:rPr lang="en-US" b="1" dirty="0">
                <a:solidFill>
                  <a:srgbClr val="0066FF"/>
                </a:solidFill>
              </a:rPr>
              <a:t>C</a:t>
            </a:r>
            <a:r>
              <a:rPr lang="en-US" b="1" dirty="0" smtClean="0">
                <a:solidFill>
                  <a:srgbClr val="0066FF"/>
                </a:solidFill>
              </a:rPr>
              <a:t>ostly  </a:t>
            </a:r>
            <a:r>
              <a:rPr lang="en-US" b="1" dirty="0">
                <a:solidFill>
                  <a:srgbClr val="0066FF"/>
                </a:solidFill>
              </a:rPr>
              <a:t>in terms of  labour, time  and </a:t>
            </a:r>
            <a:r>
              <a:rPr lang="en-US" b="1" dirty="0" smtClean="0">
                <a:solidFill>
                  <a:srgbClr val="0066FF"/>
                </a:solidFill>
              </a:rPr>
              <a:t>money</a:t>
            </a:r>
          </a:p>
          <a:p>
            <a:r>
              <a:rPr lang="en-US" b="1" dirty="0" smtClean="0">
                <a:solidFill>
                  <a:srgbClr val="0066FF"/>
                </a:solidFill>
              </a:rPr>
              <a:t>It </a:t>
            </a:r>
            <a:r>
              <a:rPr lang="en-US" b="1" dirty="0">
                <a:solidFill>
                  <a:srgbClr val="0066FF"/>
                </a:solidFill>
              </a:rPr>
              <a:t>also suffers from the subjective bias of the  interviewer.  </a:t>
            </a:r>
            <a:endParaRPr lang="en-US" b="1" dirty="0" smtClean="0">
              <a:solidFill>
                <a:srgbClr val="0066FF"/>
              </a:solidFill>
            </a:endParaRPr>
          </a:p>
          <a:p>
            <a:r>
              <a:rPr lang="en-US" b="1" dirty="0" smtClean="0">
                <a:solidFill>
                  <a:srgbClr val="0066FF"/>
                </a:solidFill>
              </a:rPr>
              <a:t>We </a:t>
            </a:r>
            <a:r>
              <a:rPr lang="en-US" b="1" dirty="0">
                <a:solidFill>
                  <a:srgbClr val="0066FF"/>
                </a:solidFill>
              </a:rPr>
              <a:t>cannot  prevent the subject  from hiding his feelings or from giving  selective responses. </a:t>
            </a:r>
            <a:endParaRPr lang="en-US" b="1" dirty="0" smtClean="0">
              <a:solidFill>
                <a:srgbClr val="0066FF"/>
              </a:solidFill>
            </a:endParaRPr>
          </a:p>
          <a:p>
            <a:r>
              <a:rPr lang="en-US" b="1" dirty="0" smtClean="0">
                <a:solidFill>
                  <a:srgbClr val="0066FF"/>
                </a:solidFill>
              </a:rPr>
              <a:t>Sometimes the answers needed further explanation</a:t>
            </a:r>
            <a:r>
              <a:rPr lang="en-US" b="1" dirty="0">
                <a:solidFill>
                  <a:srgbClr val="0066FF"/>
                </a:solidFill>
              </a:rPr>
              <a:t>, adjustment and variation according to the situation</a:t>
            </a:r>
            <a:r>
              <a:rPr lang="en-US" b="1" dirty="0" smtClean="0">
                <a:solidFill>
                  <a:srgbClr val="0066FF"/>
                </a:solidFill>
              </a:rPr>
              <a:t>.</a:t>
            </a:r>
            <a:endParaRPr lang="en-US" b="1" dirty="0">
              <a:solidFill>
                <a:srgbClr val="0066FF"/>
              </a:solidFill>
            </a:endParaRPr>
          </a:p>
          <a:p>
            <a:endParaRPr lang="en-US" b="1" dirty="0">
              <a:solidFill>
                <a:srgbClr val="0066FF"/>
              </a:solidFill>
            </a:endParaRPr>
          </a:p>
        </p:txBody>
      </p:sp>
    </p:spTree>
    <p:extLst>
      <p:ext uri="{BB962C8B-B14F-4D97-AF65-F5344CB8AC3E}">
        <p14:creationId xmlns:p14="http://schemas.microsoft.com/office/powerpoint/2010/main" val="2413773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2. Observation</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algn="just"/>
            <a:r>
              <a:rPr lang="en-US" b="1" dirty="0">
                <a:solidFill>
                  <a:srgbClr val="C00000"/>
                </a:solidFill>
              </a:rPr>
              <a:t>Observation literally means, “looking outside oneself.” </a:t>
            </a:r>
            <a:endParaRPr lang="en-US" b="1" dirty="0" smtClean="0">
              <a:solidFill>
                <a:srgbClr val="C00000"/>
              </a:solidFill>
            </a:endParaRPr>
          </a:p>
          <a:p>
            <a:pPr algn="just"/>
            <a:r>
              <a:rPr lang="en-US" b="1" dirty="0" smtClean="0">
                <a:solidFill>
                  <a:srgbClr val="C00000"/>
                </a:solidFill>
              </a:rPr>
              <a:t>It </a:t>
            </a:r>
            <a:r>
              <a:rPr lang="en-US" b="1" dirty="0">
                <a:solidFill>
                  <a:srgbClr val="C00000"/>
                </a:solidFill>
              </a:rPr>
              <a:t>is one of the basic methods for collecting data in almost all types of research studies. </a:t>
            </a:r>
            <a:endParaRPr lang="en-US" b="1" dirty="0" smtClean="0">
              <a:solidFill>
                <a:srgbClr val="C00000"/>
              </a:solidFill>
            </a:endParaRPr>
          </a:p>
          <a:p>
            <a:pPr algn="just"/>
            <a:r>
              <a:rPr lang="en-US" b="1" dirty="0" smtClean="0">
                <a:solidFill>
                  <a:srgbClr val="C00000"/>
                </a:solidFill>
              </a:rPr>
              <a:t>“</a:t>
            </a:r>
            <a:r>
              <a:rPr lang="en-US" b="1" dirty="0">
                <a:solidFill>
                  <a:srgbClr val="C00000"/>
                </a:solidFill>
              </a:rPr>
              <a:t>a way of looking at or perceiving a kind of behaviour  in a natural setting with a specific purpose in order to know completely the description of the behaviour  followed by a systematic  and scientific  </a:t>
            </a:r>
            <a:r>
              <a:rPr lang="en-US" b="1" dirty="0" smtClean="0">
                <a:solidFill>
                  <a:srgbClr val="C00000"/>
                </a:solidFill>
              </a:rPr>
              <a:t>procedure.</a:t>
            </a:r>
            <a:endParaRPr lang="en-US" b="1" dirty="0">
              <a:solidFill>
                <a:srgbClr val="C00000"/>
              </a:solidFill>
            </a:endParaRPr>
          </a:p>
        </p:txBody>
      </p:sp>
    </p:spTree>
    <p:extLst>
      <p:ext uri="{BB962C8B-B14F-4D97-AF65-F5344CB8AC3E}">
        <p14:creationId xmlns:p14="http://schemas.microsoft.com/office/powerpoint/2010/main" val="3781723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DIFFERENT OBSERVATIONS</a:t>
            </a:r>
            <a:endParaRPr lang="en-US" b="1" dirty="0">
              <a:solidFill>
                <a:srgbClr val="C00000"/>
              </a:solidFill>
            </a:endParaRPr>
          </a:p>
        </p:txBody>
      </p:sp>
      <p:sp>
        <p:nvSpPr>
          <p:cNvPr id="3" name="Content Placeholder 2"/>
          <p:cNvSpPr>
            <a:spLocks noGrp="1"/>
          </p:cNvSpPr>
          <p:nvPr>
            <p:ph idx="1"/>
          </p:nvPr>
        </p:nvSpPr>
        <p:spPr>
          <a:xfrm>
            <a:off x="457200" y="1143000"/>
            <a:ext cx="8534400" cy="5562600"/>
          </a:xfrm>
        </p:spPr>
        <p:txBody>
          <a:bodyPr>
            <a:normAutofit/>
          </a:bodyPr>
          <a:lstStyle/>
          <a:p>
            <a:pPr marL="0" lvl="0" indent="0">
              <a:buNone/>
            </a:pPr>
            <a:r>
              <a:rPr lang="en-US" b="1" dirty="0">
                <a:solidFill>
                  <a:srgbClr val="FF0000"/>
                </a:solidFill>
              </a:rPr>
              <a:t>Natural observation (Uncontrolled)</a:t>
            </a:r>
          </a:p>
          <a:p>
            <a:r>
              <a:rPr lang="en-US" b="1" dirty="0" smtClean="0">
                <a:solidFill>
                  <a:srgbClr val="0066FF"/>
                </a:solidFill>
              </a:rPr>
              <a:t>observation in  </a:t>
            </a:r>
            <a:r>
              <a:rPr lang="en-US" b="1" dirty="0">
                <a:solidFill>
                  <a:srgbClr val="0066FF"/>
                </a:solidFill>
              </a:rPr>
              <a:t>natural </a:t>
            </a:r>
            <a:r>
              <a:rPr lang="en-US" b="1" dirty="0" smtClean="0">
                <a:solidFill>
                  <a:srgbClr val="0066FF"/>
                </a:solidFill>
              </a:rPr>
              <a:t>setting</a:t>
            </a:r>
          </a:p>
          <a:p>
            <a:r>
              <a:rPr lang="en-US" b="1" dirty="0" smtClean="0">
                <a:solidFill>
                  <a:srgbClr val="0066FF"/>
                </a:solidFill>
              </a:rPr>
              <a:t>Subjects </a:t>
            </a:r>
            <a:r>
              <a:rPr lang="en-US" b="1" dirty="0">
                <a:solidFill>
                  <a:srgbClr val="0066FF"/>
                </a:solidFill>
              </a:rPr>
              <a:t>do not become conscious of the fact that some one is observing their behaviour. Hence they exhibit  their natural behaviour.</a:t>
            </a:r>
          </a:p>
          <a:p>
            <a:pPr marL="0" lvl="0" indent="0">
              <a:buNone/>
            </a:pPr>
            <a:r>
              <a:rPr lang="en-US" b="1" dirty="0">
                <a:solidFill>
                  <a:srgbClr val="FF0000"/>
                </a:solidFill>
              </a:rPr>
              <a:t>Artificial observation (Controlled)</a:t>
            </a:r>
          </a:p>
          <a:p>
            <a:r>
              <a:rPr lang="en-US" b="1" dirty="0" smtClean="0">
                <a:solidFill>
                  <a:srgbClr val="0066FF"/>
                </a:solidFill>
              </a:rPr>
              <a:t>in </a:t>
            </a:r>
            <a:r>
              <a:rPr lang="en-US" b="1" dirty="0">
                <a:solidFill>
                  <a:srgbClr val="0066FF"/>
                </a:solidFill>
              </a:rPr>
              <a:t>the artificial conditions.  </a:t>
            </a:r>
            <a:endParaRPr lang="en-US" b="1" dirty="0" smtClean="0">
              <a:solidFill>
                <a:srgbClr val="0066FF"/>
              </a:solidFill>
            </a:endParaRPr>
          </a:p>
          <a:p>
            <a:r>
              <a:rPr lang="en-US" b="1" dirty="0" smtClean="0">
                <a:solidFill>
                  <a:srgbClr val="0066FF"/>
                </a:solidFill>
              </a:rPr>
              <a:t>Natural  </a:t>
            </a:r>
            <a:r>
              <a:rPr lang="en-US" b="1" dirty="0">
                <a:solidFill>
                  <a:srgbClr val="0066FF"/>
                </a:solidFill>
              </a:rPr>
              <a:t>environment is being created   in artificial manner, and the subject is put in this environment   and his behaviours are studied.</a:t>
            </a:r>
          </a:p>
          <a:p>
            <a:endParaRPr lang="en-US" dirty="0"/>
          </a:p>
        </p:txBody>
      </p:sp>
    </p:spTree>
    <p:extLst>
      <p:ext uri="{BB962C8B-B14F-4D97-AF65-F5344CB8AC3E}">
        <p14:creationId xmlns:p14="http://schemas.microsoft.com/office/powerpoint/2010/main" val="1199095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6019800"/>
          </a:xfrm>
        </p:spPr>
        <p:txBody>
          <a:bodyPr>
            <a:normAutofit/>
          </a:bodyPr>
          <a:lstStyle/>
          <a:p>
            <a:pPr marL="0" lvl="0" indent="0">
              <a:buNone/>
            </a:pPr>
            <a:r>
              <a:rPr lang="en-US" b="1" dirty="0">
                <a:solidFill>
                  <a:srgbClr val="0066FF"/>
                </a:solidFill>
              </a:rPr>
              <a:t>Direct </a:t>
            </a:r>
            <a:r>
              <a:rPr lang="en-US" b="1" dirty="0" smtClean="0">
                <a:solidFill>
                  <a:srgbClr val="0066FF"/>
                </a:solidFill>
              </a:rPr>
              <a:t>observation</a:t>
            </a:r>
          </a:p>
          <a:p>
            <a:pPr marL="0" lvl="0" indent="0">
              <a:buNone/>
            </a:pPr>
            <a:endParaRPr lang="en-US" b="1" dirty="0">
              <a:solidFill>
                <a:srgbClr val="0066FF"/>
              </a:solidFill>
            </a:endParaRPr>
          </a:p>
          <a:p>
            <a:r>
              <a:rPr lang="en-US" b="1" dirty="0">
                <a:solidFill>
                  <a:srgbClr val="FF0000"/>
                </a:solidFill>
              </a:rPr>
              <a:t>T</a:t>
            </a:r>
            <a:r>
              <a:rPr lang="en-US" b="1" dirty="0" smtClean="0">
                <a:solidFill>
                  <a:srgbClr val="FF0000"/>
                </a:solidFill>
              </a:rPr>
              <a:t>he </a:t>
            </a:r>
            <a:r>
              <a:rPr lang="en-US" b="1" dirty="0">
                <a:solidFill>
                  <a:srgbClr val="FF0000"/>
                </a:solidFill>
              </a:rPr>
              <a:t>observer  observes the specific behaviour of an individual directly with  his sense organs or with the help of instruments,  </a:t>
            </a:r>
            <a:r>
              <a:rPr lang="en-US" b="1" dirty="0" smtClean="0">
                <a:solidFill>
                  <a:srgbClr val="FF0000"/>
                </a:solidFill>
              </a:rPr>
              <a:t>focusing </a:t>
            </a:r>
            <a:r>
              <a:rPr lang="en-US" b="1" dirty="0">
                <a:solidFill>
                  <a:srgbClr val="FF0000"/>
                </a:solidFill>
              </a:rPr>
              <a:t>on the individual. </a:t>
            </a:r>
            <a:endParaRPr lang="en-US" b="1" dirty="0" smtClean="0">
              <a:solidFill>
                <a:srgbClr val="FF0000"/>
              </a:solidFill>
            </a:endParaRPr>
          </a:p>
          <a:p>
            <a:pPr marL="0" indent="0">
              <a:buNone/>
            </a:pPr>
            <a:endParaRPr lang="en-US" b="1" dirty="0" smtClean="0">
              <a:solidFill>
                <a:srgbClr val="FF0000"/>
              </a:solidFill>
            </a:endParaRPr>
          </a:p>
          <a:p>
            <a:r>
              <a:rPr lang="en-US" b="1" dirty="0" smtClean="0">
                <a:solidFill>
                  <a:srgbClr val="FF0000"/>
                </a:solidFill>
              </a:rPr>
              <a:t>The </a:t>
            </a:r>
            <a:r>
              <a:rPr lang="en-US" b="1" dirty="0">
                <a:solidFill>
                  <a:srgbClr val="FF0000"/>
                </a:solidFill>
              </a:rPr>
              <a:t>behaviours are observed in a  natural  setting  and recorded precisely as they occur.</a:t>
            </a:r>
          </a:p>
          <a:p>
            <a:pPr marL="0" indent="0">
              <a:buNone/>
            </a:pPr>
            <a:endParaRPr lang="en-US" dirty="0">
              <a:solidFill>
                <a:srgbClr val="FF0000"/>
              </a:solidFill>
            </a:endParaRPr>
          </a:p>
        </p:txBody>
      </p:sp>
    </p:spTree>
    <p:extLst>
      <p:ext uri="{BB962C8B-B14F-4D97-AF65-F5344CB8AC3E}">
        <p14:creationId xmlns:p14="http://schemas.microsoft.com/office/powerpoint/2010/main" val="969811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lvl="0" indent="0">
              <a:buNone/>
            </a:pPr>
            <a:r>
              <a:rPr lang="en-US" b="1" dirty="0">
                <a:solidFill>
                  <a:srgbClr val="0066FF"/>
                </a:solidFill>
              </a:rPr>
              <a:t>Indirect </a:t>
            </a:r>
            <a:r>
              <a:rPr lang="en-US" b="1" dirty="0" smtClean="0">
                <a:solidFill>
                  <a:srgbClr val="0066FF"/>
                </a:solidFill>
              </a:rPr>
              <a:t>observation</a:t>
            </a:r>
          </a:p>
          <a:p>
            <a:pPr marL="0" lvl="0" indent="0">
              <a:buNone/>
            </a:pPr>
            <a:endParaRPr lang="en-US" b="1" dirty="0">
              <a:solidFill>
                <a:srgbClr val="FF0000"/>
              </a:solidFill>
            </a:endParaRPr>
          </a:p>
          <a:p>
            <a:r>
              <a:rPr lang="en-US" b="1" dirty="0">
                <a:solidFill>
                  <a:srgbClr val="FF0000"/>
                </a:solidFill>
              </a:rPr>
              <a:t>There are some behaviours which cannot be observed  like joy,  jealousy, anger,  frustration, sorrow, etc. which are demonstrated in different situations. These behaviours are to be studied indirectly through various   other activities in which the individual is involved.</a:t>
            </a:r>
          </a:p>
          <a:p>
            <a:endParaRPr lang="en-US" dirty="0"/>
          </a:p>
        </p:txBody>
      </p:sp>
    </p:spTree>
    <p:extLst>
      <p:ext uri="{BB962C8B-B14F-4D97-AF65-F5344CB8AC3E}">
        <p14:creationId xmlns:p14="http://schemas.microsoft.com/office/powerpoint/2010/main" val="1370902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1091</Words>
  <Application>Microsoft Office PowerPoint</Application>
  <PresentationFormat>On-screen Show (4:3)</PresentationFormat>
  <Paragraphs>137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TOOLS AND TECHNIQUES FOR COLLECTING DATA</vt:lpstr>
      <vt:lpstr>PowerPoint Presentation</vt:lpstr>
      <vt:lpstr>1. Interview </vt:lpstr>
      <vt:lpstr>UNSTRUCTURED &amp; STRUCTURED INTERVIEW</vt:lpstr>
      <vt:lpstr>Limitations</vt:lpstr>
      <vt:lpstr>2. Observation </vt:lpstr>
      <vt:lpstr>DIFFERENT OBSERVATIONS</vt:lpstr>
      <vt:lpstr>PowerPoint Presentation</vt:lpstr>
      <vt:lpstr>PowerPoint Presentation</vt:lpstr>
      <vt:lpstr>PowerPoint Presentation</vt:lpstr>
      <vt:lpstr>PowerPoint Presentation</vt:lpstr>
      <vt:lpstr>Merits </vt:lpstr>
      <vt:lpstr>Demerits </vt:lpstr>
      <vt:lpstr>PowerPoint Presentation</vt:lpstr>
      <vt:lpstr>3. Clinical  Method  or Case  Study Method</vt:lpstr>
      <vt:lpstr>PowerPoint Presentation</vt:lpstr>
      <vt:lpstr>PowerPoint Presentation</vt:lpstr>
      <vt:lpstr>Merits and Demerits </vt:lpstr>
      <vt:lpstr>PowerPoint Presentation</vt:lpstr>
      <vt:lpstr>4. Sociometry </vt:lpstr>
      <vt:lpstr>PowerPoint Presentation</vt:lpstr>
      <vt:lpstr>5. Checklist </vt:lpstr>
      <vt:lpstr>Example </vt:lpstr>
      <vt:lpstr>6. Rating Scale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 AND TECHNIQUES FOR COLLECTING DATA</dc:title>
  <dc:creator>sr soja</dc:creator>
  <cp:lastModifiedBy>sr soja</cp:lastModifiedBy>
  <cp:revision>10</cp:revision>
  <dcterms:created xsi:type="dcterms:W3CDTF">2006-08-16T00:00:00Z</dcterms:created>
  <dcterms:modified xsi:type="dcterms:W3CDTF">2018-09-18T08:24:15Z</dcterms:modified>
</cp:coreProperties>
</file>