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50" autoAdjust="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BBC7-37FC-4538-9BE4-194DB063417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9756-73CF-4E4D-B802-6FE7CE47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648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BBC7-37FC-4538-9BE4-194DB063417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9756-73CF-4E4D-B802-6FE7CE47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55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BBC7-37FC-4538-9BE4-194DB063417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9756-73CF-4E4D-B802-6FE7CE47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BBC7-37FC-4538-9BE4-194DB063417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9756-73CF-4E4D-B802-6FE7CE47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50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BBC7-37FC-4538-9BE4-194DB063417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9756-73CF-4E4D-B802-6FE7CE47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8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BBC7-37FC-4538-9BE4-194DB063417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9756-73CF-4E4D-B802-6FE7CE47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138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BBC7-37FC-4538-9BE4-194DB063417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9756-73CF-4E4D-B802-6FE7CE47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11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BBC7-37FC-4538-9BE4-194DB063417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9756-73CF-4E4D-B802-6FE7CE47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BBC7-37FC-4538-9BE4-194DB063417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9756-73CF-4E4D-B802-6FE7CE47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79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BBC7-37FC-4538-9BE4-194DB063417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9756-73CF-4E4D-B802-6FE7CE47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94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BBC7-37FC-4538-9BE4-194DB063417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9756-73CF-4E4D-B802-6FE7CE47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79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0BBC7-37FC-4538-9BE4-194DB063417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D9756-73CF-4E4D-B802-6FE7CE47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91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UNIT 1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86200"/>
            <a:ext cx="8686800" cy="7620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SCIENCE – Its Meaning, Definition, Nature &amp; Scope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235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458200" cy="65071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b="1" u="sng" dirty="0" smtClean="0"/>
              <a:t>LAWS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A scientific law may be defined as a factual statement of what always happens in certain circumstances - </a:t>
            </a:r>
            <a:r>
              <a:rPr lang="en-US" b="1" i="1" dirty="0" smtClean="0"/>
              <a:t>Oxford Advanced Learner’s Dictionary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Scientific facts &amp; concepts after proper generalization &amp; further verification – accepted as a </a:t>
            </a:r>
            <a:r>
              <a:rPr lang="en-US" dirty="0"/>
              <a:t>S</a:t>
            </a:r>
            <a:r>
              <a:rPr lang="en-US" dirty="0" smtClean="0"/>
              <a:t>cientific Law.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A verified generalization is considered as a scientific law.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A law is a formal statement of the manner or order in which certain natural phenomena occur under specified conditions.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A scientific law is a statement of observations.</a:t>
            </a:r>
          </a:p>
          <a:p>
            <a:pPr algn="just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414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534400" cy="64008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A law describes what nature does under certain conditions.</a:t>
            </a:r>
          </a:p>
          <a:p>
            <a:pPr marL="0" indent="0" algn="just">
              <a:buNone/>
            </a:pPr>
            <a:r>
              <a:rPr lang="en-US" dirty="0" err="1" smtClean="0"/>
              <a:t>Eg:Newton’s</a:t>
            </a:r>
            <a:r>
              <a:rPr lang="en-US" dirty="0" smtClean="0"/>
              <a:t> laws of </a:t>
            </a:r>
            <a:r>
              <a:rPr lang="en-US" dirty="0" err="1" smtClean="0"/>
              <a:t>motion,Boyle’s</a:t>
            </a:r>
            <a:r>
              <a:rPr lang="en-US" dirty="0" smtClean="0"/>
              <a:t> law</a:t>
            </a:r>
          </a:p>
          <a:p>
            <a:pPr marL="0" indent="0" algn="just">
              <a:buNone/>
            </a:pPr>
            <a:r>
              <a:rPr lang="en-US" b="1" u="sng" dirty="0" smtClean="0"/>
              <a:t>THEORY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“A theory is a set of interrelated concepts, definitions and present a systematic view of  phenomena by specifying relations among variables with the purpose of explaining &amp; predicting the phenomena”-       </a:t>
            </a:r>
            <a:r>
              <a:rPr lang="en-US" i="1" dirty="0" err="1" smtClean="0"/>
              <a:t>Kerlinger</a:t>
            </a:r>
            <a:endParaRPr lang="en-US" i="1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“ Theory refers to the relationship between facts or to the ordering of them in some meaningful way” –     </a:t>
            </a:r>
            <a:r>
              <a:rPr lang="en-US" i="1" dirty="0" smtClean="0"/>
              <a:t>Good &amp; </a:t>
            </a:r>
            <a:r>
              <a:rPr lang="en-US" i="1" dirty="0" err="1" smtClean="0"/>
              <a:t>Hatt</a:t>
            </a:r>
            <a:endParaRPr lang="en-US" i="1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“When a scientist endeavors to fit the available broad interrelations &amp; general principles into orderly, logically constructed systems, such a system is called a theory” –      </a:t>
            </a:r>
            <a:r>
              <a:rPr lang="en-US" i="1" dirty="0" smtClean="0"/>
              <a:t>Groot</a:t>
            </a:r>
          </a:p>
          <a:p>
            <a:pPr marL="0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2521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534400" cy="65532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 theory is a statement that attempts to explain observations.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 theory explains how nature works.</a:t>
            </a:r>
          </a:p>
          <a:p>
            <a:pPr marL="0" indent="0">
              <a:buNone/>
            </a:pPr>
            <a:r>
              <a:rPr lang="en-US" dirty="0" err="1" smtClean="0"/>
              <a:t>Eg</a:t>
            </a:r>
            <a:r>
              <a:rPr lang="en-US" dirty="0" smtClean="0"/>
              <a:t>: Theory of </a:t>
            </a:r>
            <a:r>
              <a:rPr lang="en-US" dirty="0" err="1" smtClean="0"/>
              <a:t>evolution,Theory</a:t>
            </a:r>
            <a:r>
              <a:rPr lang="en-US" dirty="0" smtClean="0"/>
              <a:t> of relativity</a:t>
            </a:r>
          </a:p>
          <a:p>
            <a:pPr marL="0" indent="0">
              <a:buNone/>
            </a:pPr>
            <a:r>
              <a:rPr lang="en-US" b="1" u="sng" dirty="0" smtClean="0"/>
              <a:t>Characteristics of a good theory </a:t>
            </a:r>
            <a:r>
              <a:rPr lang="en-US" i="1" dirty="0" smtClean="0"/>
              <a:t>(George J. </a:t>
            </a:r>
            <a:r>
              <a:rPr lang="en-US" i="1" dirty="0" err="1" smtClean="0"/>
              <a:t>Mouley</a:t>
            </a:r>
            <a:r>
              <a:rPr lang="en-US" u="sng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Theory should be based on related facts, concepts, principles &amp; generalizations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should be precise &amp; clear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should be </a:t>
            </a:r>
            <a:r>
              <a:rPr lang="en-US" smtClean="0"/>
              <a:t>grounded on </a:t>
            </a:r>
            <a:r>
              <a:rPr lang="en-US" dirty="0" smtClean="0"/>
              <a:t>empirical data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Theory is open to interpretation and verification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Theory follows the </a:t>
            </a:r>
            <a:r>
              <a:rPr lang="en-US" i="1" dirty="0" smtClean="0"/>
              <a:t>Law of Parsimony </a:t>
            </a:r>
            <a:r>
              <a:rPr lang="en-US" dirty="0" smtClean="0"/>
              <a:t>( that theory is best which explains the most in simplest form)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has a meaningful structure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Theory has applicability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743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Meaning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word ‘Science’ come from the Latin word “</a:t>
            </a:r>
            <a:r>
              <a:rPr lang="en-US" dirty="0" err="1" smtClean="0"/>
              <a:t>Scientia</a:t>
            </a:r>
            <a:r>
              <a:rPr lang="en-US" dirty="0" smtClean="0"/>
              <a:t>” means ‘knowledge’.</a:t>
            </a:r>
          </a:p>
          <a:p>
            <a:pPr marL="0" indent="0">
              <a:buNone/>
            </a:pPr>
            <a:r>
              <a:rPr lang="en-US" dirty="0" smtClean="0"/>
              <a:t>In Literal Sense :</a:t>
            </a:r>
          </a:p>
          <a:p>
            <a:r>
              <a:rPr lang="en-US" u="sng" dirty="0" smtClean="0"/>
              <a:t>Science -</a:t>
            </a:r>
          </a:p>
          <a:p>
            <a:pPr lvl="1"/>
            <a:r>
              <a:rPr lang="en-US" dirty="0" smtClean="0"/>
              <a:t>Pursuit of knowledge</a:t>
            </a:r>
          </a:p>
          <a:p>
            <a:pPr lvl="1"/>
            <a:r>
              <a:rPr lang="en-US" dirty="0" smtClean="0"/>
              <a:t>A heap of truth</a:t>
            </a:r>
          </a:p>
          <a:p>
            <a:pPr lvl="1"/>
            <a:r>
              <a:rPr lang="en-US" dirty="0" smtClean="0"/>
              <a:t>A verb as well as noun</a:t>
            </a:r>
          </a:p>
          <a:p>
            <a:pPr lvl="1"/>
            <a:r>
              <a:rPr lang="en-US" dirty="0" smtClean="0"/>
              <a:t>A way of investigation</a:t>
            </a:r>
          </a:p>
          <a:p>
            <a:pPr lvl="1"/>
            <a:r>
              <a:rPr lang="en-US" dirty="0" smtClean="0"/>
              <a:t>A systematized body of knowledge</a:t>
            </a:r>
          </a:p>
          <a:p>
            <a:pPr lvl="1"/>
            <a:r>
              <a:rPr lang="en-US" dirty="0" smtClean="0"/>
              <a:t>An interpretation of natural phenomena</a:t>
            </a:r>
          </a:p>
          <a:p>
            <a:pPr lvl="1"/>
            <a:r>
              <a:rPr lang="en-US" dirty="0" smtClean="0"/>
              <a:t>Trained and </a:t>
            </a:r>
            <a:r>
              <a:rPr lang="en-US" dirty="0" err="1" smtClean="0"/>
              <a:t>organised</a:t>
            </a:r>
            <a:r>
              <a:rPr lang="en-US" dirty="0" smtClean="0"/>
              <a:t> common sense</a:t>
            </a:r>
          </a:p>
          <a:p>
            <a:pPr lvl="1"/>
            <a:r>
              <a:rPr lang="en-US" dirty="0" smtClean="0"/>
              <a:t>What the scientists 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841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Definitions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763000" cy="58674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“Science is built of facts as a house is built of stones; but an accumulation of facts is no more a science than a heap of stones” – </a:t>
            </a:r>
            <a:r>
              <a:rPr lang="en-US" b="1" dirty="0" smtClean="0"/>
              <a:t>Henri Poincare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“Science is an interconnected series of concepts and conceptual schemes that have developed as a result of experimentation and observation and are fruitful of further experimentation &amp; observation” – </a:t>
            </a:r>
            <a:r>
              <a:rPr lang="en-US" b="1" dirty="0" smtClean="0"/>
              <a:t>James B. Conant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“ To learn science is to do science, there is no other way of learning science “ – </a:t>
            </a:r>
            <a:r>
              <a:rPr lang="en-US" b="1" dirty="0" smtClean="0"/>
              <a:t>Dr. D. S. </a:t>
            </a:r>
            <a:r>
              <a:rPr lang="en-US" b="1" dirty="0"/>
              <a:t>K</a:t>
            </a:r>
            <a:r>
              <a:rPr lang="en-US" b="1" dirty="0" smtClean="0"/>
              <a:t>othari </a:t>
            </a:r>
          </a:p>
          <a:p>
            <a:pPr>
              <a:buFont typeface="Wingdings" pitchFamily="2" charset="2"/>
              <a:buChar char="Ø"/>
            </a:pPr>
            <a:endParaRPr lang="en-US" b="1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240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“Science is first of all a set of attitudes. It is a disposition to deal with facts rather than with what someone has said about them“- </a:t>
            </a:r>
            <a:r>
              <a:rPr lang="en-US" b="1" dirty="0" smtClean="0"/>
              <a:t>B.F. Skinner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“Science is nothing but </a:t>
            </a:r>
            <a:r>
              <a:rPr lang="en-US" dirty="0" err="1" smtClean="0"/>
              <a:t>systematised</a:t>
            </a:r>
            <a:r>
              <a:rPr lang="en-US" dirty="0" smtClean="0"/>
              <a:t> and </a:t>
            </a:r>
            <a:r>
              <a:rPr lang="en-US" dirty="0" err="1" smtClean="0"/>
              <a:t>organised</a:t>
            </a:r>
            <a:r>
              <a:rPr lang="en-US" dirty="0" smtClean="0"/>
              <a:t> common sense” – </a:t>
            </a:r>
            <a:r>
              <a:rPr lang="en-US" b="1" dirty="0" smtClean="0"/>
              <a:t>Aldous Huxley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According to </a:t>
            </a:r>
            <a:r>
              <a:rPr lang="en-US" b="1" dirty="0" smtClean="0"/>
              <a:t>Science Manpower </a:t>
            </a:r>
            <a:r>
              <a:rPr lang="en-US" b="1" dirty="0"/>
              <a:t>P</a:t>
            </a:r>
            <a:r>
              <a:rPr lang="en-US" b="1" dirty="0" smtClean="0"/>
              <a:t>roject</a:t>
            </a:r>
            <a:r>
              <a:rPr lang="en-US" dirty="0" smtClean="0"/>
              <a:t>, “Science is a cumulative and endless series of empirical observations which result in the formation of concepts and theories, with both concepts &amp; theories being subject to modifications in the light of further empirical observations”.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18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-7619"/>
            <a:ext cx="8534400" cy="6858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Nature of Science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definitions emphasize three basic principles of nature of science.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 accumulated and </a:t>
            </a:r>
            <a:r>
              <a:rPr lang="en-US" dirty="0" err="1" smtClean="0"/>
              <a:t>systematised</a:t>
            </a:r>
            <a:r>
              <a:rPr lang="en-US" dirty="0" smtClean="0"/>
              <a:t> body of K -  </a:t>
            </a:r>
            <a:r>
              <a:rPr lang="en-US" b="1" dirty="0"/>
              <a:t>P</a:t>
            </a:r>
            <a:r>
              <a:rPr lang="en-US" b="1" dirty="0" smtClean="0"/>
              <a:t>roduct of Science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scientific method of inquiry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scientific attitudes                         </a:t>
            </a:r>
            <a:r>
              <a:rPr lang="en-US" b="1" dirty="0" smtClean="0"/>
              <a:t>Process of Science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Science as a Product</a:t>
            </a: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b="1" dirty="0" smtClean="0"/>
              <a:t>TERMS      FACTS       CONCEPTS        PRINCIPLES    THEORIES                    </a:t>
            </a:r>
          </a:p>
          <a:p>
            <a:pPr marL="0" indent="0">
              <a:buNone/>
            </a:pPr>
            <a:r>
              <a:rPr lang="en-US" b="1" dirty="0" smtClean="0"/>
              <a:t>       LAWS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implies that science is an accumulation of established facts, concepts, principles, laws, theories etc.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L</a:t>
            </a:r>
            <a:r>
              <a:rPr lang="en-US" dirty="0" smtClean="0"/>
              <a:t>ogical &amp; technical outcomes of science – product of science.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5562600" y="1828800"/>
            <a:ext cx="457200" cy="1066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5029200" y="4107181"/>
            <a:ext cx="3048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600200" y="4107181"/>
            <a:ext cx="3048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2895600" y="4107181"/>
            <a:ext cx="3810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7162800" y="4130040"/>
            <a:ext cx="2286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685800" y="4495800"/>
            <a:ext cx="1905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149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86800" cy="6324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u="sng" dirty="0" smtClean="0"/>
              <a:t>TERMS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A </a:t>
            </a:r>
            <a:r>
              <a:rPr lang="en-US" b="1" dirty="0" smtClean="0"/>
              <a:t>term</a:t>
            </a:r>
            <a:r>
              <a:rPr lang="en-US" dirty="0" smtClean="0"/>
              <a:t> is a new word having significant meaning to the pupil at a particular context. It can be scientific or technical.</a:t>
            </a:r>
          </a:p>
          <a:p>
            <a:pPr marL="0" indent="0" algn="just">
              <a:buNone/>
            </a:pPr>
            <a:r>
              <a:rPr lang="en-US" dirty="0" err="1" smtClean="0"/>
              <a:t>Eg</a:t>
            </a:r>
            <a:r>
              <a:rPr lang="en-US" dirty="0" smtClean="0"/>
              <a:t>: Osmosis, Photosynthesis, Kidney , Medulla, Pelvis, Nephron etc.</a:t>
            </a:r>
          </a:p>
          <a:p>
            <a:pPr marL="0" indent="0" algn="just">
              <a:buNone/>
            </a:pPr>
            <a:r>
              <a:rPr lang="en-US" b="1" u="sng" dirty="0" smtClean="0"/>
              <a:t>FACTS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Basis of all knowledge and grass-roots for any theory or law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It is an </a:t>
            </a:r>
            <a:r>
              <a:rPr lang="en-US" dirty="0" err="1" smtClean="0"/>
              <a:t>unadultered</a:t>
            </a:r>
            <a:r>
              <a:rPr lang="en-US" dirty="0" smtClean="0"/>
              <a:t> statement of an object, event, phenomenon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809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An event that has occurred and has been recorded with no disagreement among the observers.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“ A fact must be directly observable and must be demonstrable” – </a:t>
            </a:r>
            <a:r>
              <a:rPr lang="en-US" b="1" i="1" dirty="0" smtClean="0"/>
              <a:t>Conant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“Something known to be true or accepted as true” – </a:t>
            </a:r>
            <a:r>
              <a:rPr lang="en-US" b="1" i="1" dirty="0" smtClean="0"/>
              <a:t>Oxford Advanced Learner’s Dictionary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 fact can be described as Scientific fact – arrived at through scientific method.</a:t>
            </a:r>
          </a:p>
          <a:p>
            <a:pPr marL="0" indent="0">
              <a:buNone/>
            </a:pPr>
            <a:r>
              <a:rPr lang="en-US" dirty="0" err="1" smtClean="0"/>
              <a:t>Eg:All</a:t>
            </a:r>
            <a:r>
              <a:rPr lang="en-US" dirty="0" smtClean="0"/>
              <a:t> living things are composed of cells.</a:t>
            </a:r>
          </a:p>
          <a:p>
            <a:pPr marL="0" indent="0">
              <a:buNone/>
            </a:pPr>
            <a:r>
              <a:rPr lang="en-US" dirty="0" smtClean="0"/>
              <a:t>      Ovum is the largest cell in human body.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822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CONCEPTS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Concepts are </a:t>
            </a:r>
            <a:r>
              <a:rPr lang="en-US" dirty="0" err="1" smtClean="0"/>
              <a:t>generalised</a:t>
            </a:r>
            <a:r>
              <a:rPr lang="en-US" dirty="0" smtClean="0"/>
              <a:t> ideas or notions formed by an individual towards an object, person or event.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is a </a:t>
            </a:r>
            <a:r>
              <a:rPr lang="en-US" dirty="0" err="1" smtClean="0"/>
              <a:t>generalised</a:t>
            </a:r>
            <a:r>
              <a:rPr lang="en-US" dirty="0" smtClean="0"/>
              <a:t> mental image, which represents all the members in a particular category.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Generalised</a:t>
            </a:r>
            <a:r>
              <a:rPr lang="en-US" dirty="0" smtClean="0"/>
              <a:t>  idea built upon several facts.</a:t>
            </a:r>
          </a:p>
          <a:p>
            <a:pPr marL="0" indent="0">
              <a:buNone/>
            </a:pPr>
            <a:r>
              <a:rPr lang="en-US" dirty="0" err="1" smtClean="0"/>
              <a:t>Eg</a:t>
            </a:r>
            <a:r>
              <a:rPr lang="en-US" dirty="0" smtClean="0"/>
              <a:t>: </a:t>
            </a:r>
            <a:r>
              <a:rPr lang="en-US" dirty="0" err="1" smtClean="0"/>
              <a:t>Parthenogenesis,Photosynthesis,Reproduction</a:t>
            </a:r>
            <a:r>
              <a:rPr lang="en-US" dirty="0" smtClean="0"/>
              <a:t>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586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534400" cy="64008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PRINCIPLES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Principles are more complex ideas based on several concepts.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is a general statement, which establishes the relationship between at least two concepts.</a:t>
            </a:r>
          </a:p>
          <a:p>
            <a:pPr>
              <a:buFont typeface="Wingdings" pitchFamily="2" charset="2"/>
              <a:buChar char="Ø"/>
            </a:pPr>
            <a:r>
              <a:rPr lang="en-US" u="sng" dirty="0" smtClean="0"/>
              <a:t>Qualities of a good principle are :-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Comprehensiveness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Logical trueness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Verifiability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consistency  </a:t>
            </a:r>
          </a:p>
          <a:p>
            <a:pPr marL="0" indent="0">
              <a:buNone/>
            </a:pPr>
            <a:r>
              <a:rPr lang="en-US" dirty="0" err="1" smtClean="0"/>
              <a:t>Eg</a:t>
            </a:r>
            <a:r>
              <a:rPr lang="en-US" dirty="0" smtClean="0"/>
              <a:t>: Archimedes principle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027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853</Words>
  <Application>Microsoft Office PowerPoint</Application>
  <PresentationFormat>On-screen Show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UNIT 1</vt:lpstr>
      <vt:lpstr>Meaning</vt:lpstr>
      <vt:lpstr>Definitions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</dc:title>
  <dc:creator>user</dc:creator>
  <cp:lastModifiedBy>user</cp:lastModifiedBy>
  <cp:revision>46</cp:revision>
  <dcterms:created xsi:type="dcterms:W3CDTF">2015-01-05T16:49:47Z</dcterms:created>
  <dcterms:modified xsi:type="dcterms:W3CDTF">2018-07-17T06:54:42Z</dcterms:modified>
</cp:coreProperties>
</file>