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2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1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4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5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8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3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2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3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5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FDD9D-A045-4CCA-AC2C-0C421979F0CF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D6B4D-9110-42F6-AF9C-1D4866C6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4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Science as Process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implies the process by which knowledge is acquired.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ways and means adopted by scientists in their investigation.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processes of science – classified in to 5 categories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/>
              <a:t>Collection of data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/>
              <a:t>Analysis of data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/>
              <a:t>Synthesis of data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/>
              <a:t>Evaluation of data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/>
              <a:t>Application &amp; </a:t>
            </a:r>
            <a:r>
              <a:rPr lang="en-US" dirty="0" err="1" smtClean="0"/>
              <a:t>generalisation</a:t>
            </a:r>
            <a:r>
              <a:rPr lang="en-US" dirty="0" smtClean="0"/>
              <a:t> to new situations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For understanding the process of science – process skills are required.</a:t>
            </a:r>
          </a:p>
          <a:p>
            <a:pPr lvl="1" algn="just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5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Steps Involved in Scientific Method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Scientific method consists of the following steps:-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Sensing the problem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Understanding the problem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Formulation of tentative solutions / hypotheses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Collecting relevant information or data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Interpreting the data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Selecting and testing the most likely hypotheses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Drawing conclusions and making generalization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Application of generalization to new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Hypotheses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Hypotheses are tentative suppositions taken as true in the pursuit of scientific investigation.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H</a:t>
            </a:r>
            <a:r>
              <a:rPr lang="en-US" dirty="0" smtClean="0"/>
              <a:t>ypotheses are simply inferences that people want to test.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Hypotheses is a shrewd guess or inference that is formulated and provisionally adopted to explain observed facts or conditions and to guide in further investigation.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r>
              <a:rPr lang="en-US" u="sng" dirty="0"/>
              <a:t>C</a:t>
            </a:r>
            <a:r>
              <a:rPr lang="en-US" u="sng" dirty="0" smtClean="0"/>
              <a:t>haracteristics of a good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must have explanatory power.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should be simple, stated clearly &amp; precisely in unambiguous terms.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should be testable, </a:t>
            </a:r>
            <a:r>
              <a:rPr lang="en-US" dirty="0" err="1" smtClean="0"/>
              <a:t>ie</a:t>
            </a:r>
            <a:r>
              <a:rPr lang="en-US" dirty="0" smtClean="0"/>
              <a:t>, conclusions or inferences can be drawn on the basis of hypothesis.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must be consistent with well- established laws of nature.( universal laws which have been established beyond doubt)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must be specific and definite.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Scientific Attitude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Development of scientific attitude – most important &amp; essential aim of science teaching.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Most important outcome of science teaching.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can be just a ‘mindset’ in a particular direction / can be a way of life.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“Scientific attitudes can be defined as open –mindedness, a desire for accurate knowledge, confidence in procedures for seeking knowledge and the expectations that the solution of the problem will come through the use of verified knowledge’. – (NSSE) National Society of the Study of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 smtClean="0"/>
              <a:t>Characteristics of a person having Scientific Attitude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6388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Has the spirit of curiosity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Open – minded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Believes in cause &amp; effect relationship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Critical in observation and thought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Freedom from superstitions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Objective in his approach to problems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Respect other’s opinion if convincing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Judgment based on scientific facts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Unbiased and impartial in his judgment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5791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10.Adopts planned procedure in solving a problem</a:t>
            </a:r>
          </a:p>
          <a:p>
            <a:pPr marL="0" indent="0" algn="just">
              <a:buNone/>
            </a:pPr>
            <a:r>
              <a:rPr lang="en-US" dirty="0" smtClean="0"/>
              <a:t>11. Believes in the theory of evidence</a:t>
            </a:r>
          </a:p>
          <a:p>
            <a:pPr marL="0" indent="0" algn="just">
              <a:buNone/>
            </a:pPr>
            <a:r>
              <a:rPr lang="en-US" dirty="0" smtClean="0"/>
              <a:t>12. Has love for truth</a:t>
            </a:r>
          </a:p>
          <a:p>
            <a:pPr marL="0" indent="0" algn="just">
              <a:buNone/>
            </a:pPr>
            <a:r>
              <a:rPr lang="en-US" dirty="0" smtClean="0"/>
              <a:t>13. Accepts no conclusions as final or ultimate</a:t>
            </a:r>
          </a:p>
          <a:p>
            <a:pPr marL="0" indent="0" algn="just">
              <a:buNone/>
            </a:pPr>
            <a:r>
              <a:rPr lang="en-US" dirty="0" smtClean="0"/>
              <a:t>14.Selects the most recent authoritative and    accurate evidence related to the problem</a:t>
            </a:r>
          </a:p>
          <a:p>
            <a:pPr marL="0" indent="0" algn="just">
              <a:buNone/>
            </a:pPr>
            <a:r>
              <a:rPr lang="en-US" dirty="0" smtClean="0"/>
              <a:t>15. Seek facts and avoid exaggeration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 smtClean="0"/>
              <a:t>Measures / Ways for developing Scientific Attitude in students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86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Satisfaction of curiosity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on </a:t>
            </a:r>
            <a:r>
              <a:rPr lang="en-US" dirty="0" smtClean="0"/>
              <a:t>superstitions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Proper method of teaching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Participation in co-curricular activities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Proper class-room atmosphere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Inspiration for the study of scientific literature / wide reading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Proper use </a:t>
            </a:r>
            <a:r>
              <a:rPr lang="en-US" dirty="0"/>
              <a:t>of laboratory period </a:t>
            </a:r>
            <a:r>
              <a:rPr lang="en-US" dirty="0" smtClean="0"/>
              <a:t>/ </a:t>
            </a:r>
            <a:r>
              <a:rPr lang="en-US" dirty="0" err="1" smtClean="0"/>
              <a:t>practicals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Personal influence of the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Science as Product and Process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Product implies that science is a system of ideas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Process denotes the way of finding out the ideas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Product is what the scientists knew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Process </a:t>
            </a:r>
            <a:r>
              <a:rPr lang="en-US" dirty="0"/>
              <a:t>is what the </a:t>
            </a:r>
            <a:r>
              <a:rPr lang="en-US" dirty="0" smtClean="0"/>
              <a:t>scientists do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Product – facts, concepts, principles etc.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Process – observing, classifying, predicting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Product and process aspects are interdependent and inseparable.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6324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two aspects are described as :-</a:t>
            </a:r>
          </a:p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en-US" i="1" dirty="0" smtClean="0"/>
              <a:t>Subject</a:t>
            </a:r>
            <a:r>
              <a:rPr lang="en-US" dirty="0" smtClean="0"/>
              <a:t> (product) and </a:t>
            </a:r>
            <a:r>
              <a:rPr lang="en-US" b="1" dirty="0" smtClean="0"/>
              <a:t>Method</a:t>
            </a:r>
            <a:r>
              <a:rPr lang="en-US" dirty="0" smtClean="0"/>
              <a:t> (process)</a:t>
            </a:r>
          </a:p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en-US" i="1" dirty="0" smtClean="0"/>
              <a:t>Content</a:t>
            </a:r>
            <a:r>
              <a:rPr lang="en-US" dirty="0" smtClean="0"/>
              <a:t> </a:t>
            </a:r>
            <a:r>
              <a:rPr lang="en-US" dirty="0"/>
              <a:t>(product) and </a:t>
            </a:r>
            <a:r>
              <a:rPr lang="en-US" b="1" dirty="0" smtClean="0"/>
              <a:t>Activity</a:t>
            </a:r>
            <a:r>
              <a:rPr lang="en-US" dirty="0" smtClean="0"/>
              <a:t> </a:t>
            </a:r>
            <a:r>
              <a:rPr lang="en-US" dirty="0"/>
              <a:t>(process) </a:t>
            </a:r>
            <a:endParaRPr lang="en-US" dirty="0" smtClean="0"/>
          </a:p>
          <a:p>
            <a:pPr marL="0" indent="0" algn="just">
              <a:buNone/>
            </a:pPr>
            <a:r>
              <a:rPr lang="en-US" i="1" dirty="0" smtClean="0"/>
              <a:t>        Knowledge </a:t>
            </a:r>
            <a:r>
              <a:rPr lang="en-US" dirty="0"/>
              <a:t>(product) and </a:t>
            </a:r>
            <a:r>
              <a:rPr lang="en-US" b="1" dirty="0" smtClean="0"/>
              <a:t>Behaviour</a:t>
            </a:r>
            <a:r>
              <a:rPr lang="en-US" dirty="0" smtClean="0"/>
              <a:t> </a:t>
            </a:r>
            <a:r>
              <a:rPr lang="en-US" dirty="0"/>
              <a:t>(process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r>
              <a:rPr lang="en-US" dirty="0" smtClean="0"/>
              <a:t>       </a:t>
            </a:r>
            <a:r>
              <a:rPr lang="en-US" i="1" dirty="0" smtClean="0"/>
              <a:t> Noun </a:t>
            </a:r>
            <a:r>
              <a:rPr lang="en-US" dirty="0"/>
              <a:t>(product) and </a:t>
            </a:r>
            <a:r>
              <a:rPr lang="en-US" b="1" dirty="0" smtClean="0"/>
              <a:t>Verb</a:t>
            </a:r>
            <a:r>
              <a:rPr lang="en-US" dirty="0" smtClean="0"/>
              <a:t> </a:t>
            </a:r>
            <a:r>
              <a:rPr lang="en-US" dirty="0"/>
              <a:t>(process)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 smtClean="0"/>
              <a:t>Scope of Science/ Importance of Science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“There is, of course, one thing which we feel no doubt or hesitation : education, science based and in coherence with Indian culture and values, can alone provide the foundation as also the instrument for the nation’s progress, security and welfare.”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b="1" dirty="0" smtClean="0"/>
              <a:t>Indian Education Commission (1964 – 66)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Process Skills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chain of activities to collect evidence and to reach valid inferences through an analysis of the same.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American Association for the Advancement of Science (AAAS) has identified 13 process skills in science.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includes 8 basic skills &amp; 5 integrated process skills.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6400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“We lay great emphasis on making science an important element in the </a:t>
            </a:r>
            <a:r>
              <a:rPr lang="en-US" dirty="0"/>
              <a:t>school </a:t>
            </a:r>
            <a:r>
              <a:rPr lang="en-US" dirty="0" smtClean="0"/>
              <a:t>curriculum. We, therefore, recommend that Science and Mathematics should be taught on a compulsory basis to all pupils as a part of general education during the first ten years of schooling.”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	- </a:t>
            </a:r>
            <a:r>
              <a:rPr lang="en-US" b="1" dirty="0" smtClean="0"/>
              <a:t>Kothari Commission (1964 – 66)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The importance of science is due to its multifarious values and functions to the individual and to the </a:t>
            </a:r>
            <a:r>
              <a:rPr lang="en-US" dirty="0" smtClean="0"/>
              <a:t>society. The important values are: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6400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Intellectual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Utilitarian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Disciplinary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Vocational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Cultural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Moral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Social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Aesthetic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Psychological value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Training in Scientific </a:t>
            </a:r>
            <a:r>
              <a:rPr lang="en-US" dirty="0"/>
              <a:t>M</a:t>
            </a:r>
            <a:r>
              <a:rPr lang="en-US" dirty="0" smtClean="0"/>
              <a:t>ethod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Development of Scientific </a:t>
            </a:r>
            <a:r>
              <a:rPr lang="en-US" dirty="0"/>
              <a:t>A</a:t>
            </a:r>
            <a:r>
              <a:rPr lang="en-US" dirty="0" smtClean="0"/>
              <a:t>ttitude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Basic Skills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Observing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Classifying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Number relations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Measuring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Space – time relationship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Communicating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Predicting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Inferring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Integrated Process Skills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Making operational definitions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Formulating hypothesis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Identifying &amp; Controlling variables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Interpreting data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Experimenting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400050" lvl="1" indent="0" algn="just">
              <a:buNone/>
            </a:pPr>
            <a:r>
              <a:rPr lang="en-US" dirty="0"/>
              <a:t>	</a:t>
            </a:r>
            <a:r>
              <a:rPr lang="en-US" sz="3200" dirty="0"/>
              <a:t>T</a:t>
            </a:r>
            <a:r>
              <a:rPr lang="en-US" sz="3200" dirty="0" smtClean="0"/>
              <a:t>hese process skills are involved in problem solving or Scientific method.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Scientific Method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method or the procedure which the scientists use in the pursuit of science.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Method of solving a problem scientifically.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method or procedure adopted by the scientists in their investigation of natural phenomena, the way in which scientific generalizations are arrived at and made use of.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Systematic and orderly method of solving problems.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Referred as ”the method of science“ / “ the method of a scientist.”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Any method which is endowed with scientific spirit &amp; scientific attitude.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Definitions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“The systematic pursuit of knowledge involving the recognition and formulation of a problem, the collection of data through observation and experimentation, the formulation of a hypothesis and the testing and confirmation of that hypothesis.” –                </a:t>
            </a:r>
            <a:r>
              <a:rPr lang="en-US" b="1" dirty="0" smtClean="0"/>
              <a:t>Fields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“Scientific method consists of systematic observation, classification and interpretation of data”. -                        </a:t>
            </a:r>
            <a:r>
              <a:rPr lang="en-US" b="1" dirty="0" smtClean="0"/>
              <a:t>Lundberg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Significance of Scientific Method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Scientific method lay emphasis on systematic &amp; careful study.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Can be applied in different branches of science.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Information collected by accurate observation  and experimentation.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Data collected are properly classified and results are derived after analyzing the classified data.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Further verification of results leads to the framing of scientific principles and laws.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Characteristic of Scientific Method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Objectivity ( objective in its approach)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Definiteness ( reliable and valid results)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Verifiability (proper verification through experimentation)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Generality (generalized application of results)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Predictability (ability of predicting the future outcomes)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Modifiability &amp; Dynamicity (openness to further verification)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Process of Scientific Method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91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Consists of two processes: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Technical Process</a:t>
            </a:r>
          </a:p>
          <a:p>
            <a:pPr marL="857250" lvl="1" indent="-457200" algn="just">
              <a:buFont typeface="Wingdings" pitchFamily="2" charset="2"/>
              <a:buChar char="v"/>
            </a:pPr>
            <a:r>
              <a:rPr lang="en-US" dirty="0" smtClean="0"/>
              <a:t>Includes experimentation, measurement and manipulation.</a:t>
            </a:r>
          </a:p>
          <a:p>
            <a:pPr marL="857250" lvl="1" indent="-457200" algn="just">
              <a:buFont typeface="Wingdings" pitchFamily="2" charset="2"/>
              <a:buChar char="v"/>
            </a:pPr>
            <a:r>
              <a:rPr lang="en-US" dirty="0" smtClean="0"/>
              <a:t>May vary in different fields of science.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Logical Process</a:t>
            </a:r>
          </a:p>
          <a:p>
            <a:pPr marL="914400" lvl="1" indent="-514350" algn="just">
              <a:buFont typeface="Wingdings" pitchFamily="2" charset="2"/>
              <a:buChar char="v"/>
            </a:pPr>
            <a:r>
              <a:rPr lang="en-US" dirty="0" smtClean="0"/>
              <a:t>More important than technical process.</a:t>
            </a:r>
          </a:p>
          <a:p>
            <a:pPr marL="914400" lvl="1" indent="-514350" algn="just">
              <a:buFont typeface="Wingdings" pitchFamily="2" charset="2"/>
              <a:buChar char="v"/>
            </a:pPr>
            <a:r>
              <a:rPr lang="en-US" dirty="0" smtClean="0"/>
              <a:t>Conclusions originate in the mind of scientist.</a:t>
            </a:r>
          </a:p>
          <a:p>
            <a:pPr marL="914400" lvl="1" indent="-514350" algn="just">
              <a:buFont typeface="Wingdings" pitchFamily="2" charset="2"/>
              <a:buChar char="v"/>
            </a:pPr>
            <a:r>
              <a:rPr lang="en-US" dirty="0" smtClean="0"/>
              <a:t>So common to all sciences.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1100</Words>
  <Application>Microsoft Office PowerPoint</Application>
  <PresentationFormat>On-screen Show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Science as Process</vt:lpstr>
      <vt:lpstr>Process Skills</vt:lpstr>
      <vt:lpstr>Basic Skills</vt:lpstr>
      <vt:lpstr>Integrated Process Skills</vt:lpstr>
      <vt:lpstr>Scientific Method</vt:lpstr>
      <vt:lpstr>Definitions </vt:lpstr>
      <vt:lpstr>Significance of Scientific Method</vt:lpstr>
      <vt:lpstr>Characteristic of Scientific Method</vt:lpstr>
      <vt:lpstr>Process of Scientific Method</vt:lpstr>
      <vt:lpstr>Steps Involved in Scientific Method</vt:lpstr>
      <vt:lpstr>Hypotheses </vt:lpstr>
      <vt:lpstr> Characteristics of a good hypothesis</vt:lpstr>
      <vt:lpstr>Scientific Attitude</vt:lpstr>
      <vt:lpstr>Characteristics of a person having Scientific Attitude</vt:lpstr>
      <vt:lpstr>PowerPoint Presentation</vt:lpstr>
      <vt:lpstr>Measures / Ways for developing Scientific Attitude in students</vt:lpstr>
      <vt:lpstr>Science as Product and Process</vt:lpstr>
      <vt:lpstr>PowerPoint Presentation</vt:lpstr>
      <vt:lpstr>Scope of Science/ Importance of Science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as Process</dc:title>
  <dc:creator>user</dc:creator>
  <cp:lastModifiedBy>user</cp:lastModifiedBy>
  <cp:revision>61</cp:revision>
  <dcterms:created xsi:type="dcterms:W3CDTF">2015-01-07T17:32:06Z</dcterms:created>
  <dcterms:modified xsi:type="dcterms:W3CDTF">2016-07-26T05:19:35Z</dcterms:modified>
</cp:coreProperties>
</file>