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72" r:id="rId2"/>
    <p:sldId id="264" r:id="rId3"/>
    <p:sldId id="256" r:id="rId4"/>
    <p:sldId id="265" r:id="rId5"/>
    <p:sldId id="260" r:id="rId6"/>
    <p:sldId id="267" r:id="rId7"/>
    <p:sldId id="289" r:id="rId8"/>
    <p:sldId id="290" r:id="rId9"/>
    <p:sldId id="261" r:id="rId10"/>
    <p:sldId id="262" r:id="rId11"/>
    <p:sldId id="268" r:id="rId12"/>
    <p:sldId id="269" r:id="rId13"/>
    <p:sldId id="270" r:id="rId14"/>
    <p:sldId id="271" r:id="rId15"/>
    <p:sldId id="273" r:id="rId16"/>
    <p:sldId id="275" r:id="rId17"/>
    <p:sldId id="291" r:id="rId18"/>
    <p:sldId id="258" r:id="rId19"/>
    <p:sldId id="259" r:id="rId20"/>
    <p:sldId id="286" r:id="rId21"/>
    <p:sldId id="276" r:id="rId22"/>
    <p:sldId id="277" r:id="rId23"/>
    <p:sldId id="278" r:id="rId24"/>
    <p:sldId id="279" r:id="rId25"/>
    <p:sldId id="274" r:id="rId26"/>
    <p:sldId id="287" r:id="rId27"/>
    <p:sldId id="288" r:id="rId28"/>
    <p:sldId id="280" r:id="rId29"/>
    <p:sldId id="281" r:id="rId30"/>
    <p:sldId id="282" r:id="rId31"/>
    <p:sldId id="283" r:id="rId32"/>
    <p:sldId id="284" r:id="rId33"/>
    <p:sldId id="28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622B3B-CEB0-49D6-8D80-95FA5A6CFDEB}" type="datetimeFigureOut">
              <a:rPr lang="en-US" smtClean="0"/>
              <a:pPr/>
              <a:t>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265C1-C8CE-4FE1-9C5B-909E04C990B3}" type="slidenum">
              <a:rPr lang="en-US" smtClean="0"/>
              <a:pPr/>
              <a:t>‹#›</a:t>
            </a:fld>
            <a:endParaRPr lang="en-US"/>
          </a:p>
        </p:txBody>
      </p:sp>
    </p:spTree>
    <p:extLst>
      <p:ext uri="{BB962C8B-B14F-4D97-AF65-F5344CB8AC3E}">
        <p14:creationId xmlns:p14="http://schemas.microsoft.com/office/powerpoint/2010/main" val="3714994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4265C1-C8CE-4FE1-9C5B-909E04C990B3}"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4265C1-C8CE-4FE1-9C5B-909E04C990B3}"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1/5/2021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1/5/2021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1/5/2021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1/5/2021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1/5/2021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en.wikipedia.org/wiki/Global_studi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tionary.org/wiki/en:educati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3200" dirty="0"/>
              <a:t>EDU 101:</a:t>
            </a:r>
          </a:p>
          <a:p>
            <a:pPr>
              <a:buNone/>
            </a:pPr>
            <a:r>
              <a:rPr lang="en-US" sz="3200" dirty="0"/>
              <a:t>   CONTEMPORARY INDIA AND   EDUCATION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Synonyms of Education </a:t>
            </a:r>
          </a:p>
        </p:txBody>
      </p:sp>
      <p:sp>
        <p:nvSpPr>
          <p:cNvPr id="3" name="Content Placeholder 2"/>
          <p:cNvSpPr>
            <a:spLocks noGrp="1"/>
          </p:cNvSpPr>
          <p:nvPr>
            <p:ph sz="quarter" idx="1"/>
          </p:nvPr>
        </p:nvSpPr>
        <p:spPr/>
        <p:txBody>
          <a:bodyPr/>
          <a:lstStyle/>
          <a:p>
            <a:r>
              <a:rPr lang="en-US" dirty="0"/>
              <a:t>Pedagogy </a:t>
            </a:r>
            <a:endParaRPr lang="en-US" dirty="0" smtClean="0"/>
          </a:p>
          <a:p>
            <a:r>
              <a:rPr lang="en-US" dirty="0" smtClean="0"/>
              <a:t>Learning </a:t>
            </a:r>
            <a:endParaRPr lang="en-US" dirty="0"/>
          </a:p>
          <a:p>
            <a:r>
              <a:rPr lang="en-US" dirty="0"/>
              <a:t>Knowledge </a:t>
            </a:r>
          </a:p>
          <a:p>
            <a:r>
              <a:rPr lang="en-US" dirty="0"/>
              <a:t>Teaching </a:t>
            </a:r>
          </a:p>
          <a:p>
            <a:r>
              <a:rPr lang="en-US" dirty="0"/>
              <a:t>Training </a:t>
            </a:r>
          </a:p>
          <a:p>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a:t>
            </a:r>
          </a:p>
        </p:txBody>
      </p:sp>
      <p:sp>
        <p:nvSpPr>
          <p:cNvPr id="3" name="Content Placeholder 2"/>
          <p:cNvSpPr>
            <a:spLocks noGrp="1"/>
          </p:cNvSpPr>
          <p:nvPr>
            <p:ph sz="quarter" idx="1"/>
          </p:nvPr>
        </p:nvSpPr>
        <p:spPr/>
        <p:txBody>
          <a:bodyPr>
            <a:normAutofit/>
          </a:bodyPr>
          <a:lstStyle/>
          <a:p>
            <a:r>
              <a:rPr lang="en-US" b="1" dirty="0"/>
              <a:t>Western thinkers </a:t>
            </a:r>
          </a:p>
          <a:p>
            <a:pPr fontAlgn="base"/>
            <a:r>
              <a:rPr lang="en-US" b="1" dirty="0"/>
              <a:t>Aristotle</a:t>
            </a:r>
            <a:r>
              <a:rPr lang="en-US" dirty="0"/>
              <a:t> – “Education is the creation of a sound mind in a sound body.”</a:t>
            </a:r>
          </a:p>
          <a:p>
            <a:pPr fontAlgn="base"/>
            <a:endParaRPr lang="en-US" dirty="0"/>
          </a:p>
          <a:p>
            <a:pPr fontAlgn="base">
              <a:buNone/>
            </a:pPr>
            <a:r>
              <a:rPr lang="en-US" dirty="0"/>
              <a:t> </a:t>
            </a:r>
          </a:p>
          <a:p>
            <a:pPr fontAlgn="base"/>
            <a:endParaRPr lang="en-US" dirty="0"/>
          </a:p>
          <a:p>
            <a:pPr fontAlgn="base"/>
            <a:r>
              <a:rPr lang="en-US" dirty="0"/>
              <a:t>Develop his mind so that he may be able to enjoy the supreme truth, goodness and beauty of which perfect happiness essentially consists.</a:t>
            </a:r>
            <a:endParaRPr lang="en-US" b="1" dirty="0"/>
          </a:p>
          <a:p>
            <a:pPr fontAlgn="base"/>
            <a:endParaRPr lang="en-US" b="1" dirty="0"/>
          </a:p>
        </p:txBody>
      </p:sp>
      <p:pic>
        <p:nvPicPr>
          <p:cNvPr id="4" name="Picture 3" descr="Image result for aristotle"/>
          <p:cNvPicPr/>
          <p:nvPr/>
        </p:nvPicPr>
        <p:blipFill>
          <a:blip r:embed="rId2"/>
          <a:srcRect/>
          <a:stretch>
            <a:fillRect/>
          </a:stretch>
        </p:blipFill>
        <p:spPr bwMode="auto">
          <a:xfrm>
            <a:off x="6781800" y="2438400"/>
            <a:ext cx="2057400" cy="18980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fontAlgn="base"/>
            <a:endParaRPr lang="en-US" b="1" dirty="0"/>
          </a:p>
          <a:p>
            <a:pPr fontAlgn="base"/>
            <a:r>
              <a:rPr lang="en-US" b="1" dirty="0"/>
              <a:t>Pestalozzi</a:t>
            </a:r>
            <a:r>
              <a:rPr lang="en-US" dirty="0"/>
              <a:t> – “Education is natural, harmonious and progressive development of man’s innate powers.”</a:t>
            </a:r>
          </a:p>
          <a:p>
            <a:endParaRPr lang="en-US" dirty="0"/>
          </a:p>
          <a:p>
            <a:r>
              <a:rPr lang="en-US" dirty="0"/>
              <a:t>Pestalozzi believed that education should develop the powers of ‘Head’, ‘Heart’ and ‘Hands’.</a:t>
            </a:r>
          </a:p>
          <a:p>
            <a:r>
              <a:rPr lang="en-US" dirty="0"/>
              <a:t> The development of innate powers whereas education also brings about personal, social, moral, cultural, economic, national and international development</a:t>
            </a:r>
          </a:p>
        </p:txBody>
      </p:sp>
      <p:pic>
        <p:nvPicPr>
          <p:cNvPr id="4" name="Picture 3" descr="Image result for pestalozzi"/>
          <p:cNvPicPr/>
          <p:nvPr/>
        </p:nvPicPr>
        <p:blipFill>
          <a:blip r:embed="rId3"/>
          <a:srcRect/>
          <a:stretch>
            <a:fillRect/>
          </a:stretch>
        </p:blipFill>
        <p:spPr bwMode="auto">
          <a:xfrm>
            <a:off x="7315200" y="0"/>
            <a:ext cx="18288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 “Education is the child’s development from within.”</a:t>
            </a:r>
            <a:r>
              <a:rPr lang="en-US" b="1" dirty="0"/>
              <a:t> Rousseau(</a:t>
            </a:r>
            <a:r>
              <a:rPr lang="en-US" dirty="0" err="1"/>
              <a:t>genevian</a:t>
            </a:r>
            <a:r>
              <a:rPr lang="en-US" dirty="0"/>
              <a:t>  philosopher)</a:t>
            </a:r>
          </a:p>
          <a:p>
            <a:r>
              <a:rPr lang="en-US" dirty="0"/>
              <a:t> Emile </a:t>
            </a:r>
          </a:p>
          <a:p>
            <a:r>
              <a:rPr lang="en-US" dirty="0"/>
              <a:t>Through Experience child is learning </a:t>
            </a:r>
          </a:p>
          <a:p>
            <a:endParaRPr lang="en-US" dirty="0"/>
          </a:p>
        </p:txBody>
      </p:sp>
      <p:pic>
        <p:nvPicPr>
          <p:cNvPr id="4" name="Picture 3" descr="Image result for rousseau"/>
          <p:cNvPicPr/>
          <p:nvPr/>
        </p:nvPicPr>
        <p:blipFill>
          <a:blip r:embed="rId2"/>
          <a:srcRect/>
          <a:stretch>
            <a:fillRect/>
          </a:stretch>
        </p:blipFill>
        <p:spPr bwMode="auto">
          <a:xfrm>
            <a:off x="6705600" y="2590800"/>
            <a:ext cx="22098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a:t>John Dewey</a:t>
            </a:r>
            <a:r>
              <a:rPr lang="en-US" dirty="0"/>
              <a:t> – “Education is the process of living through a continuous reconstruction </a:t>
            </a:r>
            <a:r>
              <a:rPr lang="en-US" b="1" dirty="0"/>
              <a:t>of experiences.”</a:t>
            </a:r>
            <a:endParaRPr lang="en-US" dirty="0"/>
          </a:p>
        </p:txBody>
      </p:sp>
      <p:sp>
        <p:nvSpPr>
          <p:cNvPr id="4098" name="AutoShape 2" descr="Image result for john dewe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john dewe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Image result for john dewey"/>
          <p:cNvPicPr/>
          <p:nvPr/>
        </p:nvPicPr>
        <p:blipFill>
          <a:blip r:embed="rId2"/>
          <a:srcRect/>
          <a:stretch>
            <a:fillRect/>
          </a:stretch>
        </p:blipFill>
        <p:spPr bwMode="auto">
          <a:xfrm>
            <a:off x="7543800" y="0"/>
            <a:ext cx="1600200" cy="1597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304800"/>
            <a:ext cx="8503920" cy="5794248"/>
          </a:xfrm>
        </p:spPr>
        <p:txBody>
          <a:bodyPr>
            <a:normAutofit lnSpcReduction="10000"/>
          </a:bodyPr>
          <a:lstStyle/>
          <a:p>
            <a:endParaRPr lang="en-US" dirty="0"/>
          </a:p>
          <a:p>
            <a:r>
              <a:rPr lang="en-US" dirty="0"/>
              <a:t>Indian Thinkers </a:t>
            </a:r>
          </a:p>
          <a:p>
            <a:r>
              <a:rPr lang="en-US" dirty="0" err="1"/>
              <a:t>Rigved</a:t>
            </a:r>
            <a:r>
              <a:rPr lang="en-US" dirty="0"/>
              <a:t>: "Education is something which makes man self-reliant and selfless".</a:t>
            </a:r>
          </a:p>
          <a:p>
            <a:r>
              <a:rPr lang="en-US" dirty="0"/>
              <a:t> Upanishad: "Education is for liberation".</a:t>
            </a:r>
          </a:p>
          <a:p>
            <a:r>
              <a:rPr lang="en-US" dirty="0"/>
              <a:t> Bhagavad Gita: "Nothing is more purifying on earth than wisdom</a:t>
            </a:r>
            <a:r>
              <a:rPr lang="en-US" dirty="0" smtClean="0"/>
              <a:t>.“</a:t>
            </a:r>
          </a:p>
          <a:p>
            <a:r>
              <a:rPr lang="en-IN" dirty="0"/>
              <a:t> </a:t>
            </a:r>
            <a:r>
              <a:rPr lang="en-IN" dirty="0" err="1"/>
              <a:t>Kautilya</a:t>
            </a:r>
            <a:r>
              <a:rPr lang="en-IN" dirty="0"/>
              <a:t>- Education means training for the country and love for the nation.</a:t>
            </a:r>
            <a:endParaRPr lang="en-US" dirty="0"/>
          </a:p>
          <a:p>
            <a:r>
              <a:rPr lang="en-US" dirty="0"/>
              <a:t> </a:t>
            </a:r>
            <a:r>
              <a:rPr lang="en-US" dirty="0" err="1"/>
              <a:t>Shankaracharya</a:t>
            </a:r>
            <a:r>
              <a:rPr lang="en-US" dirty="0"/>
              <a:t>: "Education is the realization of self'.</a:t>
            </a:r>
          </a:p>
          <a:p>
            <a:r>
              <a:rPr lang="en-US" dirty="0" err="1"/>
              <a:t>Vivekanand</a:t>
            </a:r>
            <a:r>
              <a:rPr lang="en-US" dirty="0"/>
              <a:t>: “Education is the manifestation of the divine perfection, already existing in man."</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Gandhi: "By education, I mean an all-round drawing out of the best in the Child and man body, mind and spirit.“</a:t>
            </a:r>
          </a:p>
          <a:p>
            <a:endParaRPr lang="en-US" dirty="0"/>
          </a:p>
          <a:p>
            <a:r>
              <a:rPr lang="en-US" dirty="0"/>
              <a:t>Dr. S </a:t>
            </a:r>
            <a:r>
              <a:rPr lang="en-US" dirty="0" err="1"/>
              <a:t>Radhakrishnan</a:t>
            </a:r>
            <a:r>
              <a:rPr lang="en-US" dirty="0"/>
              <a:t>: education is the training the  intellect  ,refinement of the heart and discipline of the spirit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Education is an endless journey through knowledge and enlightenment </a:t>
            </a:r>
          </a:p>
          <a:p>
            <a:r>
              <a:rPr lang="en-IN" dirty="0" smtClean="0"/>
              <a:t>APJ ADUL KALAM</a:t>
            </a:r>
            <a:endParaRPr lang="en-IN" dirty="0"/>
          </a:p>
        </p:txBody>
      </p:sp>
    </p:spTree>
    <p:extLst>
      <p:ext uri="{BB962C8B-B14F-4D97-AF65-F5344CB8AC3E}">
        <p14:creationId xmlns:p14="http://schemas.microsoft.com/office/powerpoint/2010/main" val="33100772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NARROW MEANING OF EDUCATION</a:t>
            </a:r>
          </a:p>
        </p:txBody>
      </p:sp>
      <p:sp>
        <p:nvSpPr>
          <p:cNvPr id="3" name="Content Placeholder 2"/>
          <p:cNvSpPr>
            <a:spLocks noGrp="1"/>
          </p:cNvSpPr>
          <p:nvPr>
            <p:ph sz="quarter" idx="1"/>
          </p:nvPr>
        </p:nvSpPr>
        <p:spPr/>
        <p:txBody>
          <a:bodyPr/>
          <a:lstStyle/>
          <a:p>
            <a:r>
              <a:rPr lang="en-US" dirty="0"/>
              <a:t> The education provided under the premises of school, colleges and universities</a:t>
            </a:r>
          </a:p>
          <a:p>
            <a:r>
              <a:rPr lang="en-US" dirty="0"/>
              <a:t>Education limited under the premises of educational institutions</a:t>
            </a:r>
          </a:p>
          <a:p>
            <a:r>
              <a:rPr lang="en-US" dirty="0"/>
              <a:t>It doesn’t include the education outside of four walls of institution</a:t>
            </a:r>
          </a:p>
          <a:p>
            <a:endParaRPr lang="en-US" dirty="0"/>
          </a:p>
        </p:txBody>
      </p:sp>
      <p:pic>
        <p:nvPicPr>
          <p:cNvPr id="2052" name="Picture 4" descr="Image result for education images"/>
          <p:cNvPicPr>
            <a:picLocks noChangeAspect="1" noChangeArrowheads="1"/>
          </p:cNvPicPr>
          <p:nvPr/>
        </p:nvPicPr>
        <p:blipFill>
          <a:blip r:embed="rId2"/>
          <a:srcRect/>
          <a:stretch>
            <a:fillRect/>
          </a:stretch>
        </p:blipFill>
        <p:spPr bwMode="auto">
          <a:xfrm>
            <a:off x="4572000" y="3886200"/>
            <a:ext cx="4267200" cy="2286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BROADER MEANING OF EDUCATION</a:t>
            </a:r>
          </a:p>
        </p:txBody>
      </p:sp>
      <p:sp>
        <p:nvSpPr>
          <p:cNvPr id="3" name="Content Placeholder 2"/>
          <p:cNvSpPr>
            <a:spLocks noGrp="1"/>
          </p:cNvSpPr>
          <p:nvPr>
            <p:ph sz="quarter" idx="1"/>
          </p:nvPr>
        </p:nvSpPr>
        <p:spPr/>
        <p:txBody>
          <a:bodyPr/>
          <a:lstStyle/>
          <a:p>
            <a:r>
              <a:rPr lang="en-US" dirty="0"/>
              <a:t>According to its concept education is universal, we can gain education from anywhere, anytime</a:t>
            </a:r>
          </a:p>
          <a:p>
            <a:r>
              <a:rPr lang="en-US" dirty="0"/>
              <a:t>There is no bound of place and time</a:t>
            </a:r>
          </a:p>
          <a:p>
            <a:r>
              <a:rPr lang="en-US" dirty="0"/>
              <a:t> Education is the long life process</a:t>
            </a:r>
          </a:p>
          <a:p>
            <a:r>
              <a:rPr lang="en-US" dirty="0"/>
              <a:t>It starts from cradle and ends to the grave</a:t>
            </a:r>
          </a:p>
        </p:txBody>
      </p:sp>
      <p:pic>
        <p:nvPicPr>
          <p:cNvPr id="4" name="Picture 2" descr="Image result for education images"/>
          <p:cNvPicPr>
            <a:picLocks noChangeAspect="1" noChangeArrowheads="1"/>
          </p:cNvPicPr>
          <p:nvPr/>
        </p:nvPicPr>
        <p:blipFill>
          <a:blip r:embed="rId2"/>
          <a:srcRect/>
          <a:stretch>
            <a:fillRect/>
          </a:stretch>
        </p:blipFill>
        <p:spPr bwMode="auto">
          <a:xfrm>
            <a:off x="6096000" y="3962400"/>
            <a:ext cx="2819400" cy="2362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to think </a:t>
            </a:r>
          </a:p>
        </p:txBody>
      </p:sp>
      <p:sp>
        <p:nvSpPr>
          <p:cNvPr id="3" name="Content Placeholder 2"/>
          <p:cNvSpPr>
            <a:spLocks noGrp="1"/>
          </p:cNvSpPr>
          <p:nvPr>
            <p:ph sz="quarter" idx="1"/>
          </p:nvPr>
        </p:nvSpPr>
        <p:spPr/>
        <p:txBody>
          <a:bodyPr/>
          <a:lstStyle/>
          <a:p>
            <a:r>
              <a:rPr lang="en-US" dirty="0"/>
              <a:t>What level do you learn multiplication  at?</a:t>
            </a:r>
          </a:p>
          <a:p>
            <a:endParaRPr lang="en-US" dirty="0"/>
          </a:p>
          <a:p>
            <a:r>
              <a:rPr lang="en-US" dirty="0"/>
              <a:t>When do you Learn  to work with others?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Analytical  Meaning of Education</a:t>
            </a:r>
          </a:p>
        </p:txBody>
      </p:sp>
      <p:sp>
        <p:nvSpPr>
          <p:cNvPr id="3" name="Content Placeholder 2"/>
          <p:cNvSpPr>
            <a:spLocks noGrp="1"/>
          </p:cNvSpPr>
          <p:nvPr>
            <p:ph sz="quarter" idx="1"/>
          </p:nvPr>
        </p:nvSpPr>
        <p:spPr/>
        <p:txBody>
          <a:bodyPr/>
          <a:lstStyle/>
          <a:p>
            <a:r>
              <a:rPr lang="en-IN" dirty="0"/>
              <a:t>Not limited to knowledge imparted in schools . Process from birth to death </a:t>
            </a:r>
          </a:p>
          <a:p>
            <a:r>
              <a:rPr lang="en-IN" dirty="0"/>
              <a:t>Education as the development of child’s innate  power</a:t>
            </a:r>
          </a:p>
          <a:p>
            <a:r>
              <a:rPr lang="en-IN" dirty="0"/>
              <a:t>Education is a dynamic process – </a:t>
            </a:r>
          </a:p>
          <a:p>
            <a:pPr marL="0" indent="0">
              <a:buNone/>
            </a:pPr>
            <a:r>
              <a:rPr lang="en-IN" dirty="0"/>
              <a:t>Education develops child according to changing situation and times </a:t>
            </a:r>
          </a:p>
          <a:p>
            <a:pPr marL="0" indent="0">
              <a:buNone/>
            </a:pPr>
            <a:endParaRPr lang="en-IN" dirty="0"/>
          </a:p>
        </p:txBody>
      </p:sp>
    </p:spTree>
    <p:extLst>
      <p:ext uri="{BB962C8B-B14F-4D97-AF65-F5344CB8AC3E}">
        <p14:creationId xmlns:p14="http://schemas.microsoft.com/office/powerpoint/2010/main" val="2465977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Education may be defined as a purposive, conscious or unconscious, psychological, sociological, scientific and philosophical process, which brings about the development of the individual to the fullest extent and also the maximum development of society in such a way that both enjoy maximum happiness and prosperity. In Short, education is the development of individual according to his needs and demands of society, of which he is an integral part.</a:t>
            </a:r>
          </a:p>
          <a:p>
            <a:endParaRPr lang="en-US" dirty="0"/>
          </a:p>
        </p:txBody>
      </p:sp>
      <p:sp>
        <p:nvSpPr>
          <p:cNvPr id="4" name="Title 3"/>
          <p:cNvSpPr>
            <a:spLocks noGrp="1"/>
          </p:cNvSpPr>
          <p:nvPr>
            <p:ph type="title"/>
          </p:nvPr>
        </p:nvSpPr>
        <p:spPr/>
        <p:txBody>
          <a:bodyPr/>
          <a:lstStyle/>
          <a:p>
            <a:r>
              <a:rPr lang="en-US" b="1" dirty="0"/>
              <a:t>True Definition of  Education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Special features of education:</a:t>
            </a:r>
            <a:r>
              <a:rPr lang="en-US" dirty="0"/>
              <a:t> </a:t>
            </a:r>
            <a:br>
              <a:rPr lang="en-US" dirty="0"/>
            </a:br>
            <a:endParaRPr lang="en-US" dirty="0"/>
          </a:p>
        </p:txBody>
      </p:sp>
      <p:sp>
        <p:nvSpPr>
          <p:cNvPr id="3" name="Content Placeholder 2"/>
          <p:cNvSpPr>
            <a:spLocks noGrp="1"/>
          </p:cNvSpPr>
          <p:nvPr>
            <p:ph sz="quarter" idx="1"/>
          </p:nvPr>
        </p:nvSpPr>
        <p:spPr/>
        <p:txBody>
          <a:bodyPr>
            <a:normAutofit fontScale="92500"/>
          </a:bodyPr>
          <a:lstStyle/>
          <a:p>
            <a:r>
              <a:rPr lang="en-US" dirty="0"/>
              <a:t>Education is both unilateral as well as bi-polar in nature. </a:t>
            </a:r>
          </a:p>
          <a:p>
            <a:r>
              <a:rPr lang="en-US" dirty="0"/>
              <a:t>It is a continuous process.</a:t>
            </a:r>
          </a:p>
          <a:p>
            <a:r>
              <a:rPr lang="en-US" dirty="0"/>
              <a:t>  It is knowledge or experience. </a:t>
            </a:r>
          </a:p>
          <a:p>
            <a:r>
              <a:rPr lang="en-US" dirty="0"/>
              <a:t>It is development of particular aspects of human personality or a harmonious integrated growth. </a:t>
            </a:r>
          </a:p>
          <a:p>
            <a:r>
              <a:rPr lang="en-US" dirty="0"/>
              <a:t>It is conducive for the good of the individual or the welfare of the society.</a:t>
            </a:r>
          </a:p>
          <a:p>
            <a:r>
              <a:rPr lang="en-US" dirty="0"/>
              <a:t>  It is a liberal discipline or a vocational course. </a:t>
            </a:r>
          </a:p>
          <a:p>
            <a:r>
              <a:rPr lang="en-US" dirty="0"/>
              <a:t> It is stabilizer of social order, conservator of culture, an instrument of change and social reconstruction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of Education </a:t>
            </a:r>
          </a:p>
        </p:txBody>
      </p:sp>
      <p:sp>
        <p:nvSpPr>
          <p:cNvPr id="3" name="Content Placeholder 2"/>
          <p:cNvSpPr>
            <a:spLocks noGrp="1"/>
          </p:cNvSpPr>
          <p:nvPr>
            <p:ph sz="quarter" idx="1"/>
          </p:nvPr>
        </p:nvSpPr>
        <p:spPr/>
        <p:txBody>
          <a:bodyPr>
            <a:normAutofit fontScale="92500" lnSpcReduction="10000"/>
          </a:bodyPr>
          <a:lstStyle/>
          <a:p>
            <a:r>
              <a:rPr lang="en-US" b="1" dirty="0"/>
              <a:t> Education is a life-long process</a:t>
            </a:r>
            <a:endParaRPr lang="en-US" dirty="0"/>
          </a:p>
          <a:p>
            <a:r>
              <a:rPr lang="en-US" b="1" dirty="0"/>
              <a:t>Education is a systematic process</a:t>
            </a:r>
            <a:endParaRPr lang="en-US" dirty="0"/>
          </a:p>
          <a:p>
            <a:r>
              <a:rPr lang="en-US" b="1" dirty="0"/>
              <a:t>Education is development of individual and the society.</a:t>
            </a:r>
            <a:endParaRPr lang="en-US" dirty="0"/>
          </a:p>
          <a:p>
            <a:r>
              <a:rPr lang="en-US" b="1" dirty="0"/>
              <a:t> Education is continuous reconstruction of our experience  </a:t>
            </a:r>
            <a:endParaRPr lang="en-US" dirty="0"/>
          </a:p>
          <a:p>
            <a:r>
              <a:rPr lang="en-US" b="1" dirty="0"/>
              <a:t>Education is purposive</a:t>
            </a:r>
            <a:endParaRPr lang="en-US" dirty="0"/>
          </a:p>
          <a:p>
            <a:r>
              <a:rPr lang="en-US" b="1" dirty="0"/>
              <a:t>Education is a training</a:t>
            </a:r>
            <a:endParaRPr lang="en-US" dirty="0"/>
          </a:p>
          <a:p>
            <a:r>
              <a:rPr lang="en-US" b="1" dirty="0"/>
              <a:t>Education is instruction and direction</a:t>
            </a:r>
            <a:r>
              <a:rPr lang="en-US" dirty="0"/>
              <a:t>- </a:t>
            </a:r>
          </a:p>
          <a:p>
            <a:r>
              <a:rPr lang="en-US" b="1" dirty="0"/>
              <a:t>Education is life</a:t>
            </a:r>
            <a:endParaRPr lang="en-US" dirty="0"/>
          </a:p>
          <a:p>
            <a:r>
              <a:rPr lang="en-US" b="1" dirty="0"/>
              <a:t>Education is modification of </a:t>
            </a:r>
            <a:r>
              <a:rPr lang="en-US" b="1" dirty="0" err="1"/>
              <a:t>behaviour</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a:t>Education is balanced development</a:t>
            </a:r>
            <a:endParaRPr lang="en-US" dirty="0"/>
          </a:p>
          <a:p>
            <a:r>
              <a:rPr lang="en-US" b="1" dirty="0"/>
              <a:t>Education is a dynamic process</a:t>
            </a:r>
            <a:endParaRPr lang="en-US" dirty="0"/>
          </a:p>
          <a:p>
            <a:r>
              <a:rPr lang="en-US" b="1" dirty="0"/>
              <a:t>Education is a bipolar process</a:t>
            </a:r>
            <a:endParaRPr lang="en-US" dirty="0"/>
          </a:p>
          <a:p>
            <a:r>
              <a:rPr lang="en-US" b="1" dirty="0"/>
              <a:t>Education is a three dimensional process</a:t>
            </a:r>
            <a:endParaRPr lang="en-US" dirty="0"/>
          </a:p>
          <a:p>
            <a:r>
              <a:rPr lang="en-US" b="1" dirty="0"/>
              <a:t> Education as growth</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Aims of Education </a:t>
            </a:r>
          </a:p>
        </p:txBody>
      </p:sp>
      <p:pic>
        <p:nvPicPr>
          <p:cNvPr id="4" name="Content Placeholder 3" descr="Image result for aim of education"/>
          <p:cNvPicPr>
            <a:picLocks noGrp="1"/>
          </p:cNvPicPr>
          <p:nvPr>
            <p:ph sz="quarter" idx="1"/>
          </p:nvPr>
        </p:nvPicPr>
        <p:blipFill>
          <a:blip r:embed="rId2"/>
          <a:srcRect/>
          <a:stretch>
            <a:fillRect/>
          </a:stretch>
        </p:blipFill>
        <p:spPr bwMode="auto">
          <a:xfrm>
            <a:off x="1219200" y="1219200"/>
            <a:ext cx="6553200" cy="4952999"/>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a:t>UNESCO 1996 “ LEARNING : THE TREASURE WITHIN”</a:t>
            </a:r>
          </a:p>
          <a:p>
            <a:r>
              <a:rPr lang="en-IN" dirty="0"/>
              <a:t>PILLARS OF EDUCATION </a:t>
            </a:r>
          </a:p>
          <a:p>
            <a:r>
              <a:rPr lang="en-IN" dirty="0"/>
              <a:t>LEARNING TO KNOW ; acquisition of general knowledge </a:t>
            </a:r>
          </a:p>
          <a:p>
            <a:r>
              <a:rPr lang="en-IN" dirty="0"/>
              <a:t>LEARNING TO DO: occupational skills+ competence to deal with many situation +work in team </a:t>
            </a:r>
          </a:p>
        </p:txBody>
      </p:sp>
    </p:spTree>
    <p:extLst>
      <p:ext uri="{BB962C8B-B14F-4D97-AF65-F5344CB8AC3E}">
        <p14:creationId xmlns:p14="http://schemas.microsoft.com/office/powerpoint/2010/main" val="127709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a:t>LEARNING TO LIVE TOGETHER : developing understanding of other people + tolerance + appreciation of interdependence + learning to manage conflict + Respect for the values of pluralism + mutual understanding and peace</a:t>
            </a:r>
          </a:p>
          <a:p>
            <a:r>
              <a:rPr lang="en-IN" dirty="0"/>
              <a:t>LEARNING TO BE : attitude to sustain  life irrespective of the adverse situation  </a:t>
            </a:r>
            <a:r>
              <a:rPr lang="en-IN" dirty="0" err="1"/>
              <a:t>ie</a:t>
            </a:r>
            <a:r>
              <a:rPr lang="en-IN" dirty="0"/>
              <a:t>; autonomy and personal responsibility of </a:t>
            </a:r>
            <a:r>
              <a:rPr lang="en-IN"/>
              <a:t>the individual .</a:t>
            </a:r>
          </a:p>
          <a:p>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1076522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1.Vocational Aim/ utilitarian aim </a:t>
            </a:r>
          </a:p>
          <a:p>
            <a:r>
              <a:rPr lang="en-US" dirty="0"/>
              <a:t>The vocational aim is also known as “the utilitarian aim or the bread and butter aim.” This aim enable student  to procure the primary needs of our life- food, shelter and clothing. </a:t>
            </a:r>
          </a:p>
          <a:p>
            <a:r>
              <a:rPr lang="en-US" dirty="0"/>
              <a:t> 2)The Knowledge or Information Aim</a:t>
            </a:r>
          </a:p>
          <a:p>
            <a:r>
              <a:rPr lang="en-US" dirty="0"/>
              <a:t>3)The Character Formation Aim or the Moral Aim</a:t>
            </a:r>
          </a:p>
          <a:p>
            <a:r>
              <a:rPr lang="en-US" dirty="0"/>
              <a:t>4) Religious and Spiritual Aim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5) The Adjustment Aim </a:t>
            </a:r>
          </a:p>
          <a:p>
            <a:r>
              <a:rPr lang="en-US" dirty="0"/>
              <a:t>6) The Leisure Aim </a:t>
            </a:r>
          </a:p>
          <a:p>
            <a:r>
              <a:rPr lang="en-US" dirty="0"/>
              <a:t>7)The Citizenship Training Aim</a:t>
            </a:r>
          </a:p>
          <a:p>
            <a:r>
              <a:rPr lang="en-US" dirty="0"/>
              <a:t>8) The Complete Living Aim</a:t>
            </a:r>
          </a:p>
          <a:p>
            <a:r>
              <a:rPr lang="en-US" dirty="0"/>
              <a:t>9)The Harmonious Development Aim </a:t>
            </a:r>
          </a:p>
          <a:p>
            <a:r>
              <a:rPr lang="en-US" dirty="0"/>
              <a:t>10) The Culture Aim</a:t>
            </a:r>
          </a:p>
          <a:p>
            <a:r>
              <a:rPr lang="en-US" dirty="0"/>
              <a:t>11) The Social Aim</a:t>
            </a:r>
          </a:p>
          <a:p>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Module 1</a:t>
            </a:r>
            <a:br>
              <a:rPr lang="en-US" dirty="0"/>
            </a:br>
            <a:r>
              <a:rPr lang="en-US" b="1" dirty="0"/>
              <a:t> Education </a:t>
            </a:r>
            <a:endParaRPr lang="en-US" dirty="0"/>
          </a:p>
        </p:txBody>
      </p:sp>
      <p:pic>
        <p:nvPicPr>
          <p:cNvPr id="16388" name="Picture 4" descr="Image result for education images"/>
          <p:cNvPicPr>
            <a:picLocks noChangeAspect="1" noChangeArrowheads="1"/>
          </p:cNvPicPr>
          <p:nvPr/>
        </p:nvPicPr>
        <p:blipFill>
          <a:blip r:embed="rId2"/>
          <a:srcRect/>
          <a:stretch>
            <a:fillRect/>
          </a:stretch>
        </p:blipFill>
        <p:spPr bwMode="auto">
          <a:xfrm>
            <a:off x="228600" y="2438400"/>
            <a:ext cx="8686800" cy="38862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a:t>Functions of education towards individual:</a:t>
            </a:r>
            <a:endParaRPr lang="en-US" dirty="0"/>
          </a:p>
          <a:p>
            <a:pPr marL="514350" indent="-514350">
              <a:buFont typeface="+mj-lt"/>
              <a:buAutoNum type="arabicPeriod"/>
            </a:pPr>
            <a:r>
              <a:rPr lang="en-US" dirty="0"/>
              <a:t> Development of inborn potentialities- </a:t>
            </a:r>
          </a:p>
          <a:p>
            <a:pPr marL="514350" indent="-514350">
              <a:buFont typeface="+mj-lt"/>
              <a:buAutoNum type="arabicPeriod"/>
            </a:pPr>
            <a:r>
              <a:rPr lang="en-US" dirty="0"/>
              <a:t>Modifying behavior</a:t>
            </a:r>
          </a:p>
          <a:p>
            <a:pPr marL="514350" indent="-514350">
              <a:buFont typeface="+mj-lt"/>
              <a:buAutoNum type="arabicPeriod"/>
            </a:pPr>
            <a:r>
              <a:rPr lang="en-US" dirty="0"/>
              <a:t>Preparing for the future(Vocational Efficiency) </a:t>
            </a:r>
          </a:p>
          <a:p>
            <a:pPr marL="514350" indent="-514350">
              <a:buFont typeface="+mj-lt"/>
              <a:buAutoNum type="arabicPeriod"/>
            </a:pPr>
            <a:r>
              <a:rPr lang="en-US" dirty="0"/>
              <a:t>All-round development of personality</a:t>
            </a:r>
          </a:p>
          <a:p>
            <a:pPr marL="514350" indent="-514350">
              <a:buFont typeface="+mj-lt"/>
              <a:buAutoNum type="arabicPeriod"/>
            </a:pPr>
            <a:r>
              <a:rPr lang="en-US" dirty="0"/>
              <a:t>Developing personality- </a:t>
            </a:r>
          </a:p>
          <a:p>
            <a:pPr marL="514350" indent="-514350">
              <a:buFont typeface="+mj-lt"/>
              <a:buAutoNum type="arabicPeriod"/>
            </a:pPr>
            <a:r>
              <a:rPr lang="en-US" dirty="0"/>
              <a:t>Helping for adjustability</a:t>
            </a:r>
          </a:p>
          <a:p>
            <a:pPr marL="514350" indent="-514350">
              <a:buFont typeface="+mj-lt"/>
              <a:buAutoNum type="arabicPeriod"/>
            </a:pPr>
            <a:r>
              <a:rPr lang="en-US" dirty="0"/>
              <a:t>Preparation for adult life</a:t>
            </a:r>
          </a:p>
          <a:p>
            <a:pPr marL="514350" indent="-514350">
              <a:buFont typeface="+mj-lt"/>
              <a:buAutoNum type="arabicPeriod"/>
            </a:pPr>
            <a:r>
              <a:rPr lang="en-US" dirty="0"/>
              <a:t> Creation of useful citizen </a:t>
            </a:r>
          </a:p>
          <a:p>
            <a:endParaRPr lang="en-US" dirty="0"/>
          </a:p>
        </p:txBody>
      </p:sp>
      <p:sp>
        <p:nvSpPr>
          <p:cNvPr id="4" name="Title 3"/>
          <p:cNvSpPr>
            <a:spLocks noGrp="1"/>
          </p:cNvSpPr>
          <p:nvPr>
            <p:ph type="title"/>
          </p:nvPr>
        </p:nvSpPr>
        <p:spPr/>
        <p:txBody>
          <a:bodyPr>
            <a:normAutofit fontScale="90000"/>
          </a:bodyPr>
          <a:lstStyle/>
          <a:p>
            <a:r>
              <a:rPr lang="en-US" dirty="0"/>
              <a:t>(</a:t>
            </a:r>
            <a:br>
              <a:rPr lang="en-US" dirty="0"/>
            </a:br>
            <a:r>
              <a:rPr lang="en-US" dirty="0"/>
              <a:t>FUNCTIONS OF EDUCATION </a:t>
            </a:r>
            <a:br>
              <a:rPr lang="en-US" dirty="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Functions of education towards society:</a:t>
            </a:r>
            <a:endParaRPr lang="en-US" dirty="0"/>
          </a:p>
          <a:p>
            <a:pPr marL="514350" indent="-514350">
              <a:buFont typeface="+mj-lt"/>
              <a:buAutoNum type="arabicPeriod"/>
            </a:pPr>
            <a:r>
              <a:rPr lang="en-US" dirty="0"/>
              <a:t>Preservation of culture</a:t>
            </a:r>
          </a:p>
          <a:p>
            <a:pPr marL="514350" indent="-514350">
              <a:buFont typeface="+mj-lt"/>
              <a:buAutoNum type="arabicPeriod"/>
            </a:pPr>
            <a:r>
              <a:rPr lang="en-US" dirty="0" err="1"/>
              <a:t>Culturisation</a:t>
            </a:r>
            <a:r>
              <a:rPr lang="en-US" dirty="0"/>
              <a:t> (Transmission of culture</a:t>
            </a:r>
          </a:p>
          <a:p>
            <a:pPr marL="514350" indent="-514350">
              <a:buFont typeface="+mj-lt"/>
              <a:buAutoNum type="arabicPeriod"/>
            </a:pPr>
            <a:r>
              <a:rPr lang="en-US" dirty="0"/>
              <a:t>Transformation of culture </a:t>
            </a:r>
          </a:p>
          <a:p>
            <a:pPr marL="514350" indent="-514350">
              <a:buFont typeface="+mj-lt"/>
              <a:buAutoNum type="arabicPeriod"/>
            </a:pPr>
            <a:r>
              <a:rPr lang="en-US" dirty="0"/>
              <a:t>Social Integration:</a:t>
            </a:r>
          </a:p>
          <a:p>
            <a:pPr marL="514350" indent="-514350">
              <a:buFont typeface="+mj-lt"/>
              <a:buAutoNum type="arabicPeriod"/>
            </a:pPr>
            <a:r>
              <a:rPr lang="en-US" dirty="0"/>
              <a:t>Reconstruction of experiences:</a:t>
            </a:r>
          </a:p>
          <a:p>
            <a:pPr marL="514350" indent="-514350">
              <a:buFont typeface="+mj-lt"/>
              <a:buAutoNum type="arabicPeriod"/>
            </a:pPr>
            <a:r>
              <a:rPr lang="en-US" dirty="0"/>
              <a:t>Development of social and moral value:</a:t>
            </a:r>
          </a:p>
          <a:p>
            <a:pPr marL="514350" indent="-514350">
              <a:buFont typeface="+mj-lt"/>
              <a:buAutoNum type="arabicPeriod"/>
            </a:pPr>
            <a:r>
              <a:rPr lang="en-US" dirty="0"/>
              <a:t>Providing opportunity or equality:</a:t>
            </a:r>
          </a:p>
          <a:p>
            <a:pPr marL="514350" indent="-514350" fontAlgn="base">
              <a:buFont typeface="+mj-lt"/>
              <a:buAutoNum type="arabicPeriod"/>
            </a:pPr>
            <a:r>
              <a:rPr lang="en-US" dirty="0"/>
              <a:t> Conferring of Status: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Functions of education towards nation:</a:t>
            </a:r>
            <a:endParaRPr lang="en-US" dirty="0"/>
          </a:p>
          <a:p>
            <a:r>
              <a:rPr lang="en-US" dirty="0"/>
              <a:t>Inculcation of civic and social responsibility- </a:t>
            </a:r>
          </a:p>
          <a:p>
            <a:r>
              <a:rPr lang="en-US" dirty="0"/>
              <a:t>Training for leadership- </a:t>
            </a:r>
          </a:p>
          <a:p>
            <a:r>
              <a:rPr lang="en-US" dirty="0"/>
              <a:t> Supply of skilled </a:t>
            </a:r>
            <a:r>
              <a:rPr lang="en-US" dirty="0" err="1"/>
              <a:t>labour</a:t>
            </a:r>
            <a:r>
              <a:rPr lang="en-US" dirty="0"/>
              <a:t>-</a:t>
            </a:r>
          </a:p>
          <a:p>
            <a:r>
              <a:rPr lang="en-US" dirty="0"/>
              <a:t>National integration</a:t>
            </a:r>
          </a:p>
          <a:p>
            <a:r>
              <a:rPr lang="en-US" dirty="0"/>
              <a:t>National Development </a:t>
            </a:r>
          </a:p>
          <a:p>
            <a:r>
              <a:rPr lang="en-US" dirty="0"/>
              <a:t>National Security</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Function of Education in International level :</a:t>
            </a:r>
            <a:endParaRPr lang="en-US" dirty="0"/>
          </a:p>
          <a:p>
            <a:pPr lvl="0"/>
            <a:r>
              <a:rPr lang="en-US" dirty="0"/>
              <a:t>Knowledge of other world regions &amp; cultures;</a:t>
            </a:r>
          </a:p>
          <a:p>
            <a:pPr lvl="0"/>
            <a:r>
              <a:rPr lang="en-US" dirty="0"/>
              <a:t>Familiarity with international and </a:t>
            </a:r>
            <a:r>
              <a:rPr lang="en-US" u="sng" dirty="0">
                <a:hlinkClick r:id="rId2" tooltip="Global studies"/>
              </a:rPr>
              <a:t>global issues</a:t>
            </a:r>
            <a:r>
              <a:rPr lang="en-US" dirty="0"/>
              <a:t>;</a:t>
            </a:r>
          </a:p>
          <a:p>
            <a:pPr lvl="0"/>
            <a:r>
              <a:rPr lang="en-US" dirty="0"/>
              <a:t>Skills in working effectively in global or cross-cultural environments, and using information from different sources around the world;</a:t>
            </a:r>
          </a:p>
          <a:p>
            <a:pPr lvl="0"/>
            <a:r>
              <a:rPr lang="en-US" dirty="0"/>
              <a:t>Ability to communicate in multiple languages; and</a:t>
            </a:r>
          </a:p>
          <a:p>
            <a:pPr lvl="0"/>
            <a:r>
              <a:rPr lang="en-US" dirty="0"/>
              <a:t>Dispositions towards respect and concern for other cultures and peoples.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a:t>
            </a:r>
          </a:p>
        </p:txBody>
      </p:sp>
      <p:sp>
        <p:nvSpPr>
          <p:cNvPr id="3" name="Content Placeholder 2"/>
          <p:cNvSpPr>
            <a:spLocks noGrp="1"/>
          </p:cNvSpPr>
          <p:nvPr>
            <p:ph sz="quarter" idx="1"/>
          </p:nvPr>
        </p:nvSpPr>
        <p:spPr/>
        <p:txBody>
          <a:bodyPr/>
          <a:lstStyle/>
          <a:p>
            <a:pPr lvl="1"/>
            <a:r>
              <a:rPr lang="en-US" sz="2400" dirty="0">
                <a:latin typeface="Arial Black" pitchFamily="34" charset="0"/>
              </a:rPr>
              <a:t> Concept of Education – Aims - Functions of Education in Individual, social, national, and global levels.</a:t>
            </a:r>
            <a:endParaRPr lang="en-US" sz="1800" dirty="0">
              <a:latin typeface="Arial Black" pitchFamily="34" charset="0"/>
            </a:endParaRPr>
          </a:p>
          <a:p>
            <a:pPr lvl="1"/>
            <a:r>
              <a:rPr lang="en-US" sz="2400" dirty="0">
                <a:latin typeface="Arial Black" pitchFamily="34" charset="0"/>
              </a:rPr>
              <a:t>Education as Investment – Human Resource Development</a:t>
            </a:r>
            <a:endParaRPr lang="en-US" sz="1800" dirty="0">
              <a:latin typeface="Arial Black" pitchFamily="34" charset="0"/>
            </a:endParaRPr>
          </a:p>
          <a:p>
            <a:pPr lvl="1"/>
            <a:r>
              <a:rPr lang="en-US" sz="2400" dirty="0">
                <a:latin typeface="Arial Black" pitchFamily="34" charset="0"/>
              </a:rPr>
              <a:t>Interdisciplinary approach in education – correlation with different disciplines and its implications</a:t>
            </a:r>
            <a:endParaRPr lang="en-US" sz="1800" dirty="0">
              <a:latin typeface="Arial Black" pitchFamily="34" charset="0"/>
            </a:endParaRPr>
          </a:p>
          <a:p>
            <a:endParaRPr lang="en-US" sz="2000" dirty="0">
              <a:latin typeface="Arial Black" pitchFamily="34"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MEANING AND DEFINITION OF EDUCATION </a:t>
            </a:r>
          </a:p>
        </p:txBody>
      </p:sp>
      <p:sp>
        <p:nvSpPr>
          <p:cNvPr id="3" name="Content Placeholder 2"/>
          <p:cNvSpPr>
            <a:spLocks noGrp="1"/>
          </p:cNvSpPr>
          <p:nvPr>
            <p:ph sz="quarter" idx="1"/>
          </p:nvPr>
        </p:nvSpPr>
        <p:spPr>
          <a:xfrm>
            <a:off x="301752" y="1527048"/>
            <a:ext cx="8537448" cy="4572000"/>
          </a:xfrm>
        </p:spPr>
        <p:txBody>
          <a:bodyPr>
            <a:normAutofit fontScale="25000" lnSpcReduction="20000"/>
          </a:bodyPr>
          <a:lstStyle/>
          <a:p>
            <a:r>
              <a:rPr lang="en-US" dirty="0"/>
              <a:t> </a:t>
            </a:r>
            <a:r>
              <a:rPr lang="en-US" sz="8000" dirty="0">
                <a:latin typeface="Times New Roman" pitchFamily="18" charset="0"/>
                <a:cs typeface="Times New Roman" pitchFamily="18" charset="0"/>
              </a:rPr>
              <a:t>Etymological Meaning Derived from Latin words–</a:t>
            </a:r>
          </a:p>
          <a:p>
            <a:endParaRPr lang="en-US" sz="8000" dirty="0">
              <a:latin typeface="Times New Roman" pitchFamily="18" charset="0"/>
              <a:cs typeface="Times New Roman" pitchFamily="18" charset="0"/>
            </a:endParaRPr>
          </a:p>
          <a:p>
            <a:pPr fontAlgn="base">
              <a:buFont typeface="Arial" pitchFamily="34" charset="0"/>
              <a:buChar char="•"/>
            </a:pPr>
            <a:r>
              <a:rPr lang="en-US" sz="8000" dirty="0">
                <a:latin typeface="Times New Roman" pitchFamily="18" charset="0"/>
                <a:cs typeface="Times New Roman" pitchFamily="18" charset="0"/>
              </a:rPr>
              <a:t> </a:t>
            </a:r>
            <a:r>
              <a:rPr lang="en-US" sz="8000" b="1" dirty="0">
                <a:latin typeface="Times New Roman" pitchFamily="18" charset="0"/>
                <a:cs typeface="Times New Roman" pitchFamily="18" charset="0"/>
              </a:rPr>
              <a:t>‘</a:t>
            </a:r>
            <a:r>
              <a:rPr lang="en-US" sz="8000" b="1" dirty="0" err="1">
                <a:latin typeface="Times New Roman" pitchFamily="18" charset="0"/>
                <a:cs typeface="Times New Roman" pitchFamily="18" charset="0"/>
              </a:rPr>
              <a:t>Educare</a:t>
            </a:r>
            <a:r>
              <a:rPr lang="en-US" sz="8000" b="1" dirty="0">
                <a:latin typeface="Times New Roman" pitchFamily="18" charset="0"/>
                <a:cs typeface="Times New Roman" pitchFamily="18" charset="0"/>
              </a:rPr>
              <a:t>’</a:t>
            </a:r>
            <a:r>
              <a:rPr lang="en-US" sz="8000" dirty="0">
                <a:latin typeface="Times New Roman" pitchFamily="18" charset="0"/>
                <a:cs typeface="Times New Roman" pitchFamily="18" charset="0"/>
              </a:rPr>
              <a:t> which means </a:t>
            </a:r>
            <a:r>
              <a:rPr lang="en-US" sz="8000" b="1" dirty="0">
                <a:latin typeface="Times New Roman" pitchFamily="18" charset="0"/>
                <a:cs typeface="Times New Roman" pitchFamily="18" charset="0"/>
              </a:rPr>
              <a:t>‘to bring out’</a:t>
            </a:r>
            <a:r>
              <a:rPr lang="en-US" sz="8000" dirty="0">
                <a:latin typeface="Times New Roman" pitchFamily="18" charset="0"/>
                <a:cs typeface="Times New Roman" pitchFamily="18" charset="0"/>
              </a:rPr>
              <a:t> or </a:t>
            </a:r>
            <a:r>
              <a:rPr lang="en-US" sz="8000" b="1" dirty="0">
                <a:latin typeface="Times New Roman" pitchFamily="18" charset="0"/>
                <a:cs typeface="Times New Roman" pitchFamily="18" charset="0"/>
              </a:rPr>
              <a:t>‘to nourish’</a:t>
            </a:r>
            <a:r>
              <a:rPr lang="en-US" sz="8000" dirty="0">
                <a:latin typeface="Times New Roman" pitchFamily="18" charset="0"/>
                <a:cs typeface="Times New Roman" pitchFamily="18" charset="0"/>
              </a:rPr>
              <a:t>.</a:t>
            </a:r>
          </a:p>
          <a:p>
            <a:pPr fontAlgn="base">
              <a:buFont typeface="Arial" pitchFamily="34" charset="0"/>
              <a:buChar char="•"/>
            </a:pPr>
            <a:endParaRPr lang="en-US" sz="8000" dirty="0">
              <a:latin typeface="Times New Roman" pitchFamily="18" charset="0"/>
              <a:cs typeface="Times New Roman" pitchFamily="18" charset="0"/>
            </a:endParaRPr>
          </a:p>
          <a:p>
            <a:pPr fontAlgn="base">
              <a:buFont typeface="Arial" pitchFamily="34" charset="0"/>
              <a:buChar char="•"/>
            </a:pPr>
            <a:r>
              <a:rPr lang="en-US" sz="8000" dirty="0">
                <a:latin typeface="Times New Roman" pitchFamily="18" charset="0"/>
                <a:cs typeface="Times New Roman" pitchFamily="18" charset="0"/>
              </a:rPr>
              <a:t> </a:t>
            </a:r>
            <a:r>
              <a:rPr lang="en-US" sz="8000" b="1" dirty="0">
                <a:latin typeface="Times New Roman" pitchFamily="18" charset="0"/>
                <a:cs typeface="Times New Roman" pitchFamily="18" charset="0"/>
              </a:rPr>
              <a:t>‘</a:t>
            </a:r>
            <a:r>
              <a:rPr lang="en-US" sz="8000" b="1" dirty="0" err="1">
                <a:latin typeface="Times New Roman" pitchFamily="18" charset="0"/>
                <a:cs typeface="Times New Roman" pitchFamily="18" charset="0"/>
              </a:rPr>
              <a:t>Educere</a:t>
            </a:r>
            <a:r>
              <a:rPr lang="en-US" sz="8000" b="1" dirty="0">
                <a:latin typeface="Times New Roman" pitchFamily="18" charset="0"/>
                <a:cs typeface="Times New Roman" pitchFamily="18" charset="0"/>
              </a:rPr>
              <a:t>’</a:t>
            </a:r>
            <a:r>
              <a:rPr lang="en-US" sz="8000" dirty="0">
                <a:latin typeface="Times New Roman" pitchFamily="18" charset="0"/>
                <a:cs typeface="Times New Roman" pitchFamily="18" charset="0"/>
              </a:rPr>
              <a:t> which means </a:t>
            </a:r>
            <a:r>
              <a:rPr lang="en-US" sz="8000" b="1" dirty="0">
                <a:latin typeface="Times New Roman" pitchFamily="18" charset="0"/>
                <a:cs typeface="Times New Roman" pitchFamily="18" charset="0"/>
              </a:rPr>
              <a:t>‘to lead out’</a:t>
            </a:r>
            <a:r>
              <a:rPr lang="en-US" sz="8000" dirty="0">
                <a:latin typeface="Times New Roman" pitchFamily="18" charset="0"/>
                <a:cs typeface="Times New Roman" pitchFamily="18" charset="0"/>
              </a:rPr>
              <a:t> or </a:t>
            </a:r>
            <a:r>
              <a:rPr lang="en-US" sz="8000" b="1" dirty="0">
                <a:latin typeface="Times New Roman" pitchFamily="18" charset="0"/>
                <a:cs typeface="Times New Roman" pitchFamily="18" charset="0"/>
              </a:rPr>
              <a:t>‘to draw out’</a:t>
            </a:r>
            <a:r>
              <a:rPr lang="en-US" sz="8000" dirty="0">
                <a:latin typeface="Times New Roman" pitchFamily="18" charset="0"/>
                <a:cs typeface="Times New Roman" pitchFamily="18" charset="0"/>
              </a:rPr>
              <a:t>.</a:t>
            </a:r>
          </a:p>
          <a:p>
            <a:pPr fontAlgn="base">
              <a:buFont typeface="Arial" pitchFamily="34" charset="0"/>
              <a:buChar char="•"/>
            </a:pPr>
            <a:endParaRPr lang="en-US" sz="8000" dirty="0">
              <a:latin typeface="Times New Roman" pitchFamily="18" charset="0"/>
              <a:cs typeface="Times New Roman" pitchFamily="18" charset="0"/>
            </a:endParaRPr>
          </a:p>
          <a:p>
            <a:pPr fontAlgn="base">
              <a:buFont typeface="Arial" pitchFamily="34" charset="0"/>
              <a:buChar char="•"/>
            </a:pPr>
            <a:r>
              <a:rPr lang="en-US" sz="8000" dirty="0">
                <a:latin typeface="Times New Roman" pitchFamily="18" charset="0"/>
                <a:cs typeface="Times New Roman" pitchFamily="18" charset="0"/>
              </a:rPr>
              <a:t> </a:t>
            </a:r>
            <a:r>
              <a:rPr lang="en-US" sz="8000" b="1" dirty="0">
                <a:latin typeface="Times New Roman" pitchFamily="18" charset="0"/>
                <a:cs typeface="Times New Roman" pitchFamily="18" charset="0"/>
              </a:rPr>
              <a:t>‘</a:t>
            </a:r>
            <a:r>
              <a:rPr lang="en-US" sz="8000" b="1" dirty="0" err="1">
                <a:latin typeface="Times New Roman" pitchFamily="18" charset="0"/>
                <a:cs typeface="Times New Roman" pitchFamily="18" charset="0"/>
              </a:rPr>
              <a:t>Educatum</a:t>
            </a:r>
            <a:r>
              <a:rPr lang="en-US" sz="8000" b="1" dirty="0">
                <a:latin typeface="Times New Roman" pitchFamily="18" charset="0"/>
                <a:cs typeface="Times New Roman" pitchFamily="18" charset="0"/>
              </a:rPr>
              <a:t>’</a:t>
            </a:r>
            <a:r>
              <a:rPr lang="en-US" sz="8000" dirty="0">
                <a:latin typeface="Times New Roman" pitchFamily="18" charset="0"/>
                <a:cs typeface="Times New Roman" pitchFamily="18" charset="0"/>
              </a:rPr>
              <a:t> which means </a:t>
            </a:r>
            <a:r>
              <a:rPr lang="en-US" sz="8000" b="1" dirty="0">
                <a:latin typeface="Times New Roman" pitchFamily="18" charset="0"/>
                <a:cs typeface="Times New Roman" pitchFamily="18" charset="0"/>
              </a:rPr>
              <a:t>‘act of teaching’ or ‘training’.</a:t>
            </a:r>
            <a:endParaRPr lang="en-US" sz="8000" dirty="0">
              <a:latin typeface="Times New Roman" pitchFamily="18" charset="0"/>
              <a:cs typeface="Times New Roman" pitchFamily="18" charset="0"/>
            </a:endParaRPr>
          </a:p>
          <a:p>
            <a:pPr fontAlgn="base">
              <a:buFont typeface="Arial" pitchFamily="34" charset="0"/>
              <a:buChar char="•"/>
            </a:pPr>
            <a:r>
              <a:rPr lang="en-US" sz="8000" dirty="0">
                <a:latin typeface="Times New Roman" pitchFamily="18" charset="0"/>
                <a:cs typeface="Times New Roman" pitchFamily="18" charset="0"/>
              </a:rPr>
              <a:t> </a:t>
            </a:r>
            <a:r>
              <a:rPr lang="en-US" sz="8000" b="1" dirty="0">
                <a:latin typeface="Times New Roman" pitchFamily="18" charset="0"/>
                <a:cs typeface="Times New Roman" pitchFamily="18" charset="0"/>
              </a:rPr>
              <a:t>‘</a:t>
            </a:r>
            <a:r>
              <a:rPr lang="en-US" sz="8000" b="1" dirty="0" err="1">
                <a:latin typeface="Times New Roman" pitchFamily="18" charset="0"/>
                <a:cs typeface="Times New Roman" pitchFamily="18" charset="0"/>
              </a:rPr>
              <a:t>Educatus</a:t>
            </a:r>
            <a:r>
              <a:rPr lang="en-US" sz="8000" b="1" dirty="0">
                <a:latin typeface="Times New Roman" pitchFamily="18" charset="0"/>
                <a:cs typeface="Times New Roman" pitchFamily="18" charset="0"/>
              </a:rPr>
              <a:t>’ </a:t>
            </a:r>
            <a:r>
              <a:rPr lang="en-US" sz="8000" dirty="0">
                <a:latin typeface="Times New Roman" pitchFamily="18" charset="0"/>
                <a:cs typeface="Times New Roman" pitchFamily="18" charset="0"/>
              </a:rPr>
              <a:t>which means</a:t>
            </a:r>
            <a:r>
              <a:rPr lang="en-US" sz="8000" b="1" dirty="0">
                <a:latin typeface="Times New Roman" pitchFamily="18" charset="0"/>
                <a:cs typeface="Times New Roman" pitchFamily="18" charset="0"/>
              </a:rPr>
              <a:t> ‘to bring up, rear, educate’.</a:t>
            </a:r>
          </a:p>
          <a:p>
            <a:pPr fontAlgn="base">
              <a:buFont typeface="Arial" pitchFamily="34" charset="0"/>
              <a:buChar char="•"/>
            </a:pPr>
            <a:endParaRPr lang="en-US" sz="8000" dirty="0">
              <a:latin typeface="Times New Roman" pitchFamily="18" charset="0"/>
              <a:cs typeface="Times New Roman" pitchFamily="18" charset="0"/>
            </a:endParaRPr>
          </a:p>
          <a:p>
            <a:pPr fontAlgn="base">
              <a:buFont typeface="Arial" pitchFamily="34" charset="0"/>
              <a:buChar char="•"/>
            </a:pPr>
            <a:r>
              <a:rPr lang="en-US" sz="8000" dirty="0">
                <a:latin typeface="Times New Roman" pitchFamily="18" charset="0"/>
                <a:cs typeface="Times New Roman" pitchFamily="18" charset="0"/>
              </a:rPr>
              <a:t> ‘</a:t>
            </a:r>
            <a:r>
              <a:rPr lang="en-US" sz="8000" b="1" dirty="0" err="1">
                <a:latin typeface="Times New Roman" pitchFamily="18" charset="0"/>
                <a:cs typeface="Times New Roman" pitchFamily="18" charset="0"/>
                <a:hlinkClick r:id="rId2"/>
              </a:rPr>
              <a:t>ēducātiō</a:t>
            </a:r>
            <a:r>
              <a:rPr lang="en-US" sz="8000" dirty="0">
                <a:latin typeface="Times New Roman" pitchFamily="18" charset="0"/>
                <a:cs typeface="Times New Roman" pitchFamily="18" charset="0"/>
              </a:rPr>
              <a:t>’ which means </a:t>
            </a:r>
            <a:r>
              <a:rPr lang="en-US" sz="8000" b="1" dirty="0">
                <a:latin typeface="Times New Roman" pitchFamily="18" charset="0"/>
                <a:cs typeface="Times New Roman" pitchFamily="18" charset="0"/>
              </a:rPr>
              <a:t>“a breeding, a bringing up, a rearing.”</a:t>
            </a:r>
          </a:p>
          <a:p>
            <a:pPr fontAlgn="base">
              <a:buFont typeface="Arial" pitchFamily="34" charset="0"/>
              <a:buChar char="•"/>
            </a:pPr>
            <a:endParaRPr lang="en-US" sz="8000" dirty="0">
              <a:latin typeface="Times New Roman" pitchFamily="18" charset="0"/>
              <a:cs typeface="Times New Roman" pitchFamily="18" charset="0"/>
            </a:endParaRPr>
          </a:p>
          <a:p>
            <a:pPr fontAlgn="base"/>
            <a:r>
              <a:rPr lang="en-US" sz="8000" dirty="0">
                <a:latin typeface="Times New Roman" pitchFamily="18" charset="0"/>
                <a:cs typeface="Times New Roman" pitchFamily="18" charset="0"/>
              </a:rPr>
              <a:t>·E  </a:t>
            </a:r>
            <a:r>
              <a:rPr lang="en-US" sz="8000" dirty="0">
                <a:solidFill>
                  <a:schemeClr val="accent1"/>
                </a:solidFill>
                <a:latin typeface="Times New Roman" pitchFamily="18" charset="0"/>
                <a:cs typeface="Times New Roman" pitchFamily="18" charset="0"/>
              </a:rPr>
              <a:t>out of </a:t>
            </a:r>
          </a:p>
          <a:p>
            <a:pPr fontAlgn="base"/>
            <a:r>
              <a:rPr lang="en-US" sz="8000" dirty="0" err="1">
                <a:solidFill>
                  <a:schemeClr val="accent1"/>
                </a:solidFill>
                <a:latin typeface="Times New Roman" pitchFamily="18" charset="0"/>
                <a:cs typeface="Times New Roman" pitchFamily="18" charset="0"/>
              </a:rPr>
              <a:t>Duco</a:t>
            </a:r>
            <a:r>
              <a:rPr lang="en-US" sz="8000" dirty="0">
                <a:solidFill>
                  <a:schemeClr val="accent1"/>
                </a:solidFill>
                <a:latin typeface="Times New Roman" pitchFamily="18" charset="0"/>
                <a:cs typeface="Times New Roman" pitchFamily="18" charset="0"/>
              </a:rPr>
              <a:t>  to lead </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That is education means to lead out internal hidden talent of a child or person</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To draw out rather than to put in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Inborn potentialities of the individual</a:t>
            </a:r>
          </a:p>
          <a:p>
            <a:r>
              <a:rPr lang="en-US" sz="2800" dirty="0">
                <a:latin typeface="Times New Roman" pitchFamily="18" charset="0"/>
                <a:cs typeface="Times New Roman" pitchFamily="18" charset="0"/>
              </a:rPr>
              <a:t>l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a:t>The Greek word ‘pedagogy’ is sometimes used for </a:t>
            </a:r>
            <a:r>
              <a:rPr lang="en-IN" dirty="0" smtClean="0"/>
              <a:t>education</a:t>
            </a:r>
          </a:p>
          <a:p>
            <a:pPr marL="0" indent="0">
              <a:buNone/>
            </a:pPr>
            <a:r>
              <a:rPr lang="en-IN" dirty="0" smtClean="0"/>
              <a:t>Art of teaching – Science of teaching </a:t>
            </a:r>
          </a:p>
          <a:p>
            <a:pPr marL="0" indent="0">
              <a:buNone/>
            </a:pPr>
            <a:r>
              <a:rPr lang="en-IN" dirty="0" smtClean="0"/>
              <a:t>Practice teaching </a:t>
            </a:r>
          </a:p>
          <a:p>
            <a:r>
              <a:rPr lang="en-IN" dirty="0" smtClean="0"/>
              <a:t>Pedagogy </a:t>
            </a:r>
            <a:r>
              <a:rPr lang="en-IN" dirty="0"/>
              <a:t>is a term that refers to the method of how teachers teach, in theory and in practice. </a:t>
            </a:r>
            <a:endParaRPr lang="en-IN" dirty="0" smtClean="0"/>
          </a:p>
          <a:p>
            <a:r>
              <a:rPr lang="en-IN" dirty="0" smtClean="0"/>
              <a:t>Pedagogy </a:t>
            </a:r>
            <a:r>
              <a:rPr lang="en-IN" dirty="0"/>
              <a:t>is formed by an educator’s teaching beliefs and concerns the interplay between culture and different ways to learn. </a:t>
            </a:r>
            <a:endParaRPr lang="en-IN" dirty="0" smtClean="0"/>
          </a:p>
        </p:txBody>
      </p:sp>
    </p:spTree>
    <p:extLst>
      <p:ext uri="{BB962C8B-B14F-4D97-AF65-F5344CB8AC3E}">
        <p14:creationId xmlns:p14="http://schemas.microsoft.com/office/powerpoint/2010/main" val="1885216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sz="2500" dirty="0">
                <a:solidFill>
                  <a:prstClr val="black"/>
                </a:solidFill>
              </a:rPr>
              <a:t>Pedagogy refers to the study of teaching approaches and how they affect learners. </a:t>
            </a:r>
            <a:endParaRPr lang="en-IN" sz="2500" dirty="0" smtClean="0">
              <a:solidFill>
                <a:prstClr val="black"/>
              </a:solidFill>
            </a:endParaRPr>
          </a:p>
          <a:p>
            <a:r>
              <a:rPr lang="en-IN" sz="2500" dirty="0" smtClean="0">
                <a:solidFill>
                  <a:prstClr val="black"/>
                </a:solidFill>
              </a:rPr>
              <a:t>A </a:t>
            </a:r>
            <a:r>
              <a:rPr lang="en-IN" sz="2500" dirty="0">
                <a:solidFill>
                  <a:prstClr val="black"/>
                </a:solidFill>
              </a:rPr>
              <a:t>carefully considered pedagogy is essential in enabling students to learn more effectively and can help them develop high-order thinking skills</a:t>
            </a:r>
            <a:endParaRPr lang="en-IN" dirty="0"/>
          </a:p>
        </p:txBody>
      </p:sp>
    </p:spTree>
    <p:extLst>
      <p:ext uri="{BB962C8B-B14F-4D97-AF65-F5344CB8AC3E}">
        <p14:creationId xmlns:p14="http://schemas.microsoft.com/office/powerpoint/2010/main" val="1086143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Words in other Languages </a:t>
            </a:r>
          </a:p>
        </p:txBody>
      </p:sp>
      <p:sp>
        <p:nvSpPr>
          <p:cNvPr id="3" name="Content Placeholder 2"/>
          <p:cNvSpPr>
            <a:spLocks noGrp="1"/>
          </p:cNvSpPr>
          <p:nvPr>
            <p:ph sz="quarter" idx="1"/>
          </p:nvPr>
        </p:nvSpPr>
        <p:spPr/>
        <p:txBody>
          <a:bodyPr>
            <a:normAutofit/>
          </a:bodyPr>
          <a:lstStyle/>
          <a:p>
            <a:r>
              <a:rPr lang="en-US" dirty="0" err="1"/>
              <a:t>Shiksha</a:t>
            </a:r>
            <a:r>
              <a:rPr lang="en-US" dirty="0"/>
              <a:t> from the Sanskrit root “</a:t>
            </a:r>
            <a:r>
              <a:rPr lang="en-US" dirty="0" err="1"/>
              <a:t>shas</a:t>
            </a:r>
            <a:r>
              <a:rPr lang="en-US" dirty="0"/>
              <a:t>” to discipline, to control, to instruct </a:t>
            </a:r>
          </a:p>
          <a:p>
            <a:r>
              <a:rPr lang="en-US" dirty="0" err="1"/>
              <a:t>Vidya</a:t>
            </a:r>
            <a:r>
              <a:rPr lang="en-US" dirty="0"/>
              <a:t> from the Sanskrit verbal root “</a:t>
            </a:r>
            <a:r>
              <a:rPr lang="en-US" dirty="0" err="1"/>
              <a:t>vid</a:t>
            </a:r>
            <a:r>
              <a:rPr lang="en-US" dirty="0"/>
              <a:t>” to know </a:t>
            </a:r>
            <a:r>
              <a:rPr lang="en-US" dirty="0" err="1"/>
              <a:t>Gyan</a:t>
            </a:r>
            <a:r>
              <a:rPr lang="en-US" dirty="0"/>
              <a:t> – knowledge</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480</TotalTime>
  <Words>935</Words>
  <Application>Microsoft Office PowerPoint</Application>
  <PresentationFormat>On-screen Show (4:3)</PresentationFormat>
  <Paragraphs>170</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Civic</vt:lpstr>
      <vt:lpstr>PowerPoint Presentation</vt:lpstr>
      <vt:lpstr>Questions  to think </vt:lpstr>
      <vt:lpstr>Module 1  Education </vt:lpstr>
      <vt:lpstr>Contents </vt:lpstr>
      <vt:lpstr> MEANING AND DEFINITION OF EDUCATION </vt:lpstr>
      <vt:lpstr>PowerPoint Presentation</vt:lpstr>
      <vt:lpstr>PowerPoint Presentation</vt:lpstr>
      <vt:lpstr>PowerPoint Presentation</vt:lpstr>
      <vt:lpstr>Words in other Languages </vt:lpstr>
      <vt:lpstr>Synonyms of Education </vt:lpstr>
      <vt:lpstr>Definition </vt:lpstr>
      <vt:lpstr>PowerPoint Presentation</vt:lpstr>
      <vt:lpstr>PowerPoint Presentation</vt:lpstr>
      <vt:lpstr>PowerPoint Presentation</vt:lpstr>
      <vt:lpstr>PowerPoint Presentation</vt:lpstr>
      <vt:lpstr>PowerPoint Presentation</vt:lpstr>
      <vt:lpstr>PowerPoint Presentation</vt:lpstr>
      <vt:lpstr>NARROW MEANING OF EDUCATION</vt:lpstr>
      <vt:lpstr> BROADER MEANING OF EDUCATION</vt:lpstr>
      <vt:lpstr>Analytical  Meaning of Education</vt:lpstr>
      <vt:lpstr>True Definition of  Education </vt:lpstr>
      <vt:lpstr>Special features of education:  </vt:lpstr>
      <vt:lpstr>Nature of Education </vt:lpstr>
      <vt:lpstr>PowerPoint Presentation</vt:lpstr>
      <vt:lpstr>Aims of Education </vt:lpstr>
      <vt:lpstr>PowerPoint Presentation</vt:lpstr>
      <vt:lpstr>PowerPoint Presentation</vt:lpstr>
      <vt:lpstr>PowerPoint Presentation</vt:lpstr>
      <vt:lpstr>PowerPoint Presentation</vt:lpstr>
      <vt:lpstr>( FUNCTIONS OF EDUCATION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hod</dc:creator>
  <cp:lastModifiedBy>HP</cp:lastModifiedBy>
  <cp:revision>53</cp:revision>
  <dcterms:created xsi:type="dcterms:W3CDTF">2006-08-16T00:00:00Z</dcterms:created>
  <dcterms:modified xsi:type="dcterms:W3CDTF">2021-01-05T04:44:28Z</dcterms:modified>
</cp:coreProperties>
</file>