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83" r:id="rId4"/>
    <p:sldId id="284" r:id="rId5"/>
    <p:sldId id="267" r:id="rId6"/>
    <p:sldId id="285" r:id="rId7"/>
    <p:sldId id="286" r:id="rId8"/>
    <p:sldId id="276" r:id="rId9"/>
    <p:sldId id="261" r:id="rId10"/>
    <p:sldId id="277" r:id="rId11"/>
    <p:sldId id="257" r:id="rId12"/>
    <p:sldId id="262" r:id="rId13"/>
    <p:sldId id="263" r:id="rId14"/>
    <p:sldId id="264" r:id="rId15"/>
    <p:sldId id="265" r:id="rId16"/>
    <p:sldId id="273" r:id="rId17"/>
    <p:sldId id="271" r:id="rId18"/>
    <p:sldId id="278" r:id="rId19"/>
    <p:sldId id="268" r:id="rId20"/>
    <p:sldId id="269" r:id="rId21"/>
    <p:sldId id="289" r:id="rId22"/>
    <p:sldId id="287" r:id="rId23"/>
    <p:sldId id="288" r:id="rId24"/>
    <p:sldId id="279" r:id="rId25"/>
    <p:sldId id="291" r:id="rId26"/>
    <p:sldId id="280" r:id="rId27"/>
    <p:sldId id="282" r:id="rId28"/>
    <p:sldId id="281" r:id="rId29"/>
    <p:sldId id="270" r:id="rId30"/>
    <p:sldId id="290" r:id="rId31"/>
    <p:sldId id="266" r:id="rId32"/>
    <p:sldId id="274" r:id="rId33"/>
    <p:sldId id="275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the teachings of BUDDHA </a:t>
            </a:r>
          </a:p>
          <a:p>
            <a:r>
              <a:rPr lang="en-US" dirty="0" smtClean="0"/>
              <a:t>600B. C-600 AD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Buddhist Education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2.Education is open to all irrespective of caste </a:t>
            </a:r>
          </a:p>
          <a:p>
            <a:pPr>
              <a:buNone/>
            </a:pPr>
            <a:r>
              <a:rPr lang="en-US" dirty="0" smtClean="0"/>
              <a:t>4. religious and secular type of education </a:t>
            </a:r>
          </a:p>
          <a:p>
            <a:pPr>
              <a:buNone/>
            </a:pPr>
            <a:r>
              <a:rPr lang="en-US" dirty="0" smtClean="0"/>
              <a:t>5.Education was based on the teaching of </a:t>
            </a:r>
            <a:r>
              <a:rPr lang="en-US" dirty="0" err="1" smtClean="0"/>
              <a:t>Bhudha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Collection of teaching- </a:t>
            </a:r>
            <a:r>
              <a:rPr lang="en-US" dirty="0" err="1" smtClean="0"/>
              <a:t>Tripitikas</a:t>
            </a:r>
            <a:r>
              <a:rPr lang="en-US" dirty="0" smtClean="0"/>
              <a:t> (three baskets) </a:t>
            </a:r>
          </a:p>
          <a:p>
            <a:r>
              <a:rPr lang="en-US" dirty="0" err="1" smtClean="0"/>
              <a:t>Vinaya</a:t>
            </a:r>
            <a:r>
              <a:rPr lang="en-US" dirty="0" smtClean="0"/>
              <a:t> </a:t>
            </a:r>
            <a:r>
              <a:rPr lang="en-US" dirty="0" err="1" smtClean="0"/>
              <a:t>pitaka</a:t>
            </a:r>
            <a:r>
              <a:rPr lang="en-US" dirty="0" smtClean="0"/>
              <a:t> (Consists of rules of behavior), </a:t>
            </a:r>
            <a:r>
              <a:rPr lang="en-US" dirty="0" err="1" smtClean="0"/>
              <a:t>Sakta</a:t>
            </a:r>
            <a:r>
              <a:rPr lang="en-US" dirty="0" smtClean="0"/>
              <a:t>  </a:t>
            </a:r>
            <a:r>
              <a:rPr lang="en-US" dirty="0" err="1" smtClean="0"/>
              <a:t>pitaka</a:t>
            </a:r>
            <a:r>
              <a:rPr lang="en-US" dirty="0" smtClean="0"/>
              <a:t> ( a collection of religious </a:t>
            </a:r>
            <a:r>
              <a:rPr lang="en-US" dirty="0" err="1" smtClean="0"/>
              <a:t>cermons</a:t>
            </a:r>
            <a:r>
              <a:rPr lang="en-US" dirty="0" smtClean="0"/>
              <a:t> and examples) ,</a:t>
            </a:r>
          </a:p>
          <a:p>
            <a:r>
              <a:rPr lang="en-US" dirty="0" err="1" smtClean="0"/>
              <a:t>Abhidhammad</a:t>
            </a:r>
            <a:r>
              <a:rPr lang="en-US" dirty="0" smtClean="0"/>
              <a:t> </a:t>
            </a:r>
            <a:r>
              <a:rPr lang="en-US" dirty="0" err="1" smtClean="0"/>
              <a:t>pitaka</a:t>
            </a:r>
            <a:r>
              <a:rPr lang="en-US" dirty="0" smtClean="0"/>
              <a:t> ( descriptions of main preaching of Buddha and his philosophical thought)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491"/>
          </a:xfrm>
        </p:spPr>
        <p:txBody>
          <a:bodyPr>
            <a:normAutofit/>
          </a:bodyPr>
          <a:lstStyle/>
          <a:p>
            <a:pPr fontAlgn="base"/>
            <a:r>
              <a:rPr lang="en-US" dirty="0" smtClean="0"/>
              <a:t>Initiation Ceremony-</a:t>
            </a:r>
            <a:r>
              <a:rPr lang="en-US" b="1" dirty="0" smtClean="0"/>
              <a:t> </a:t>
            </a:r>
            <a:r>
              <a:rPr lang="en-US" b="1" dirty="0" err="1" smtClean="0"/>
              <a:t>Pabbaja</a:t>
            </a:r>
            <a:r>
              <a:rPr lang="en-US" b="1" dirty="0" smtClean="0"/>
              <a:t> ceremony- </a:t>
            </a:r>
            <a:r>
              <a:rPr lang="en-US" i="1" dirty="0" smtClean="0"/>
              <a:t>going out – at the age of 8</a:t>
            </a:r>
          </a:p>
          <a:p>
            <a:pPr fontAlgn="base"/>
            <a:r>
              <a:rPr lang="en-US" dirty="0" smtClean="0"/>
              <a:t>the students after being admitted to a monastery had to renounce all his worldly and family relationship.</a:t>
            </a:r>
          </a:p>
          <a:p>
            <a:pPr fontAlgn="base"/>
            <a:r>
              <a:rPr lang="en-US" dirty="0" smtClean="0"/>
              <a:t> An individual belonging to any caste could be admitted to a monastery and after being admitted he did not belong to any caste. </a:t>
            </a:r>
          </a:p>
          <a:p>
            <a:pPr fontAlgn="base"/>
            <a:r>
              <a:rPr lang="en-US" dirty="0" smtClean="0"/>
              <a:t>For </a:t>
            </a:r>
            <a:r>
              <a:rPr lang="en-US" dirty="0" err="1" smtClean="0"/>
              <a:t>pabbaja</a:t>
            </a:r>
            <a:r>
              <a:rPr lang="en-US" dirty="0" smtClean="0"/>
              <a:t> ceremony the individual had  to get his head fully shaved and put on yellow </a:t>
            </a:r>
            <a:r>
              <a:rPr lang="en-US" dirty="0" err="1" smtClean="0"/>
              <a:t>clothes.-</a:t>
            </a:r>
            <a:r>
              <a:rPr lang="en-US" b="1" dirty="0" err="1" smtClean="0"/>
              <a:t>Bhikshu</a:t>
            </a:r>
            <a:r>
              <a:rPr lang="en-US" b="1" dirty="0" smtClean="0"/>
              <a:t>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Important  Ceremony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Buddham</a:t>
            </a:r>
            <a:r>
              <a:rPr lang="en-US" dirty="0" smtClean="0"/>
              <a:t> </a:t>
            </a:r>
            <a:r>
              <a:rPr lang="en-US" dirty="0" err="1" smtClean="0"/>
              <a:t>Saranam</a:t>
            </a:r>
            <a:r>
              <a:rPr lang="en-US" dirty="0" smtClean="0"/>
              <a:t> </a:t>
            </a:r>
            <a:r>
              <a:rPr lang="en-US" dirty="0" err="1" smtClean="0"/>
              <a:t>Gachami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(I take refuge  in Buddha) </a:t>
            </a:r>
          </a:p>
          <a:p>
            <a:pPr>
              <a:buNone/>
            </a:pPr>
            <a:r>
              <a:rPr lang="en-US" dirty="0" err="1" smtClean="0"/>
              <a:t>Dharmam</a:t>
            </a:r>
            <a:r>
              <a:rPr lang="en-US" dirty="0" smtClean="0"/>
              <a:t> </a:t>
            </a:r>
            <a:r>
              <a:rPr lang="en-US" dirty="0" err="1" smtClean="0"/>
              <a:t>Saranam</a:t>
            </a:r>
            <a:r>
              <a:rPr lang="en-US" dirty="0" smtClean="0"/>
              <a:t> </a:t>
            </a:r>
            <a:r>
              <a:rPr lang="en-US" dirty="0" err="1" smtClean="0"/>
              <a:t>Gachami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(I take refuge in the teaching of Buddha)</a:t>
            </a:r>
          </a:p>
          <a:p>
            <a:pPr>
              <a:buNone/>
            </a:pPr>
            <a:r>
              <a:rPr lang="en-US" dirty="0" err="1" smtClean="0"/>
              <a:t>Sangam</a:t>
            </a:r>
            <a:r>
              <a:rPr lang="en-US" dirty="0" smtClean="0"/>
              <a:t>  </a:t>
            </a:r>
            <a:r>
              <a:rPr lang="en-US" dirty="0" err="1" smtClean="0"/>
              <a:t>Saranam</a:t>
            </a:r>
            <a:r>
              <a:rPr lang="en-US" dirty="0" smtClean="0"/>
              <a:t> </a:t>
            </a:r>
            <a:r>
              <a:rPr lang="en-US" dirty="0" err="1" smtClean="0"/>
              <a:t>Gachami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(I take refuge in the fellowship of the monks)</a:t>
            </a:r>
          </a:p>
          <a:p>
            <a:pPr fontAlgn="base"/>
            <a:r>
              <a:rPr lang="en-US" dirty="0" smtClean="0"/>
              <a:t>being admitted the individual was called a </a:t>
            </a:r>
            <a:r>
              <a:rPr lang="en-US" b="1" dirty="0" smtClean="0"/>
              <a:t>Sharman.</a:t>
            </a:r>
          </a:p>
          <a:p>
            <a:pPr fontAlgn="base"/>
            <a:r>
              <a:rPr lang="en-US" b="1" dirty="0" smtClean="0"/>
              <a:t>12 years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oaths: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final ordination (</a:t>
            </a:r>
            <a:r>
              <a:rPr lang="en-US" dirty="0" err="1" smtClean="0"/>
              <a:t>upasampada</a:t>
            </a:r>
            <a:r>
              <a:rPr lang="en-US" dirty="0" smtClean="0"/>
              <a:t>) - at the age of twenty. </a:t>
            </a:r>
          </a:p>
          <a:p>
            <a:r>
              <a:rPr lang="en-US" dirty="0" smtClean="0"/>
              <a:t>The Sharman has </a:t>
            </a:r>
            <a:r>
              <a:rPr lang="en-US" dirty="0" smtClean="0">
                <a:solidFill>
                  <a:srgbClr val="FF0000"/>
                </a:solidFill>
              </a:rPr>
              <a:t>to present himself </a:t>
            </a:r>
            <a:r>
              <a:rPr lang="en-US" dirty="0" smtClean="0"/>
              <a:t>in front before all other monks of the monastery.</a:t>
            </a:r>
          </a:p>
          <a:p>
            <a:r>
              <a:rPr lang="en-US" dirty="0" smtClean="0"/>
              <a:t> One could be admitted for this ceremony only when the </a:t>
            </a:r>
            <a:r>
              <a:rPr lang="en-US" dirty="0" smtClean="0">
                <a:solidFill>
                  <a:srgbClr val="FF0000"/>
                </a:solidFill>
              </a:rPr>
              <a:t>majority of the monks voted in </a:t>
            </a:r>
            <a:r>
              <a:rPr lang="en-US" dirty="0" err="1" smtClean="0">
                <a:solidFill>
                  <a:srgbClr val="FF0000"/>
                </a:solidFill>
              </a:rPr>
              <a:t>favour</a:t>
            </a:r>
            <a:r>
              <a:rPr lang="en-US" dirty="0" smtClean="0">
                <a:solidFill>
                  <a:srgbClr val="FF0000"/>
                </a:solidFill>
              </a:rPr>
              <a:t> of the same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After this ceremony the Sharman was regarded as full- fledge member of the monastery. </a:t>
            </a:r>
          </a:p>
          <a:p>
            <a:r>
              <a:rPr lang="en-US" dirty="0" smtClean="0"/>
              <a:t>With this occasion all his </a:t>
            </a:r>
            <a:r>
              <a:rPr lang="en-US" dirty="0" smtClean="0">
                <a:solidFill>
                  <a:srgbClr val="FF0000"/>
                </a:solidFill>
              </a:rPr>
              <a:t>worldly and family relationships ended.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Upasampada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Bhikshu</a:t>
            </a:r>
            <a:r>
              <a:rPr lang="en-US" dirty="0" smtClean="0"/>
              <a:t> should take food collected in the alms bowl only,</a:t>
            </a:r>
          </a:p>
          <a:p>
            <a:r>
              <a:rPr lang="en-US" dirty="0" smtClean="0"/>
              <a:t> wear robes made of rags collected ,</a:t>
            </a:r>
          </a:p>
          <a:p>
            <a:r>
              <a:rPr lang="en-US" dirty="0" smtClean="0"/>
              <a:t> lodge at the foot of the trees and </a:t>
            </a:r>
          </a:p>
          <a:p>
            <a:r>
              <a:rPr lang="en-US" dirty="0" smtClean="0"/>
              <a:t>use cow’s urine as medicine.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35691"/>
          </a:xfrm>
        </p:spPr>
        <p:txBody>
          <a:bodyPr/>
          <a:lstStyle/>
          <a:p>
            <a:r>
              <a:rPr lang="en-US" dirty="0" smtClean="0"/>
              <a:t>Close , affectionate , pure</a:t>
            </a:r>
          </a:p>
          <a:p>
            <a:r>
              <a:rPr lang="en-US" dirty="0" smtClean="0"/>
              <a:t>Guardians</a:t>
            </a:r>
          </a:p>
          <a:p>
            <a:r>
              <a:rPr lang="en-US" dirty="0" smtClean="0"/>
              <a:t>Father – son relationship</a:t>
            </a:r>
          </a:p>
          <a:p>
            <a:r>
              <a:rPr lang="en-US" dirty="0" smtClean="0"/>
              <a:t>Students serve their teachers </a:t>
            </a:r>
          </a:p>
          <a:p>
            <a:r>
              <a:rPr lang="en-US" dirty="0" smtClean="0"/>
              <a:t>Inspiring ideals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Teacher – Pupil relation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/>
          <a:lstStyle/>
          <a:p>
            <a:r>
              <a:rPr lang="en-US" dirty="0" smtClean="0"/>
              <a:t>Strict Discipline </a:t>
            </a:r>
          </a:p>
          <a:p>
            <a:r>
              <a:rPr lang="en-US" dirty="0" smtClean="0"/>
              <a:t>Observation of celibacy</a:t>
            </a:r>
          </a:p>
          <a:p>
            <a:r>
              <a:rPr lang="en-US" dirty="0" smtClean="0"/>
              <a:t>Simple dress, scanty food, humble living</a:t>
            </a:r>
          </a:p>
          <a:p>
            <a:r>
              <a:rPr lang="en-US" dirty="0" smtClean="0"/>
              <a:t>pursuance of </a:t>
            </a:r>
            <a:r>
              <a:rPr lang="en-US" dirty="0" err="1" smtClean="0"/>
              <a:t>Ashtanga</a:t>
            </a:r>
            <a:r>
              <a:rPr lang="en-US" dirty="0" smtClean="0"/>
              <a:t> </a:t>
            </a:r>
            <a:r>
              <a:rPr lang="en-US" dirty="0" err="1" smtClean="0"/>
              <a:t>Marga</a:t>
            </a:r>
            <a:r>
              <a:rPr lang="en-US" dirty="0" smtClean="0"/>
              <a:t> </a:t>
            </a:r>
          </a:p>
          <a:p>
            <a:pPr algn="just"/>
            <a:r>
              <a:rPr lang="en-US" dirty="0" smtClean="0"/>
              <a:t>Compulsory physical training, martial art, yoga – self discipline </a:t>
            </a:r>
          </a:p>
          <a:p>
            <a:pPr algn="just"/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Discipline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Comprehensive curriculum – diversified subjects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>
                <a:solidFill>
                  <a:srgbClr val="3B3835"/>
                </a:solidFill>
                <a:latin typeface="Helvetica Neue"/>
              </a:rPr>
              <a:t>The curriculum was religious which included teachings of Buddha and Dharma-</a:t>
            </a:r>
            <a:r>
              <a:rPr lang="en-IN" dirty="0" err="1">
                <a:solidFill>
                  <a:srgbClr val="3B3835"/>
                </a:solidFill>
                <a:latin typeface="Helvetica Neue"/>
              </a:rPr>
              <a:t>shastras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 </a:t>
            </a:r>
            <a:endParaRPr lang="en-US" dirty="0" smtClean="0"/>
          </a:p>
          <a:p>
            <a:r>
              <a:rPr lang="en-US" dirty="0" smtClean="0"/>
              <a:t>The Buddhist curriculum consists of religious and spiritual matters- Sacred texts were </a:t>
            </a:r>
            <a:r>
              <a:rPr lang="en-US" dirty="0" err="1" smtClean="0"/>
              <a:t>Tripitakas</a:t>
            </a:r>
            <a:r>
              <a:rPr lang="en-US" dirty="0" smtClean="0"/>
              <a:t>, Hindu religion, logic, philosophy etc. - monks.</a:t>
            </a:r>
          </a:p>
          <a:p>
            <a:r>
              <a:rPr lang="en-US" dirty="0" smtClean="0"/>
              <a:t>Primary education-3R’s ,</a:t>
            </a:r>
            <a:r>
              <a:rPr lang="en-US" dirty="0" err="1" smtClean="0"/>
              <a:t>ie</a:t>
            </a:r>
            <a:r>
              <a:rPr lang="en-US" dirty="0" smtClean="0"/>
              <a:t>; reading , writing &amp; </a:t>
            </a:r>
            <a:r>
              <a:rPr lang="en-US" dirty="0" err="1" smtClean="0"/>
              <a:t>arithematics</a:t>
            </a:r>
            <a:r>
              <a:rPr lang="en-US" dirty="0" smtClean="0"/>
              <a:t> ; and grammar,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Curriculum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/>
          <a:lstStyle/>
          <a:p>
            <a:r>
              <a:rPr lang="en-US" dirty="0" smtClean="0"/>
              <a:t>Buddhism is a religion based on the teachings of </a:t>
            </a:r>
            <a:r>
              <a:rPr lang="en-US" dirty="0" err="1" smtClean="0"/>
              <a:t>Siddharth</a:t>
            </a:r>
            <a:r>
              <a:rPr lang="en-US" dirty="0" smtClean="0"/>
              <a:t> Gautama -563 and 483 BC.</a:t>
            </a:r>
          </a:p>
          <a:p>
            <a:r>
              <a:rPr lang="en-US" dirty="0" smtClean="0"/>
              <a:t>Buddha – enlightened one , awakened one’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868362"/>
          </a:xfrm>
        </p:spPr>
        <p:txBody>
          <a:bodyPr/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Secondary education -art, medicine, logic and philosophy and practical subjects like spinning and weaving, printing of the cloth, accountancy, tailoring, painting and sketching and </a:t>
            </a:r>
            <a:r>
              <a:rPr lang="en-US" dirty="0" err="1" smtClean="0"/>
              <a:t>ayurveda</a:t>
            </a:r>
            <a:r>
              <a:rPr lang="en-US" dirty="0" smtClean="0"/>
              <a:t> were part of the curriculum. </a:t>
            </a:r>
          </a:p>
          <a:p>
            <a:r>
              <a:rPr lang="en-US" dirty="0" smtClean="0"/>
              <a:t>Secular subjects were stressed in the curriculum of laymen and religious subjects were stressed for the monks. </a:t>
            </a:r>
          </a:p>
          <a:p>
            <a:r>
              <a:rPr lang="en-US" dirty="0" err="1" smtClean="0"/>
              <a:t>Nalanda</a:t>
            </a:r>
            <a:r>
              <a:rPr lang="en-US" dirty="0" smtClean="0"/>
              <a:t> &amp; </a:t>
            </a:r>
            <a:r>
              <a:rPr lang="en-US" dirty="0" err="1" smtClean="0"/>
              <a:t>Taxila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2DA2BF"/>
              </a:buClr>
            </a:pPr>
            <a:r>
              <a:rPr lang="en-US" dirty="0">
                <a:solidFill>
                  <a:prstClr val="black"/>
                </a:solidFill>
              </a:rPr>
              <a:t>Medium of instruction was local language </a:t>
            </a:r>
            <a:r>
              <a:rPr lang="en-US" i="1" dirty="0" err="1">
                <a:solidFill>
                  <a:prstClr val="black"/>
                </a:solidFill>
              </a:rPr>
              <a:t>pali</a:t>
            </a:r>
            <a:r>
              <a:rPr lang="en-US" i="1" dirty="0">
                <a:solidFill>
                  <a:prstClr val="black"/>
                </a:solidFill>
              </a:rPr>
              <a:t>. 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700" dirty="0">
                <a:solidFill>
                  <a:prstClr val="black"/>
                </a:solidFill>
                <a:effectLst/>
                <a:ea typeface="+mn-ea"/>
                <a:cs typeface="+mn-cs"/>
              </a:rPr>
              <a:t>Medium of instruction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8924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solidFill>
                  <a:srgbClr val="3B3835"/>
                </a:solidFill>
                <a:latin typeface="Helvetica Neue"/>
              </a:rPr>
              <a:t>Education was conducted 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by </a:t>
            </a:r>
            <a:r>
              <a:rPr lang="en-IN" dirty="0" err="1">
                <a:solidFill>
                  <a:srgbClr val="3B3835"/>
                </a:solidFill>
                <a:latin typeface="Helvetica Neue"/>
              </a:rPr>
              <a:t>Sanghas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 situated in </a:t>
            </a:r>
            <a:r>
              <a:rPr lang="en-IN" dirty="0" err="1">
                <a:solidFill>
                  <a:srgbClr val="3B3835"/>
                </a:solidFill>
                <a:latin typeface="Helvetica Neue"/>
              </a:rPr>
              <a:t>monastries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 and </a:t>
            </a:r>
            <a:r>
              <a:rPr lang="en-IN" dirty="0" err="1">
                <a:solidFill>
                  <a:srgbClr val="3B3835"/>
                </a:solidFill>
                <a:latin typeface="Helvetica Neue"/>
              </a:rPr>
              <a:t>viharas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. </a:t>
            </a:r>
            <a:endParaRPr lang="en-IN" dirty="0" smtClean="0">
              <a:solidFill>
                <a:srgbClr val="3B3835"/>
              </a:solidFill>
              <a:latin typeface="Helvetica Neue"/>
            </a:endParaRPr>
          </a:p>
          <a:p>
            <a:r>
              <a:rPr lang="en-IN" dirty="0" smtClean="0">
                <a:solidFill>
                  <a:srgbClr val="3B3835"/>
                </a:solidFill>
                <a:latin typeface="Helvetica Neue"/>
              </a:rPr>
              <a:t>• 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Educational institutions were based on federal system. </a:t>
            </a:r>
            <a:endParaRPr lang="en-IN" dirty="0" smtClean="0">
              <a:solidFill>
                <a:srgbClr val="3B3835"/>
              </a:solidFill>
              <a:latin typeface="Helvetica Neue"/>
            </a:endParaRPr>
          </a:p>
          <a:p>
            <a:r>
              <a:rPr lang="en-IN" dirty="0" smtClean="0">
                <a:solidFill>
                  <a:srgbClr val="3B3835"/>
                </a:solidFill>
                <a:latin typeface="Helvetica Neue"/>
              </a:rPr>
              <a:t>• 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Teacher and taught live together in </a:t>
            </a:r>
            <a:r>
              <a:rPr lang="en-IN" dirty="0" err="1">
                <a:solidFill>
                  <a:srgbClr val="3B3835"/>
                </a:solidFill>
                <a:latin typeface="Helvetica Neue"/>
              </a:rPr>
              <a:t>viharas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 and </a:t>
            </a:r>
            <a:r>
              <a:rPr lang="en-IN" dirty="0" err="1">
                <a:solidFill>
                  <a:srgbClr val="3B3835"/>
                </a:solidFill>
                <a:latin typeface="Helvetica Neue"/>
              </a:rPr>
              <a:t>monastries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 </a:t>
            </a:r>
            <a:endParaRPr lang="en-IN" dirty="0" smtClean="0">
              <a:solidFill>
                <a:srgbClr val="3B3835"/>
              </a:solidFill>
              <a:latin typeface="Helvetica Neue"/>
            </a:endParaRPr>
          </a:p>
          <a:p>
            <a:r>
              <a:rPr lang="en-IN" dirty="0" smtClean="0">
                <a:solidFill>
                  <a:srgbClr val="3B3835"/>
                </a:solidFill>
                <a:latin typeface="Helvetica Neue"/>
              </a:rPr>
              <a:t>• 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There was democratic organisation of educational institution. </a:t>
            </a:r>
            <a:endParaRPr lang="en-IN" dirty="0" smtClean="0">
              <a:solidFill>
                <a:srgbClr val="3B3835"/>
              </a:solidFill>
              <a:latin typeface="Helvetica Neue"/>
            </a:endParaRPr>
          </a:p>
          <a:p>
            <a:r>
              <a:rPr lang="en-IN" dirty="0" smtClean="0">
                <a:solidFill>
                  <a:srgbClr val="3B3835"/>
                </a:solidFill>
                <a:latin typeface="Helvetica Neue"/>
              </a:rPr>
              <a:t>• 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The gates of Sangha were guarded by scholars called </a:t>
            </a:r>
            <a:r>
              <a:rPr lang="en-IN" dirty="0" err="1">
                <a:solidFill>
                  <a:srgbClr val="3B3835"/>
                </a:solidFill>
                <a:latin typeface="Helvetica Neue"/>
              </a:rPr>
              <a:t>Dwar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 –</a:t>
            </a:r>
            <a:r>
              <a:rPr lang="en-IN" dirty="0" err="1">
                <a:solidFill>
                  <a:srgbClr val="3B3835"/>
                </a:solidFill>
                <a:latin typeface="Helvetica Neue"/>
              </a:rPr>
              <a:t>pandits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. </a:t>
            </a:r>
            <a:endParaRPr lang="en-IN" dirty="0" smtClean="0">
              <a:solidFill>
                <a:srgbClr val="3B3835"/>
              </a:solidFill>
              <a:latin typeface="Helvetica Neue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3B3835"/>
                </a:solidFill>
                <a:latin typeface="Helvetica Neue"/>
              </a:rPr>
              <a:t>School Administration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591165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2DA2BF"/>
              </a:buClr>
            </a:pPr>
            <a:r>
              <a:rPr lang="en-IN" sz="2300" dirty="0">
                <a:solidFill>
                  <a:srgbClr val="3B3835"/>
                </a:solidFill>
                <a:latin typeface="Helvetica Neue"/>
              </a:rPr>
              <a:t>• One learned </a:t>
            </a:r>
            <a:r>
              <a:rPr lang="en-IN" sz="2300" dirty="0" err="1">
                <a:solidFill>
                  <a:srgbClr val="3B3835"/>
                </a:solidFill>
                <a:latin typeface="Helvetica Neue"/>
              </a:rPr>
              <a:t>bhikshu</a:t>
            </a:r>
            <a:r>
              <a:rPr lang="en-IN" sz="2300" dirty="0">
                <a:solidFill>
                  <a:srgbClr val="3B3835"/>
                </a:solidFill>
                <a:latin typeface="Helvetica Neue"/>
              </a:rPr>
              <a:t> was appointed head of educational institutions. </a:t>
            </a:r>
          </a:p>
          <a:p>
            <a:pPr lvl="0">
              <a:buClr>
                <a:srgbClr val="2DA2BF"/>
              </a:buClr>
            </a:pPr>
            <a:r>
              <a:rPr lang="en-IN" sz="2300" dirty="0">
                <a:solidFill>
                  <a:srgbClr val="3B3835"/>
                </a:solidFill>
                <a:latin typeface="Helvetica Neue"/>
              </a:rPr>
              <a:t>• There was no external interference in administration of </a:t>
            </a:r>
            <a:r>
              <a:rPr lang="en-IN" sz="2300" dirty="0" err="1">
                <a:solidFill>
                  <a:srgbClr val="3B3835"/>
                </a:solidFill>
                <a:latin typeface="Helvetica Neue"/>
              </a:rPr>
              <a:t>Sanghas</a:t>
            </a:r>
            <a:r>
              <a:rPr lang="en-IN" sz="2300" dirty="0">
                <a:solidFill>
                  <a:srgbClr val="3B3835"/>
                </a:solidFill>
                <a:latin typeface="Helvetica Neue"/>
              </a:rPr>
              <a:t>.</a:t>
            </a:r>
            <a:endParaRPr lang="en-IN" sz="2300" dirty="0">
              <a:solidFill>
                <a:prstClr val="black"/>
              </a:solidFill>
            </a:endParaRP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44996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Bhikshus</a:t>
            </a:r>
            <a:r>
              <a:rPr lang="en-US" dirty="0" smtClean="0"/>
              <a:t> were given various types of education in handicrafts , weaving. stitching of clothes etc. </a:t>
            </a:r>
            <a:r>
              <a:rPr lang="en-US" dirty="0" err="1" smtClean="0"/>
              <a:t>Agriculture,trade,commerce,animal</a:t>
            </a:r>
            <a:r>
              <a:rPr lang="en-US" dirty="0" smtClean="0"/>
              <a:t>- </a:t>
            </a:r>
            <a:r>
              <a:rPr lang="en-US" dirty="0" err="1" smtClean="0"/>
              <a:t>husbandary</a:t>
            </a:r>
            <a:r>
              <a:rPr lang="en-US" dirty="0" smtClean="0"/>
              <a:t> </a:t>
            </a:r>
          </a:p>
          <a:p>
            <a:r>
              <a:rPr lang="en-US" dirty="0" smtClean="0"/>
              <a:t>Education in architecture, sculpture and painting helped in construction of beautiful </a:t>
            </a:r>
            <a:r>
              <a:rPr lang="en-US" dirty="0" err="1" smtClean="0"/>
              <a:t>monastries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 Education of medical science is the gift of Buddhist period </a:t>
            </a:r>
          </a:p>
          <a:p>
            <a:r>
              <a:rPr lang="en-US" dirty="0" err="1" smtClean="0"/>
              <a:t>Dhanvantari</a:t>
            </a:r>
            <a:r>
              <a:rPr lang="en-US" dirty="0" smtClean="0"/>
              <a:t> were the great Ayurveda </a:t>
            </a:r>
            <a:r>
              <a:rPr lang="en-US" dirty="0" err="1" smtClean="0"/>
              <a:t>acharya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Vocational education • 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IN" dirty="0" smtClean="0">
                <a:solidFill>
                  <a:srgbClr val="3B3835"/>
                </a:solidFill>
                <a:latin typeface="Helvetica Neue"/>
              </a:rPr>
              <a:t>• 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Not to kill any living being</a:t>
            </a:r>
            <a:r>
              <a:rPr lang="en-IN" dirty="0" smtClean="0">
                <a:solidFill>
                  <a:srgbClr val="3B3835"/>
                </a:solidFill>
                <a:latin typeface="Helvetica Neue"/>
              </a:rPr>
              <a:t>.</a:t>
            </a:r>
          </a:p>
          <a:p>
            <a:pPr marL="109728" indent="0">
              <a:buNone/>
            </a:pPr>
            <a:r>
              <a:rPr lang="en-IN" dirty="0" smtClean="0">
                <a:solidFill>
                  <a:srgbClr val="3B3835"/>
                </a:solidFill>
                <a:latin typeface="Helvetica Neue"/>
              </a:rPr>
              <a:t> 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• Not to accept anything given to him. </a:t>
            </a:r>
            <a:endParaRPr lang="en-IN" dirty="0" smtClean="0">
              <a:solidFill>
                <a:srgbClr val="3B3835"/>
              </a:solidFill>
              <a:latin typeface="Helvetica Neue"/>
            </a:endParaRPr>
          </a:p>
          <a:p>
            <a:pPr marL="109728" indent="0">
              <a:buNone/>
            </a:pPr>
            <a:r>
              <a:rPr lang="en-IN" dirty="0" smtClean="0">
                <a:solidFill>
                  <a:srgbClr val="3B3835"/>
                </a:solidFill>
                <a:latin typeface="Helvetica Neue"/>
              </a:rPr>
              <a:t>• 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Live free from the impurity of character</a:t>
            </a:r>
            <a:r>
              <a:rPr lang="en-IN" dirty="0" smtClean="0">
                <a:solidFill>
                  <a:srgbClr val="3B3835"/>
                </a:solidFill>
                <a:latin typeface="Helvetica Neue"/>
              </a:rPr>
              <a:t>.</a:t>
            </a:r>
          </a:p>
          <a:p>
            <a:pPr marL="109728" indent="0">
              <a:buNone/>
            </a:pPr>
            <a:r>
              <a:rPr lang="en-IN" dirty="0" smtClean="0">
                <a:solidFill>
                  <a:srgbClr val="3B3835"/>
                </a:solidFill>
                <a:latin typeface="Helvetica Neue"/>
              </a:rPr>
              <a:t> 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• Not to tell a lie</a:t>
            </a:r>
            <a:r>
              <a:rPr lang="en-IN" dirty="0" smtClean="0">
                <a:solidFill>
                  <a:srgbClr val="3B3835"/>
                </a:solidFill>
                <a:latin typeface="Helvetica Neue"/>
              </a:rPr>
              <a:t>.</a:t>
            </a:r>
          </a:p>
          <a:p>
            <a:pPr marL="109728" indent="0">
              <a:buNone/>
            </a:pPr>
            <a:r>
              <a:rPr lang="en-IN" dirty="0" smtClean="0">
                <a:solidFill>
                  <a:srgbClr val="3B3835"/>
                </a:solidFill>
                <a:latin typeface="Helvetica Neue"/>
              </a:rPr>
              <a:t> 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• Not to use any intoxicating thing</a:t>
            </a:r>
            <a:r>
              <a:rPr lang="en-IN" dirty="0" smtClean="0">
                <a:solidFill>
                  <a:srgbClr val="3B3835"/>
                </a:solidFill>
                <a:latin typeface="Helvetica Neue"/>
              </a:rPr>
              <a:t>.</a:t>
            </a:r>
          </a:p>
          <a:p>
            <a:pPr marL="109728" indent="0">
              <a:buNone/>
            </a:pPr>
            <a:r>
              <a:rPr lang="en-IN" dirty="0" smtClean="0">
                <a:solidFill>
                  <a:srgbClr val="3B3835"/>
                </a:solidFill>
                <a:latin typeface="Helvetica Neue"/>
              </a:rPr>
              <a:t> 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• Not to take food in improper time</a:t>
            </a:r>
            <a:r>
              <a:rPr lang="en-IN" dirty="0" smtClean="0">
                <a:solidFill>
                  <a:srgbClr val="3B3835"/>
                </a:solidFill>
                <a:latin typeface="Helvetica Neue"/>
              </a:rPr>
              <a:t>.</a:t>
            </a:r>
          </a:p>
          <a:p>
            <a:pPr marL="109728" indent="0">
              <a:buNone/>
            </a:pPr>
            <a:r>
              <a:rPr lang="en-IN" dirty="0" smtClean="0">
                <a:solidFill>
                  <a:srgbClr val="3B3835"/>
                </a:solidFill>
                <a:latin typeface="Helvetica Neue"/>
              </a:rPr>
              <a:t> 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• Not to speak ill of anybody. </a:t>
            </a:r>
            <a:endParaRPr lang="en-IN" dirty="0" smtClean="0">
              <a:solidFill>
                <a:srgbClr val="3B3835"/>
              </a:solidFill>
              <a:latin typeface="Helvetica Neue"/>
            </a:endParaRPr>
          </a:p>
          <a:p>
            <a:pPr marL="109728" indent="0">
              <a:buNone/>
            </a:pPr>
            <a:r>
              <a:rPr lang="en-IN" dirty="0" smtClean="0">
                <a:solidFill>
                  <a:srgbClr val="3B3835"/>
                </a:solidFill>
                <a:latin typeface="Helvetica Neue"/>
              </a:rPr>
              <a:t>• 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Not to take interest in music, dance, play show etc. • Not to use luxurious and scented things</a:t>
            </a:r>
            <a:r>
              <a:rPr lang="en-IN" dirty="0" smtClean="0">
                <a:solidFill>
                  <a:srgbClr val="3B3835"/>
                </a:solidFill>
                <a:latin typeface="Helvetica Neue"/>
              </a:rPr>
              <a:t>.</a:t>
            </a:r>
          </a:p>
          <a:p>
            <a:pPr marL="109728" indent="0">
              <a:buNone/>
            </a:pPr>
            <a:r>
              <a:rPr lang="en-IN" dirty="0" smtClean="0">
                <a:solidFill>
                  <a:srgbClr val="3B3835"/>
                </a:solidFill>
                <a:latin typeface="Helvetica Neue"/>
              </a:rPr>
              <a:t> 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• Not to accept the gifts of gold or silver.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3B3835"/>
                </a:solidFill>
                <a:latin typeface="Helvetica Neue"/>
              </a:rPr>
              <a:t>Rules for students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12737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They must have spent ten years as monk and must have the purity of character, thought and generosity. </a:t>
            </a:r>
          </a:p>
          <a:p>
            <a:r>
              <a:rPr lang="en-US" dirty="0" smtClean="0"/>
              <a:t> He must have high mental order so that he might teach his students the religion and nobleness.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Qualification and duties of teacher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two categories of teacher – </a:t>
            </a:r>
          </a:p>
          <a:p>
            <a:r>
              <a:rPr lang="en-US" dirty="0" err="1" smtClean="0"/>
              <a:t>Acharya</a:t>
            </a:r>
            <a:r>
              <a:rPr lang="en-US" dirty="0" smtClean="0"/>
              <a:t> and </a:t>
            </a:r>
            <a:r>
              <a:rPr lang="en-US" dirty="0" err="1" smtClean="0"/>
              <a:t>Upadhaya</a:t>
            </a:r>
            <a:r>
              <a:rPr lang="en-US" dirty="0" smtClean="0"/>
              <a:t>.  </a:t>
            </a:r>
          </a:p>
          <a:p>
            <a:r>
              <a:rPr lang="en-US" dirty="0" err="1" smtClean="0"/>
              <a:t>Acharya</a:t>
            </a:r>
            <a:r>
              <a:rPr lang="en-US" dirty="0" smtClean="0"/>
              <a:t> may admit number of people who would have to live with him at his own house for minimum period of 12 years. He would not accept any fees.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Upadhaya</a:t>
            </a:r>
            <a:r>
              <a:rPr lang="en-US" dirty="0" smtClean="0"/>
              <a:t> admits the students and imparts instruction on payment of fees.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were responsible for the proper education of students.</a:t>
            </a:r>
          </a:p>
          <a:p>
            <a:r>
              <a:rPr lang="en-US" dirty="0" smtClean="0"/>
              <a:t> He had to look after their needs affectionately. </a:t>
            </a:r>
          </a:p>
          <a:p>
            <a:r>
              <a:rPr lang="en-US" dirty="0" smtClean="0"/>
              <a:t>Teachers were responsible for the mental and physical development of students. •</a:t>
            </a:r>
          </a:p>
          <a:p>
            <a:r>
              <a:rPr lang="en-US" dirty="0" smtClean="0"/>
              <a:t> He has to look after them at the time of sickness. </a:t>
            </a:r>
          </a:p>
          <a:p>
            <a:r>
              <a:rPr lang="en-US" dirty="0" smtClean="0"/>
              <a:t> Teachers were very close, affectionate, good and pure.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 fontAlgn="base">
              <a:buAutoNum type="arabicPeriod"/>
            </a:pPr>
            <a:endParaRPr lang="en-US" b="1" dirty="0" smtClean="0"/>
          </a:p>
          <a:p>
            <a:pPr marL="624078" indent="-514350" fontAlgn="base">
              <a:buAutoNum type="arabicPeriod"/>
            </a:pPr>
            <a:r>
              <a:rPr lang="en-US" b="1" dirty="0" smtClean="0"/>
              <a:t>Verbal education</a:t>
            </a:r>
          </a:p>
          <a:p>
            <a:pPr marL="624078" indent="-514350" fontAlgn="base">
              <a:buAutoNum type="arabicPeriod"/>
            </a:pPr>
            <a:r>
              <a:rPr lang="en-US" b="1" dirty="0" smtClean="0"/>
              <a:t> </a:t>
            </a:r>
            <a:r>
              <a:rPr lang="en-US" b="1" dirty="0" err="1" smtClean="0"/>
              <a:t>Discussion,debate</a:t>
            </a:r>
            <a:r>
              <a:rPr lang="en-US" b="1" dirty="0" smtClean="0"/>
              <a:t> ,seminar , question –answer method </a:t>
            </a:r>
          </a:p>
          <a:p>
            <a:pPr marL="624078" indent="-514350" fontAlgn="base">
              <a:buAutoNum type="arabicPeriod"/>
            </a:pPr>
            <a:r>
              <a:rPr lang="en-US" b="1" dirty="0" smtClean="0"/>
              <a:t> Prominence of logic- inductive method </a:t>
            </a:r>
          </a:p>
          <a:p>
            <a:pPr marL="624078" indent="-514350" fontAlgn="base">
              <a:buAutoNum type="arabicPeriod"/>
            </a:pPr>
            <a:r>
              <a:rPr lang="en-US" b="1" dirty="0" smtClean="0"/>
              <a:t>Tours</a:t>
            </a:r>
          </a:p>
          <a:p>
            <a:pPr marL="624078" indent="-514350" fontAlgn="base">
              <a:buAutoNum type="arabicPeriod"/>
            </a:pPr>
            <a:r>
              <a:rPr lang="en-US" b="1" dirty="0" smtClean="0"/>
              <a:t>Conference</a:t>
            </a:r>
            <a:endParaRPr lang="en-US" dirty="0" smtClean="0"/>
          </a:p>
          <a:p>
            <a:pPr marL="624078" indent="-514350" fontAlgn="base">
              <a:buAutoNum type="arabicPeriod"/>
            </a:pPr>
            <a:r>
              <a:rPr lang="en-US" dirty="0" smtClean="0"/>
              <a:t> </a:t>
            </a:r>
            <a:r>
              <a:rPr lang="en-US" b="1" dirty="0" smtClean="0"/>
              <a:t>Meditation in solitude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Methods of Teaching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2DA2BF"/>
              </a:buClr>
            </a:pPr>
            <a:r>
              <a:rPr lang="en-US" b="1" u="sng" dirty="0">
                <a:solidFill>
                  <a:prstClr val="black"/>
                </a:solidFill>
              </a:rPr>
              <a:t>Life history </a:t>
            </a:r>
          </a:p>
          <a:p>
            <a:pPr lvl="0">
              <a:buClr>
                <a:srgbClr val="2DA2BF"/>
              </a:buClr>
            </a:pPr>
            <a:r>
              <a:rPr lang="en-US" dirty="0">
                <a:solidFill>
                  <a:prstClr val="black"/>
                </a:solidFill>
              </a:rPr>
              <a:t>Prince-</a:t>
            </a:r>
            <a:r>
              <a:rPr lang="en-US" dirty="0" err="1">
                <a:solidFill>
                  <a:prstClr val="black"/>
                </a:solidFill>
              </a:rPr>
              <a:t>shakya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Kingdon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</a:pPr>
            <a:r>
              <a:rPr lang="en-US" dirty="0">
                <a:solidFill>
                  <a:prstClr val="black"/>
                </a:solidFill>
              </a:rPr>
              <a:t>Born in – </a:t>
            </a:r>
            <a:r>
              <a:rPr lang="en-US" dirty="0" err="1">
                <a:solidFill>
                  <a:prstClr val="black"/>
                </a:solidFill>
              </a:rPr>
              <a:t>Lumbini</a:t>
            </a:r>
            <a:r>
              <a:rPr lang="en-US" dirty="0">
                <a:solidFill>
                  <a:prstClr val="black"/>
                </a:solidFill>
              </a:rPr>
              <a:t> near </a:t>
            </a:r>
            <a:r>
              <a:rPr lang="en-US" dirty="0" err="1">
                <a:solidFill>
                  <a:prstClr val="black"/>
                </a:solidFill>
              </a:rPr>
              <a:t>Kapilavastu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</a:pPr>
            <a:r>
              <a:rPr lang="en-US" dirty="0">
                <a:solidFill>
                  <a:prstClr val="black"/>
                </a:solidFill>
              </a:rPr>
              <a:t>Abandoned and wandered as religious </a:t>
            </a:r>
            <a:r>
              <a:rPr lang="en-US" dirty="0" err="1">
                <a:solidFill>
                  <a:prstClr val="black"/>
                </a:solidFill>
              </a:rPr>
              <a:t>begger</a:t>
            </a:r>
            <a:r>
              <a:rPr lang="en-US" dirty="0">
                <a:solidFill>
                  <a:prstClr val="black"/>
                </a:solidFill>
              </a:rPr>
              <a:t> –searching for the meaning of existence</a:t>
            </a:r>
          </a:p>
          <a:p>
            <a:pPr lvl="0">
              <a:buClr>
                <a:srgbClr val="2DA2BF"/>
              </a:buClr>
            </a:pPr>
            <a:r>
              <a:rPr lang="en-US" dirty="0">
                <a:solidFill>
                  <a:prstClr val="black"/>
                </a:solidFill>
              </a:rPr>
              <a:t>Gaya (Bihar) -Bodhi tree – complete enlightenment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029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3B3835"/>
                </a:solidFill>
                <a:latin typeface="Helvetica Neue"/>
              </a:rPr>
              <a:t>• 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Previously women were not allowed to get </a:t>
            </a:r>
            <a:r>
              <a:rPr lang="en-IN" dirty="0" err="1">
                <a:solidFill>
                  <a:srgbClr val="3B3835"/>
                </a:solidFill>
                <a:latin typeface="Helvetica Neue"/>
              </a:rPr>
              <a:t>eduation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. </a:t>
            </a:r>
            <a:endParaRPr lang="en-IN" dirty="0" smtClean="0">
              <a:solidFill>
                <a:srgbClr val="3B3835"/>
              </a:solidFill>
              <a:latin typeface="Helvetica Neue"/>
            </a:endParaRPr>
          </a:p>
          <a:p>
            <a:r>
              <a:rPr lang="en-IN" dirty="0" smtClean="0">
                <a:solidFill>
                  <a:srgbClr val="3B3835"/>
                </a:solidFill>
                <a:latin typeface="Helvetica Neue"/>
              </a:rPr>
              <a:t> 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But after </a:t>
            </a:r>
            <a:r>
              <a:rPr lang="en-IN" dirty="0" smtClean="0">
                <a:solidFill>
                  <a:srgbClr val="3B3835"/>
                </a:solidFill>
                <a:latin typeface="Helvetica Neue"/>
              </a:rPr>
              <a:t>the request 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of his disciple </a:t>
            </a:r>
            <a:r>
              <a:rPr lang="en-IN" dirty="0" err="1">
                <a:solidFill>
                  <a:srgbClr val="3B3835"/>
                </a:solidFill>
                <a:latin typeface="Helvetica Neue"/>
              </a:rPr>
              <a:t>Anand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 Buddha allowed women to enter the Sangha. </a:t>
            </a:r>
            <a:endParaRPr lang="en-IN" dirty="0" smtClean="0">
              <a:solidFill>
                <a:srgbClr val="3B3835"/>
              </a:solidFill>
              <a:latin typeface="Helvetica Neue"/>
            </a:endParaRPr>
          </a:p>
          <a:p>
            <a:r>
              <a:rPr lang="en-IN" dirty="0" smtClean="0">
                <a:solidFill>
                  <a:srgbClr val="3B3835"/>
                </a:solidFill>
                <a:latin typeface="Helvetica Neue"/>
              </a:rPr>
              <a:t>• </a:t>
            </a:r>
            <a:r>
              <a:rPr lang="en-IN" dirty="0" err="1">
                <a:solidFill>
                  <a:srgbClr val="3B3835"/>
                </a:solidFill>
                <a:latin typeface="Helvetica Neue"/>
              </a:rPr>
              <a:t>Bhikshus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 are not permitted to give education to women in alone</a:t>
            </a:r>
            <a:r>
              <a:rPr lang="en-IN" dirty="0" smtClean="0">
                <a:solidFill>
                  <a:srgbClr val="3B3835"/>
                </a:solidFill>
                <a:latin typeface="Helvetica Neue"/>
              </a:rPr>
              <a:t>.</a:t>
            </a:r>
          </a:p>
          <a:p>
            <a:r>
              <a:rPr lang="en-IN" dirty="0" smtClean="0">
                <a:solidFill>
                  <a:srgbClr val="3B3835"/>
                </a:solidFill>
                <a:latin typeface="Helvetica Neue"/>
              </a:rPr>
              <a:t> 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• Women were considered inferior to men. • General women were not allowed to get education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3B3835"/>
                </a:solidFill>
                <a:latin typeface="Helvetica Neue"/>
              </a:rPr>
              <a:t>Women education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3501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Monastery education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Institutionalised</a:t>
            </a:r>
            <a:r>
              <a:rPr lang="en-US" dirty="0" smtClean="0"/>
              <a:t> system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Religio</a:t>
            </a:r>
            <a:r>
              <a:rPr lang="en-US" dirty="0" smtClean="0"/>
              <a:t>-secular nature of education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Ceremonies-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Devoted student life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Cordial teacher-pupil relationship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Comprehensive curriculum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Commercial and occupational education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Centers of higher learning </a:t>
            </a:r>
          </a:p>
          <a:p>
            <a:pPr marL="624078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Highly institutionalized and organized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Free from communal narrows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Give emphasis to spiritual , mental and religious life of the learner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Strict discipline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Ideal teacher-pupil relationship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No physical punishment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Both Sanskrit and mother tongue are accepted as medium of instruction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Merits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Dominance of religion</a:t>
            </a:r>
          </a:p>
          <a:p>
            <a:r>
              <a:rPr lang="en-US" dirty="0" smtClean="0"/>
              <a:t>Separates the learner from the family at early age</a:t>
            </a:r>
          </a:p>
          <a:p>
            <a:r>
              <a:rPr lang="en-US" dirty="0" smtClean="0"/>
              <a:t>Neglected military education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Demerits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>
                <a:solidFill>
                  <a:srgbClr val="3B3835"/>
                </a:solidFill>
                <a:latin typeface="Helvetica Neue"/>
              </a:rPr>
              <a:t> Buddha believes in Law of </a:t>
            </a:r>
            <a:r>
              <a:rPr lang="en-IN" dirty="0" smtClean="0">
                <a:solidFill>
                  <a:srgbClr val="3B3835"/>
                </a:solidFill>
                <a:latin typeface="Helvetica Neue"/>
              </a:rPr>
              <a:t>Karma</a:t>
            </a:r>
          </a:p>
          <a:p>
            <a:r>
              <a:rPr lang="en-IN" dirty="0" smtClean="0">
                <a:solidFill>
                  <a:srgbClr val="3B3835"/>
                </a:solidFill>
                <a:latin typeface="Helvetica Neue"/>
              </a:rPr>
              <a:t> 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• Present existence of the individual is the effect of past Karma </a:t>
            </a:r>
            <a:endParaRPr lang="en-IN" dirty="0" smtClean="0">
              <a:solidFill>
                <a:srgbClr val="3B3835"/>
              </a:solidFill>
              <a:latin typeface="Helvetica Neue"/>
            </a:endParaRPr>
          </a:p>
          <a:p>
            <a:r>
              <a:rPr lang="en-IN" dirty="0" smtClean="0">
                <a:solidFill>
                  <a:srgbClr val="3B3835"/>
                </a:solidFill>
                <a:latin typeface="Helvetica Neue"/>
              </a:rPr>
              <a:t>• 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He believes in </a:t>
            </a:r>
            <a:r>
              <a:rPr lang="en-IN" dirty="0" smtClean="0">
                <a:solidFill>
                  <a:srgbClr val="3B3835"/>
                </a:solidFill>
                <a:latin typeface="Helvetica Neue"/>
              </a:rPr>
              <a:t>Rebirth</a:t>
            </a:r>
          </a:p>
          <a:p>
            <a:r>
              <a:rPr lang="en-IN" dirty="0" smtClean="0">
                <a:solidFill>
                  <a:srgbClr val="3B3835"/>
                </a:solidFill>
                <a:latin typeface="Helvetica Neue"/>
              </a:rPr>
              <a:t> 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• Buddhist Philosophy doesn’t believe in God </a:t>
            </a:r>
            <a:endParaRPr lang="en-IN" dirty="0" smtClean="0">
              <a:solidFill>
                <a:srgbClr val="3B3835"/>
              </a:solidFill>
              <a:latin typeface="Helvetica Neue"/>
            </a:endParaRPr>
          </a:p>
          <a:p>
            <a:r>
              <a:rPr lang="en-IN" dirty="0" smtClean="0">
                <a:solidFill>
                  <a:srgbClr val="3B3835"/>
                </a:solidFill>
                <a:latin typeface="Helvetica Neue"/>
              </a:rPr>
              <a:t>• 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The place of God is taken by the universal doctrine of Karma which governs the universe </a:t>
            </a:r>
            <a:endParaRPr lang="en-IN" dirty="0" smtClean="0">
              <a:solidFill>
                <a:srgbClr val="3B3835"/>
              </a:solidFill>
              <a:latin typeface="Helvetica Neue"/>
            </a:endParaRPr>
          </a:p>
          <a:p>
            <a:r>
              <a:rPr lang="en-IN" dirty="0" smtClean="0">
                <a:solidFill>
                  <a:srgbClr val="3B3835"/>
                </a:solidFill>
                <a:latin typeface="Helvetica Neue"/>
              </a:rPr>
              <a:t>A 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man gets what he deserves on the basis of his past deeds</a:t>
            </a:r>
            <a:r>
              <a:rPr lang="en-IN" dirty="0" smtClean="0">
                <a:solidFill>
                  <a:srgbClr val="3B3835"/>
                </a:solidFill>
                <a:latin typeface="Helvetica Neue"/>
              </a:rPr>
              <a:t>.</a:t>
            </a:r>
          </a:p>
          <a:p>
            <a:r>
              <a:rPr lang="en-IN" dirty="0" smtClean="0">
                <a:solidFill>
                  <a:srgbClr val="3B3835"/>
                </a:solidFill>
                <a:latin typeface="Helvetica Neue"/>
              </a:rPr>
              <a:t> 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• </a:t>
            </a:r>
            <a:r>
              <a:rPr lang="en-IN" dirty="0" err="1">
                <a:solidFill>
                  <a:srgbClr val="3B3835"/>
                </a:solidFill>
                <a:latin typeface="Helvetica Neue"/>
              </a:rPr>
              <a:t>Nirvan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 – It is the state of great pleasure and peace which can be attained through </a:t>
            </a:r>
            <a:r>
              <a:rPr lang="en-IN" dirty="0" smtClean="0">
                <a:solidFill>
                  <a:srgbClr val="3B3835"/>
                </a:solidFill>
                <a:latin typeface="Helvetica Neue"/>
              </a:rPr>
              <a:t>wisdom , </a:t>
            </a:r>
            <a:r>
              <a:rPr lang="en-IN" dirty="0">
                <a:solidFill>
                  <a:srgbClr val="3B3835"/>
                </a:solidFill>
                <a:latin typeface="Helvetica Neue"/>
              </a:rPr>
              <a:t>goodness and knowledge.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Life philosophy /Main Tenants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090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Attainment of Nirvana or Salvation -spiritual.</a:t>
            </a:r>
          </a:p>
          <a:p>
            <a:r>
              <a:rPr lang="en-US" dirty="0" smtClean="0"/>
              <a:t>Purifying soul</a:t>
            </a:r>
          </a:p>
          <a:p>
            <a:r>
              <a:rPr lang="en-US" dirty="0" smtClean="0"/>
              <a:t>To practice Ahimsa </a:t>
            </a:r>
          </a:p>
          <a:p>
            <a:r>
              <a:rPr lang="en-US" dirty="0" smtClean="0"/>
              <a:t>To make people familiar with the Four Noble truth and Eight fold path .</a:t>
            </a:r>
          </a:p>
          <a:p>
            <a:r>
              <a:rPr lang="en-US" dirty="0" smtClean="0"/>
              <a:t>development of human qualities like love ,tolerance, sacrifice, non-violence</a:t>
            </a:r>
          </a:p>
          <a:p>
            <a:r>
              <a:rPr lang="en-US" dirty="0" smtClean="0"/>
              <a:t>character formation, </a:t>
            </a:r>
          </a:p>
          <a:p>
            <a:r>
              <a:rPr lang="en-US" dirty="0" smtClean="0"/>
              <a:t>all-round development of personality, </a:t>
            </a:r>
          </a:p>
          <a:p>
            <a:r>
              <a:rPr lang="en-US" dirty="0" smtClean="0"/>
              <a:t>development of democratic and civic sense, vocational efficiency etc.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Aims of Education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Life is full of suffering </a:t>
            </a:r>
          </a:p>
          <a:p>
            <a:r>
              <a:rPr lang="en-US" dirty="0" smtClean="0"/>
              <a:t> Suffering is caused by </a:t>
            </a:r>
            <a:r>
              <a:rPr lang="en-US" i="1" dirty="0" smtClean="0"/>
              <a:t>desires. </a:t>
            </a:r>
            <a:endParaRPr lang="en-US" dirty="0" smtClean="0"/>
          </a:p>
          <a:p>
            <a:r>
              <a:rPr lang="en-US" dirty="0" smtClean="0"/>
              <a:t> Suffering can be removed by annihilation of desires. </a:t>
            </a:r>
          </a:p>
          <a:p>
            <a:r>
              <a:rPr lang="en-US" dirty="0" smtClean="0"/>
              <a:t>Nirvana can be attained through eight-fold path 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Four noble truths: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39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b="1" dirty="0" smtClean="0"/>
              <a:t>Physical control </a:t>
            </a:r>
            <a:endParaRPr lang="en-US" sz="2800" dirty="0"/>
          </a:p>
          <a:p>
            <a:pPr marL="624078" indent="-514350">
              <a:lnSpc>
                <a:spcPct val="80000"/>
              </a:lnSpc>
              <a:buFont typeface="+mj-lt"/>
              <a:buAutoNum type="arabicPeriod"/>
            </a:pPr>
            <a:r>
              <a:rPr lang="en-US" sz="2800" dirty="0" smtClean="0"/>
              <a:t>Right speech</a:t>
            </a:r>
          </a:p>
          <a:p>
            <a:pPr marL="624078" indent="-514350">
              <a:lnSpc>
                <a:spcPct val="80000"/>
              </a:lnSpc>
              <a:buFont typeface="+mj-lt"/>
              <a:buAutoNum type="arabicPeriod"/>
            </a:pPr>
            <a:r>
              <a:rPr lang="en-US" sz="2800" dirty="0" smtClean="0"/>
              <a:t> Right Action</a:t>
            </a:r>
            <a:endParaRPr lang="en-US" sz="2800" b="1" dirty="0" smtClean="0"/>
          </a:p>
          <a:p>
            <a:pPr marL="624078" indent="-514350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Right Livelihood or right </a:t>
            </a:r>
            <a:r>
              <a:rPr lang="en-US" sz="2800" dirty="0" smtClean="0"/>
              <a:t>living</a:t>
            </a:r>
          </a:p>
          <a:p>
            <a:pPr marL="109728" indent="0">
              <a:lnSpc>
                <a:spcPct val="80000"/>
              </a:lnSpc>
              <a:buNone/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b="1" dirty="0" smtClean="0"/>
              <a:t>Mental Control</a:t>
            </a:r>
          </a:p>
          <a:p>
            <a:pPr marL="624078" indent="-514350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 Right </a:t>
            </a:r>
            <a:r>
              <a:rPr lang="en-US" sz="2800" dirty="0" smtClean="0"/>
              <a:t>Effort</a:t>
            </a:r>
          </a:p>
          <a:p>
            <a:pPr marL="624078" indent="-514350">
              <a:lnSpc>
                <a:spcPct val="80000"/>
              </a:lnSpc>
              <a:buFont typeface="+mj-lt"/>
              <a:buAutoNum type="arabicPeriod"/>
            </a:pPr>
            <a:r>
              <a:rPr lang="en-US" sz="2800" dirty="0" smtClean="0"/>
              <a:t>Right </a:t>
            </a:r>
            <a:r>
              <a:rPr lang="en-US" sz="2800" dirty="0"/>
              <a:t>Mindedness or Right Thought</a:t>
            </a:r>
          </a:p>
          <a:p>
            <a:pPr marL="624078" indent="-514350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Right Concentration </a:t>
            </a:r>
            <a:endParaRPr lang="en-US" sz="2800" dirty="0" smtClean="0"/>
          </a:p>
          <a:p>
            <a:pPr marL="109728" indent="0">
              <a:lnSpc>
                <a:spcPct val="80000"/>
              </a:lnSpc>
              <a:buNone/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b="1" dirty="0" smtClean="0"/>
              <a:t>Develop insights </a:t>
            </a:r>
            <a:endParaRPr lang="en-US" sz="2800" b="1" dirty="0"/>
          </a:p>
          <a:p>
            <a:pPr>
              <a:lnSpc>
                <a:spcPct val="80000"/>
              </a:lnSpc>
            </a:pPr>
            <a:r>
              <a:rPr lang="en-US" sz="2800" dirty="0"/>
              <a:t>Right </a:t>
            </a:r>
            <a:r>
              <a:rPr lang="en-US" sz="2800" dirty="0" smtClean="0"/>
              <a:t>Views</a:t>
            </a:r>
            <a:endParaRPr lang="en-US" sz="2800" b="1" dirty="0"/>
          </a:p>
          <a:p>
            <a:pPr>
              <a:lnSpc>
                <a:spcPct val="80000"/>
              </a:lnSpc>
            </a:pPr>
            <a:r>
              <a:rPr lang="en-US" sz="2800" dirty="0" smtClean="0"/>
              <a:t>Right Intentions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Eight fold path- </a:t>
            </a:r>
            <a:r>
              <a:rPr lang="en-US" dirty="0" err="1" smtClean="0"/>
              <a:t>Ashtanga</a:t>
            </a:r>
            <a:r>
              <a:rPr lang="en-US" dirty="0" smtClean="0"/>
              <a:t> </a:t>
            </a:r>
            <a:r>
              <a:rPr lang="en-US" dirty="0" err="1" smtClean="0"/>
              <a:t>Marga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00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>
                <a:solidFill>
                  <a:prstClr val="black"/>
                </a:solidFill>
              </a:rPr>
              <a:t>centers of education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Monastery education – </a:t>
            </a:r>
            <a:r>
              <a:rPr lang="en-US" dirty="0" err="1" smtClean="0"/>
              <a:t>viharas</a:t>
            </a:r>
            <a:r>
              <a:rPr lang="en-US" dirty="0" smtClean="0"/>
              <a:t> or monasteries where the centers of education – no other </a:t>
            </a:r>
            <a:r>
              <a:rPr lang="en-US" dirty="0" err="1" smtClean="0"/>
              <a:t>organisation</a:t>
            </a:r>
            <a:r>
              <a:rPr lang="en-US" dirty="0" smtClean="0"/>
              <a:t> for imparting education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institutionalized education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	Monasteries or </a:t>
            </a:r>
            <a:r>
              <a:rPr lang="en-US" dirty="0" err="1" smtClean="0"/>
              <a:t>Viharas</a:t>
            </a:r>
            <a:r>
              <a:rPr lang="en-US" dirty="0" smtClean="0"/>
              <a:t> were the important centers of education. –supervised and controlled by </a:t>
            </a:r>
            <a:r>
              <a:rPr lang="en-US" dirty="0" err="1" smtClean="0"/>
              <a:t>Sangam</a:t>
            </a:r>
            <a:r>
              <a:rPr lang="en-US" dirty="0" smtClean="0"/>
              <a:t> </a:t>
            </a:r>
          </a:p>
          <a:p>
            <a:r>
              <a:rPr lang="en-US" dirty="0" smtClean="0"/>
              <a:t>Large groups of teachers (monks) and pupils lived together as a kind of community.</a:t>
            </a:r>
          </a:p>
          <a:p>
            <a:r>
              <a:rPr lang="en-US" dirty="0" smtClean="0"/>
              <a:t>Teacher are called as </a:t>
            </a:r>
            <a:r>
              <a:rPr lang="en-US" dirty="0" err="1" smtClean="0"/>
              <a:t>upadhayaya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871</TotalTime>
  <Words>1188</Words>
  <Application>Microsoft Office PowerPoint</Application>
  <PresentationFormat>On-screen Show (4:3)</PresentationFormat>
  <Paragraphs>178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Concourse</vt:lpstr>
      <vt:lpstr>Buddhist Education </vt:lpstr>
      <vt:lpstr>Background </vt:lpstr>
      <vt:lpstr>PowerPoint Presentation</vt:lpstr>
      <vt:lpstr>Life philosophy /Main Tenants </vt:lpstr>
      <vt:lpstr>Aims of Education </vt:lpstr>
      <vt:lpstr> Four noble truths:  </vt:lpstr>
      <vt:lpstr>Eight fold path- Ashtanga Marga </vt:lpstr>
      <vt:lpstr>Features </vt:lpstr>
      <vt:lpstr> </vt:lpstr>
      <vt:lpstr>PowerPoint Presentation</vt:lpstr>
      <vt:lpstr>PowerPoint Presentation</vt:lpstr>
      <vt:lpstr>Important  Ceremony  </vt:lpstr>
      <vt:lpstr>oaths: </vt:lpstr>
      <vt:lpstr>Upasampada  </vt:lpstr>
      <vt:lpstr>PowerPoint Presentation</vt:lpstr>
      <vt:lpstr>Teacher – Pupil relation</vt:lpstr>
      <vt:lpstr>Discipline </vt:lpstr>
      <vt:lpstr>PowerPoint Presentation</vt:lpstr>
      <vt:lpstr>Curriculum  </vt:lpstr>
      <vt:lpstr>PowerPoint Presentation</vt:lpstr>
      <vt:lpstr>Medium of instruction</vt:lpstr>
      <vt:lpstr>School Administration </vt:lpstr>
      <vt:lpstr>PowerPoint Presentation</vt:lpstr>
      <vt:lpstr>Vocational education • </vt:lpstr>
      <vt:lpstr>Rules for students </vt:lpstr>
      <vt:lpstr>Qualification and duties of teacher</vt:lpstr>
      <vt:lpstr>PowerPoint Presentation</vt:lpstr>
      <vt:lpstr>PowerPoint Presentation</vt:lpstr>
      <vt:lpstr>Methods of Teaching  </vt:lpstr>
      <vt:lpstr>Women education </vt:lpstr>
      <vt:lpstr>PowerPoint Presentation</vt:lpstr>
      <vt:lpstr>Merits </vt:lpstr>
      <vt:lpstr>Demerits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40</cp:revision>
  <dcterms:created xsi:type="dcterms:W3CDTF">2006-08-16T00:00:00Z</dcterms:created>
  <dcterms:modified xsi:type="dcterms:W3CDTF">2021-01-08T04:50:11Z</dcterms:modified>
</cp:coreProperties>
</file>