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314" r:id="rId3"/>
    <p:sldId id="256" r:id="rId4"/>
    <p:sldId id="257" r:id="rId5"/>
    <p:sldId id="258" r:id="rId6"/>
    <p:sldId id="259" r:id="rId7"/>
    <p:sldId id="260" r:id="rId8"/>
    <p:sldId id="261" r:id="rId9"/>
    <p:sldId id="262" r:id="rId10"/>
    <p:sldId id="285" r:id="rId11"/>
    <p:sldId id="286"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263" r:id="rId26"/>
    <p:sldId id="265" r:id="rId27"/>
    <p:sldId id="266" r:id="rId28"/>
    <p:sldId id="267" r:id="rId29"/>
    <p:sldId id="268" r:id="rId30"/>
    <p:sldId id="269" r:id="rId31"/>
    <p:sldId id="270" r:id="rId32"/>
    <p:sldId id="271" r:id="rId33"/>
    <p:sldId id="272" r:id="rId34"/>
    <p:sldId id="273" r:id="rId35"/>
    <p:sldId id="274" r:id="rId36"/>
    <p:sldId id="275" r:id="rId37"/>
    <p:sldId id="276" r:id="rId38"/>
    <p:sldId id="277" r:id="rId39"/>
    <p:sldId id="309" r:id="rId40"/>
    <p:sldId id="312" r:id="rId41"/>
    <p:sldId id="310" r:id="rId42"/>
    <p:sldId id="311" r:id="rId43"/>
    <p:sldId id="283" r:id="rId44"/>
    <p:sldId id="284" r:id="rId45"/>
    <p:sldId id="279" r:id="rId46"/>
    <p:sldId id="280" r:id="rId47"/>
    <p:sldId id="281" r:id="rId48"/>
    <p:sldId id="282" r:id="rId49"/>
    <p:sldId id="287" r:id="rId50"/>
    <p:sldId id="288" r:id="rId51"/>
    <p:sldId id="289"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Structure of Education in India</a:t>
            </a:r>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2698749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Curriculum </a:t>
            </a:r>
            <a:endParaRPr lang="en-IN" dirty="0"/>
          </a:p>
        </p:txBody>
      </p:sp>
      <p:sp>
        <p:nvSpPr>
          <p:cNvPr id="3" name="Content Placeholder 2"/>
          <p:cNvSpPr>
            <a:spLocks noGrp="1"/>
          </p:cNvSpPr>
          <p:nvPr>
            <p:ph idx="1"/>
          </p:nvPr>
        </p:nvSpPr>
        <p:spPr/>
        <p:txBody>
          <a:bodyPr/>
          <a:lstStyle/>
          <a:p>
            <a:r>
              <a:rPr lang="en-IN" dirty="0" smtClean="0"/>
              <a:t>Maths</a:t>
            </a:r>
            <a:endParaRPr lang="en-IN" dirty="0"/>
          </a:p>
          <a:p>
            <a:r>
              <a:rPr lang="en-IN" dirty="0" smtClean="0"/>
              <a:t>Science</a:t>
            </a:r>
            <a:endParaRPr lang="en-IN" dirty="0"/>
          </a:p>
          <a:p>
            <a:r>
              <a:rPr lang="en-IN" dirty="0" smtClean="0"/>
              <a:t>Language </a:t>
            </a:r>
            <a:r>
              <a:rPr lang="en-IN" dirty="0"/>
              <a:t>Arts</a:t>
            </a:r>
          </a:p>
          <a:p>
            <a:r>
              <a:rPr lang="en-IN" dirty="0" smtClean="0"/>
              <a:t>History</a:t>
            </a:r>
            <a:endParaRPr lang="en-IN" dirty="0"/>
          </a:p>
          <a:p>
            <a:r>
              <a:rPr lang="en-IN" dirty="0" smtClean="0"/>
              <a:t>Geography</a:t>
            </a:r>
          </a:p>
          <a:p>
            <a:r>
              <a:rPr lang="en-IN" dirty="0" smtClean="0"/>
              <a:t> </a:t>
            </a:r>
            <a:r>
              <a:rPr lang="en-IN" dirty="0"/>
              <a:t>Art</a:t>
            </a:r>
          </a:p>
          <a:p>
            <a:r>
              <a:rPr lang="en-IN" dirty="0" smtClean="0"/>
              <a:t> </a:t>
            </a:r>
            <a:r>
              <a:rPr lang="en-IN" dirty="0"/>
              <a:t>Music</a:t>
            </a:r>
          </a:p>
          <a:p>
            <a:endParaRPr lang="en-IN" dirty="0"/>
          </a:p>
        </p:txBody>
      </p:sp>
    </p:spTree>
    <p:extLst>
      <p:ext uri="{BB962C8B-B14F-4D97-AF65-F5344CB8AC3E}">
        <p14:creationId xmlns:p14="http://schemas.microsoft.com/office/powerpoint/2010/main" val="2802641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 </a:t>
            </a:r>
            <a:endParaRPr lang="en-IN" dirty="0"/>
          </a:p>
        </p:txBody>
      </p:sp>
      <p:sp>
        <p:nvSpPr>
          <p:cNvPr id="3" name="Content Placeholder 2"/>
          <p:cNvSpPr>
            <a:spLocks noGrp="1"/>
          </p:cNvSpPr>
          <p:nvPr>
            <p:ph idx="1"/>
          </p:nvPr>
        </p:nvSpPr>
        <p:spPr/>
        <p:txBody>
          <a:bodyPr/>
          <a:lstStyle/>
          <a:p>
            <a:r>
              <a:rPr lang="en-IN" dirty="0" smtClean="0"/>
              <a:t>reading</a:t>
            </a:r>
          </a:p>
          <a:p>
            <a:r>
              <a:rPr lang="en-IN" dirty="0" smtClean="0"/>
              <a:t>Writing</a:t>
            </a:r>
          </a:p>
          <a:p>
            <a:r>
              <a:rPr lang="en-IN" dirty="0" smtClean="0"/>
              <a:t>Spelling</a:t>
            </a:r>
          </a:p>
          <a:p>
            <a:r>
              <a:rPr lang="en-IN" dirty="0" smtClean="0"/>
              <a:t> interpersonal skills</a:t>
            </a:r>
          </a:p>
          <a:p>
            <a:r>
              <a:rPr lang="en-IN" dirty="0" smtClean="0"/>
              <a:t>communication </a:t>
            </a:r>
          </a:p>
          <a:p>
            <a:r>
              <a:rPr lang="en-IN" dirty="0" smtClean="0"/>
              <a:t>and </a:t>
            </a:r>
            <a:r>
              <a:rPr lang="en-IN" dirty="0"/>
              <a:t>concentration</a:t>
            </a:r>
          </a:p>
        </p:txBody>
      </p:sp>
    </p:spTree>
    <p:extLst>
      <p:ext uri="{BB962C8B-B14F-4D97-AF65-F5344CB8AC3E}">
        <p14:creationId xmlns:p14="http://schemas.microsoft.com/office/powerpoint/2010/main" val="3500461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Basic Education </a:t>
            </a:r>
            <a:endParaRPr lang="en-IN" dirty="0"/>
          </a:p>
        </p:txBody>
      </p:sp>
      <p:sp>
        <p:nvSpPr>
          <p:cNvPr id="3" name="Content Placeholder 2"/>
          <p:cNvSpPr>
            <a:spLocks noGrp="1"/>
          </p:cNvSpPr>
          <p:nvPr>
            <p:ph idx="1"/>
          </p:nvPr>
        </p:nvSpPr>
        <p:spPr/>
        <p:txBody>
          <a:bodyPr/>
          <a:lstStyle/>
          <a:p>
            <a:pPr marL="0" indent="0">
              <a:buNone/>
            </a:pPr>
            <a:r>
              <a:rPr lang="en-IN" dirty="0" smtClean="0"/>
              <a:t>The </a:t>
            </a:r>
            <a:r>
              <a:rPr lang="en-IN" dirty="0"/>
              <a:t>traditional educational system of India has many defects-unrealistic, unproductive, wasteful, teacher </a:t>
            </a:r>
            <a:r>
              <a:rPr lang="en-IN" dirty="0" err="1"/>
              <a:t>centered</a:t>
            </a:r>
            <a:r>
              <a:rPr lang="en-IN" dirty="0"/>
              <a:t> and bookish.</a:t>
            </a:r>
          </a:p>
          <a:p>
            <a:r>
              <a:rPr lang="en-IN" dirty="0"/>
              <a:t> Evolved a scheme of life </a:t>
            </a:r>
            <a:r>
              <a:rPr lang="en-IN" dirty="0" err="1"/>
              <a:t>centered</a:t>
            </a:r>
            <a:r>
              <a:rPr lang="en-IN" dirty="0"/>
              <a:t> education in 1937, known as Basic Education or New Education or </a:t>
            </a:r>
            <a:r>
              <a:rPr lang="en-IN" dirty="0" err="1"/>
              <a:t>Buniyandi</a:t>
            </a:r>
            <a:r>
              <a:rPr lang="en-IN" dirty="0"/>
              <a:t> </a:t>
            </a:r>
            <a:r>
              <a:rPr lang="en-IN" dirty="0" err="1"/>
              <a:t>Shiksha</a:t>
            </a:r>
            <a:r>
              <a:rPr lang="en-IN" dirty="0"/>
              <a:t>. </a:t>
            </a:r>
          </a:p>
          <a:p>
            <a:endParaRPr lang="en-IN" dirty="0"/>
          </a:p>
        </p:txBody>
      </p:sp>
    </p:spTree>
    <p:extLst>
      <p:ext uri="{BB962C8B-B14F-4D97-AF65-F5344CB8AC3E}">
        <p14:creationId xmlns:p14="http://schemas.microsoft.com/office/powerpoint/2010/main" val="3261794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To meet all the challenges of education -a scheme of life </a:t>
            </a:r>
            <a:r>
              <a:rPr lang="en-IN" dirty="0" err="1"/>
              <a:t>centered</a:t>
            </a:r>
            <a:r>
              <a:rPr lang="en-IN" dirty="0"/>
              <a:t> education ,placed before the country in 1937 by </a:t>
            </a:r>
            <a:r>
              <a:rPr lang="en-IN" dirty="0" err="1"/>
              <a:t>Gandhiji</a:t>
            </a:r>
            <a:r>
              <a:rPr lang="en-IN" dirty="0"/>
              <a:t> </a:t>
            </a:r>
            <a:r>
              <a:rPr lang="en-IN" dirty="0" smtClean="0"/>
              <a:t>.</a:t>
            </a:r>
          </a:p>
          <a:p>
            <a:endParaRPr lang="en-IN" dirty="0"/>
          </a:p>
          <a:p>
            <a:r>
              <a:rPr lang="en-IN" dirty="0" smtClean="0"/>
              <a:t>popularly </a:t>
            </a:r>
            <a:r>
              <a:rPr lang="en-IN" dirty="0"/>
              <a:t>known as </a:t>
            </a:r>
            <a:r>
              <a:rPr lang="en-IN" dirty="0" err="1"/>
              <a:t>Wardha</a:t>
            </a:r>
            <a:r>
              <a:rPr lang="en-IN" dirty="0"/>
              <a:t> Scheme of Education. </a:t>
            </a:r>
          </a:p>
          <a:p>
            <a:endParaRPr lang="en-IN" dirty="0"/>
          </a:p>
        </p:txBody>
      </p:sp>
    </p:spTree>
    <p:extLst>
      <p:ext uri="{BB962C8B-B14F-4D97-AF65-F5344CB8AC3E}">
        <p14:creationId xmlns:p14="http://schemas.microsoft.com/office/powerpoint/2010/main" val="1107196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It is known as basic education for the following reasons:</a:t>
            </a:r>
          </a:p>
          <a:p>
            <a:r>
              <a:rPr lang="en-IN" dirty="0"/>
              <a:t>Based on the ancient Indian culture and lays down the minimum education that every Indian child is entitled to receive without the distinction of caste or creed</a:t>
            </a:r>
            <a:r>
              <a:rPr lang="en-IN" dirty="0" smtClean="0"/>
              <a:t>.</a:t>
            </a:r>
            <a:endParaRPr lang="en-IN" dirty="0"/>
          </a:p>
        </p:txBody>
      </p:sp>
    </p:spTree>
    <p:extLst>
      <p:ext uri="{BB962C8B-B14F-4D97-AF65-F5344CB8AC3E}">
        <p14:creationId xmlns:p14="http://schemas.microsoft.com/office/powerpoint/2010/main" val="97780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Intimately related to the basic needs and interests of the child and makes use of his inborn potentials for </a:t>
            </a:r>
            <a:r>
              <a:rPr lang="en-IN" dirty="0" smtClean="0"/>
              <a:t>creative  </a:t>
            </a:r>
            <a:r>
              <a:rPr lang="en-IN" dirty="0"/>
              <a:t>and productive work.</a:t>
            </a:r>
          </a:p>
          <a:p>
            <a:r>
              <a:rPr lang="en-IN" dirty="0"/>
              <a:t>Closely associated with the basic occupation of the community</a:t>
            </a:r>
          </a:p>
        </p:txBody>
      </p:sp>
    </p:spTree>
    <p:extLst>
      <p:ext uri="{BB962C8B-B14F-4D97-AF65-F5344CB8AC3E}">
        <p14:creationId xmlns:p14="http://schemas.microsoft.com/office/powerpoint/2010/main" val="2515171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Features </a:t>
            </a:r>
            <a:endParaRPr lang="en-IN" dirty="0"/>
          </a:p>
        </p:txBody>
      </p:sp>
      <p:sp>
        <p:nvSpPr>
          <p:cNvPr id="3" name="Content Placeholder 2"/>
          <p:cNvSpPr>
            <a:spLocks noGrp="1"/>
          </p:cNvSpPr>
          <p:nvPr>
            <p:ph idx="1"/>
          </p:nvPr>
        </p:nvSpPr>
        <p:spPr/>
        <p:txBody>
          <a:bodyPr/>
          <a:lstStyle/>
          <a:p>
            <a:r>
              <a:rPr lang="en-IN" dirty="0" smtClean="0"/>
              <a:t>FREE AND COMPULDSORY EDUCATION </a:t>
            </a:r>
          </a:p>
          <a:p>
            <a:r>
              <a:rPr lang="en-IN" dirty="0" smtClean="0"/>
              <a:t>Children </a:t>
            </a:r>
            <a:r>
              <a:rPr lang="en-IN" dirty="0"/>
              <a:t>up to the age of 14 years should get free, compulsory and universal primary education.</a:t>
            </a:r>
          </a:p>
          <a:p>
            <a:r>
              <a:rPr lang="en-IN" dirty="0"/>
              <a:t>    The education extended to students should be both manual and intellectual</a:t>
            </a:r>
          </a:p>
        </p:txBody>
      </p:sp>
    </p:spTree>
    <p:extLst>
      <p:ext uri="{BB962C8B-B14F-4D97-AF65-F5344CB8AC3E}">
        <p14:creationId xmlns:p14="http://schemas.microsoft.com/office/powerpoint/2010/main" val="378592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Craft </a:t>
            </a:r>
            <a:r>
              <a:rPr lang="en-IN" dirty="0" err="1"/>
              <a:t>centered</a:t>
            </a:r>
            <a:r>
              <a:rPr lang="en-IN" dirty="0"/>
              <a:t> Education:-	</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EDUCATION IS THROUGH THE MEDIUM of </a:t>
            </a:r>
            <a:r>
              <a:rPr lang="en-IN" dirty="0"/>
              <a:t>crafts or productive work.</a:t>
            </a:r>
          </a:p>
          <a:p>
            <a:r>
              <a:rPr lang="en-IN" dirty="0"/>
              <a:t>   Education of the child by teaching a useful handicraft. </a:t>
            </a:r>
          </a:p>
          <a:p>
            <a:r>
              <a:rPr lang="en-IN" dirty="0"/>
              <a:t>   Every school can be made self-supporting. </a:t>
            </a:r>
          </a:p>
          <a:p>
            <a:r>
              <a:rPr lang="en-IN" dirty="0"/>
              <a:t>   Important crafts are spinning and weaving, fruit and vegetable gardening, agriculture, book craft including paper and cardboard work, leatherwork, carpentry, clay and pottery fisheries, home craft etc. </a:t>
            </a:r>
          </a:p>
          <a:p>
            <a:endParaRPr lang="en-IN" dirty="0"/>
          </a:p>
        </p:txBody>
      </p:sp>
    </p:spTree>
    <p:extLst>
      <p:ext uri="{BB962C8B-B14F-4D97-AF65-F5344CB8AC3E}">
        <p14:creationId xmlns:p14="http://schemas.microsoft.com/office/powerpoint/2010/main" val="857736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It is based on the principle of “learning by doing”</a:t>
            </a:r>
          </a:p>
          <a:p>
            <a:r>
              <a:rPr lang="en-IN" dirty="0"/>
              <a:t>To bring out a correlation between the school and community</a:t>
            </a:r>
          </a:p>
          <a:p>
            <a:r>
              <a:rPr lang="en-IN" dirty="0"/>
              <a:t>To develop problem solving attitude in students.</a:t>
            </a:r>
          </a:p>
          <a:p>
            <a:r>
              <a:rPr lang="en-IN" dirty="0"/>
              <a:t>To give vocational basis to education.</a:t>
            </a:r>
          </a:p>
        </p:txBody>
      </p:sp>
    </p:spTree>
    <p:extLst>
      <p:ext uri="{BB962C8B-B14F-4D97-AF65-F5344CB8AC3E}">
        <p14:creationId xmlns:p14="http://schemas.microsoft.com/office/powerpoint/2010/main" val="1393536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SELF SUFFICIENT AND SELF SUPPORTING EDUCATION </a:t>
            </a:r>
            <a:endParaRPr lang="en-IN" dirty="0"/>
          </a:p>
        </p:txBody>
      </p:sp>
      <p:sp>
        <p:nvSpPr>
          <p:cNvPr id="3" name="Content Placeholder 2"/>
          <p:cNvSpPr>
            <a:spLocks noGrp="1"/>
          </p:cNvSpPr>
          <p:nvPr>
            <p:ph idx="1"/>
          </p:nvPr>
        </p:nvSpPr>
        <p:spPr/>
        <p:txBody>
          <a:bodyPr/>
          <a:lstStyle/>
          <a:p>
            <a:r>
              <a:rPr lang="en-IN" dirty="0"/>
              <a:t>“</a:t>
            </a:r>
            <a:r>
              <a:rPr lang="en-IN" sz="4800" dirty="0"/>
              <a:t>earn while learn</a:t>
            </a:r>
            <a:r>
              <a:rPr lang="en-IN" sz="4800" dirty="0" smtClean="0"/>
              <a:t>.</a:t>
            </a:r>
          </a:p>
          <a:p>
            <a:r>
              <a:rPr lang="en-IN" sz="4800" dirty="0"/>
              <a:t>Dignity of </a:t>
            </a:r>
            <a:r>
              <a:rPr lang="en-IN" sz="4800" dirty="0" err="1" smtClean="0"/>
              <a:t>labor</a:t>
            </a:r>
            <a:endParaRPr lang="en-IN" sz="4800" dirty="0" smtClean="0"/>
          </a:p>
          <a:p>
            <a:r>
              <a:rPr lang="en-IN" sz="4800" dirty="0"/>
              <a:t>basic education give a vocational basis to education</a:t>
            </a:r>
          </a:p>
        </p:txBody>
      </p:sp>
    </p:spTree>
    <p:extLst>
      <p:ext uri="{BB962C8B-B14F-4D97-AF65-F5344CB8AC3E}">
        <p14:creationId xmlns:p14="http://schemas.microsoft.com/office/powerpoint/2010/main" val="3933122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dirty="0"/>
              <a:t>Pre Primary Stage </a:t>
            </a:r>
            <a:endParaRPr lang="en-IN" b="1" dirty="0" smtClean="0"/>
          </a:p>
          <a:p>
            <a:r>
              <a:rPr lang="en-IN" dirty="0"/>
              <a:t>The Primary Stage </a:t>
            </a:r>
            <a:endParaRPr lang="en-IN" dirty="0" smtClean="0"/>
          </a:p>
          <a:p>
            <a:r>
              <a:rPr lang="en-IN" dirty="0"/>
              <a:t>The Secondary Stage </a:t>
            </a:r>
            <a:endParaRPr lang="en-IN" dirty="0" smtClean="0"/>
          </a:p>
          <a:p>
            <a:r>
              <a:rPr lang="en-IN" dirty="0"/>
              <a:t>Senior/Higher  Secondary </a:t>
            </a:r>
            <a:endParaRPr lang="en-IN" dirty="0" smtClean="0"/>
          </a:p>
          <a:p>
            <a:r>
              <a:rPr lang="en-IN" dirty="0"/>
              <a:t>Undergraduate Stage </a:t>
            </a:r>
            <a:endParaRPr lang="en-IN" dirty="0" smtClean="0"/>
          </a:p>
          <a:p>
            <a:r>
              <a:rPr lang="en-IN" dirty="0"/>
              <a:t>Postgraduate Stage </a:t>
            </a:r>
          </a:p>
        </p:txBody>
      </p:sp>
    </p:spTree>
    <p:extLst>
      <p:ext uri="{BB962C8B-B14F-4D97-AF65-F5344CB8AC3E}">
        <p14:creationId xmlns:p14="http://schemas.microsoft.com/office/powerpoint/2010/main" val="3783517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Education through Mother tongue</a:t>
            </a:r>
            <a:br>
              <a:rPr lang="en-IN" dirty="0"/>
            </a:br>
            <a:endParaRPr lang="en-IN" dirty="0"/>
          </a:p>
        </p:txBody>
      </p:sp>
      <p:sp>
        <p:nvSpPr>
          <p:cNvPr id="3" name="Content Placeholder 2"/>
          <p:cNvSpPr>
            <a:spLocks noGrp="1"/>
          </p:cNvSpPr>
          <p:nvPr>
            <p:ph idx="1"/>
          </p:nvPr>
        </p:nvSpPr>
        <p:spPr/>
        <p:txBody>
          <a:bodyPr/>
          <a:lstStyle/>
          <a:p>
            <a:r>
              <a:rPr lang="en-IN" dirty="0" smtClean="0"/>
              <a:t>Mother </a:t>
            </a:r>
            <a:r>
              <a:rPr lang="en-IN" dirty="0"/>
              <a:t>tongue would enable the children to understand clearly the rich heritage of people’s idea, emotions and aspirations and also to express themselves effectively. </a:t>
            </a:r>
          </a:p>
        </p:txBody>
      </p:sp>
    </p:spTree>
    <p:extLst>
      <p:ext uri="{BB962C8B-B14F-4D97-AF65-F5344CB8AC3E}">
        <p14:creationId xmlns:p14="http://schemas.microsoft.com/office/powerpoint/2010/main" val="1655950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CORRELATE WITH DIFFERENT SUBJECT </a:t>
            </a:r>
          </a:p>
          <a:p>
            <a:r>
              <a:rPr lang="en-IN" dirty="0" smtClean="0"/>
              <a:t>APPLY NON VIOLENCE </a:t>
            </a:r>
            <a:endParaRPr lang="en-IN" dirty="0"/>
          </a:p>
        </p:txBody>
      </p:sp>
    </p:spTree>
    <p:extLst>
      <p:ext uri="{BB962C8B-B14F-4D97-AF65-F5344CB8AC3E}">
        <p14:creationId xmlns:p14="http://schemas.microsoft.com/office/powerpoint/2010/main" val="2194503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Curriculum</a:t>
            </a:r>
            <a:br>
              <a:rPr lang="en-IN" dirty="0"/>
            </a:br>
            <a:endParaRPr lang="en-IN" dirty="0"/>
          </a:p>
        </p:txBody>
      </p:sp>
      <p:sp>
        <p:nvSpPr>
          <p:cNvPr id="3" name="Content Placeholder 2"/>
          <p:cNvSpPr>
            <a:spLocks noGrp="1"/>
          </p:cNvSpPr>
          <p:nvPr>
            <p:ph idx="1"/>
          </p:nvPr>
        </p:nvSpPr>
        <p:spPr/>
        <p:txBody>
          <a:bodyPr>
            <a:normAutofit/>
          </a:bodyPr>
          <a:lstStyle/>
          <a:p>
            <a:r>
              <a:rPr lang="en-IN" sz="4800" dirty="0" smtClean="0"/>
              <a:t>Activity </a:t>
            </a:r>
            <a:r>
              <a:rPr lang="en-IN" sz="4800" dirty="0" err="1"/>
              <a:t>centered</a:t>
            </a:r>
            <a:r>
              <a:rPr lang="en-IN" sz="4800" dirty="0"/>
              <a:t>. </a:t>
            </a:r>
          </a:p>
          <a:p>
            <a:r>
              <a:rPr lang="en-IN" sz="4800" dirty="0"/>
              <a:t>Basic craft, mother tongue, </a:t>
            </a:r>
            <a:r>
              <a:rPr lang="en-IN" sz="4800" dirty="0" err="1"/>
              <a:t>arithemetic</a:t>
            </a:r>
            <a:r>
              <a:rPr lang="en-IN" sz="4800" dirty="0"/>
              <a:t>, social studies, general science, art work, </a:t>
            </a:r>
          </a:p>
          <a:p>
            <a:r>
              <a:rPr lang="en-IN" sz="4800" dirty="0"/>
              <a:t>    </a:t>
            </a:r>
            <a:r>
              <a:rPr lang="en-IN" sz="4800" dirty="0" smtClean="0"/>
              <a:t> </a:t>
            </a:r>
            <a:r>
              <a:rPr lang="en-IN" sz="4800" dirty="0"/>
              <a:t>music and domestic work.</a:t>
            </a:r>
          </a:p>
          <a:p>
            <a:endParaRPr lang="en-IN" sz="4800" dirty="0"/>
          </a:p>
        </p:txBody>
      </p:sp>
    </p:spTree>
    <p:extLst>
      <p:ext uri="{BB962C8B-B14F-4D97-AF65-F5344CB8AC3E}">
        <p14:creationId xmlns:p14="http://schemas.microsoft.com/office/powerpoint/2010/main" val="4234340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sz="4800" dirty="0"/>
              <a:t>Methods of teaching</a:t>
            </a:r>
          </a:p>
          <a:p>
            <a:r>
              <a:rPr lang="en-IN" sz="4800" dirty="0"/>
              <a:t>Productive and suitable to the local needs and conditions </a:t>
            </a:r>
          </a:p>
          <a:p>
            <a:endParaRPr lang="en-IN" dirty="0"/>
          </a:p>
          <a:p>
            <a:endParaRPr lang="en-IN" dirty="0"/>
          </a:p>
        </p:txBody>
      </p:sp>
    </p:spTree>
    <p:extLst>
      <p:ext uri="{BB962C8B-B14F-4D97-AF65-F5344CB8AC3E}">
        <p14:creationId xmlns:p14="http://schemas.microsoft.com/office/powerpoint/2010/main" val="3730792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4800" dirty="0"/>
              <a:t>Discipline</a:t>
            </a:r>
          </a:p>
          <a:p>
            <a:r>
              <a:rPr lang="en-IN" sz="4800" dirty="0"/>
              <a:t>Discipline through self-control. </a:t>
            </a:r>
          </a:p>
          <a:p>
            <a:r>
              <a:rPr lang="en-IN" sz="4800" dirty="0"/>
              <a:t>Through purposeful activities </a:t>
            </a:r>
          </a:p>
          <a:p>
            <a:endParaRPr lang="en-IN" sz="4800" dirty="0"/>
          </a:p>
        </p:txBody>
      </p:sp>
    </p:spTree>
    <p:extLst>
      <p:ext uri="{BB962C8B-B14F-4D97-AF65-F5344CB8AC3E}">
        <p14:creationId xmlns:p14="http://schemas.microsoft.com/office/powerpoint/2010/main" val="256306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t>MAJOR PROBLEMS </a:t>
            </a:r>
            <a:endParaRPr lang="en-IN" sz="4000" dirty="0"/>
          </a:p>
        </p:txBody>
      </p:sp>
      <p:sp>
        <p:nvSpPr>
          <p:cNvPr id="3" name="Content Placeholder 2"/>
          <p:cNvSpPr>
            <a:spLocks noGrp="1"/>
          </p:cNvSpPr>
          <p:nvPr>
            <p:ph idx="1"/>
          </p:nvPr>
        </p:nvSpPr>
        <p:spPr/>
        <p:txBody>
          <a:bodyPr>
            <a:normAutofit/>
          </a:bodyPr>
          <a:lstStyle/>
          <a:p>
            <a:r>
              <a:rPr lang="en-IN" dirty="0"/>
              <a:t>The twelve </a:t>
            </a:r>
            <a:r>
              <a:rPr lang="en-IN" dirty="0" smtClean="0"/>
              <a:t>major problems are:</a:t>
            </a:r>
          </a:p>
          <a:p>
            <a:r>
              <a:rPr lang="en-IN" dirty="0" smtClean="0"/>
              <a:t> </a:t>
            </a:r>
            <a:r>
              <a:rPr lang="en-IN" dirty="0"/>
              <a:t>1. Wastage and </a:t>
            </a:r>
            <a:r>
              <a:rPr lang="en-IN" dirty="0" smtClean="0"/>
              <a:t>Stagnation</a:t>
            </a:r>
          </a:p>
          <a:p>
            <a:r>
              <a:rPr lang="en-IN" dirty="0" smtClean="0"/>
              <a:t> </a:t>
            </a:r>
            <a:r>
              <a:rPr lang="en-IN" dirty="0"/>
              <a:t>2. Part-Time Education </a:t>
            </a:r>
            <a:endParaRPr lang="en-IN" dirty="0" smtClean="0"/>
          </a:p>
          <a:p>
            <a:r>
              <a:rPr lang="en-IN" dirty="0" smtClean="0"/>
              <a:t>3</a:t>
            </a:r>
            <a:r>
              <a:rPr lang="en-IN" dirty="0"/>
              <a:t>. </a:t>
            </a:r>
            <a:r>
              <a:rPr lang="en-IN" dirty="0" smtClean="0"/>
              <a:t>illiteracy   of  parents </a:t>
            </a:r>
          </a:p>
          <a:p>
            <a:r>
              <a:rPr lang="en-IN" dirty="0" smtClean="0"/>
              <a:t>4</a:t>
            </a:r>
            <a:r>
              <a:rPr lang="en-IN" dirty="0"/>
              <a:t>. Finance </a:t>
            </a:r>
            <a:endParaRPr lang="en-IN" dirty="0" smtClean="0"/>
          </a:p>
          <a:p>
            <a:r>
              <a:rPr lang="en-IN" dirty="0" smtClean="0"/>
              <a:t>5</a:t>
            </a:r>
            <a:r>
              <a:rPr lang="en-IN" dirty="0"/>
              <a:t>. Administration and Supervision </a:t>
            </a:r>
            <a:endParaRPr lang="en-IN" dirty="0" smtClean="0"/>
          </a:p>
          <a:p>
            <a:r>
              <a:rPr lang="en-IN" dirty="0" smtClean="0"/>
              <a:t>6</a:t>
            </a:r>
            <a:r>
              <a:rPr lang="en-IN" dirty="0"/>
              <a:t>. Education of </a:t>
            </a:r>
            <a:r>
              <a:rPr lang="en-IN" dirty="0" smtClean="0"/>
              <a:t>Girls</a:t>
            </a:r>
          </a:p>
        </p:txBody>
      </p:sp>
    </p:spTree>
    <p:extLst>
      <p:ext uri="{BB962C8B-B14F-4D97-AF65-F5344CB8AC3E}">
        <p14:creationId xmlns:p14="http://schemas.microsoft.com/office/powerpoint/2010/main" val="3010500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 7. Enrichment of the </a:t>
            </a:r>
            <a:r>
              <a:rPr lang="en-IN" dirty="0" err="1"/>
              <a:t>Cirricula</a:t>
            </a:r>
            <a:r>
              <a:rPr lang="en-IN" dirty="0"/>
              <a:t> and Improvement of Quality </a:t>
            </a:r>
          </a:p>
          <a:p>
            <a:r>
              <a:rPr lang="en-IN" dirty="0"/>
              <a:t>8. Teachers </a:t>
            </a:r>
          </a:p>
          <a:p>
            <a:r>
              <a:rPr lang="en-IN" dirty="0"/>
              <a:t>9. Provision of Schools </a:t>
            </a:r>
          </a:p>
          <a:p>
            <a:r>
              <a:rPr lang="en-IN" dirty="0"/>
              <a:t>10. Accommodation </a:t>
            </a:r>
          </a:p>
          <a:p>
            <a:r>
              <a:rPr lang="en-IN" dirty="0"/>
              <a:t>11. </a:t>
            </a:r>
            <a:r>
              <a:rPr lang="en-IN" dirty="0" err="1"/>
              <a:t>Equipments</a:t>
            </a:r>
            <a:r>
              <a:rPr lang="en-IN" dirty="0"/>
              <a:t> and </a:t>
            </a:r>
            <a:r>
              <a:rPr lang="en-IN" dirty="0" smtClean="0"/>
              <a:t>infrastructure </a:t>
            </a:r>
            <a:endParaRPr lang="en-IN" dirty="0"/>
          </a:p>
          <a:p>
            <a:r>
              <a:rPr lang="en-IN" dirty="0"/>
              <a:t>12. Parental Education</a:t>
            </a:r>
          </a:p>
        </p:txBody>
      </p:sp>
    </p:spTree>
    <p:extLst>
      <p:ext uri="{BB962C8B-B14F-4D97-AF65-F5344CB8AC3E}">
        <p14:creationId xmlns:p14="http://schemas.microsoft.com/office/powerpoint/2010/main" val="1499682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Wastage and Stagnation</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a:t>
            </a:r>
            <a:r>
              <a:rPr lang="en-IN" sz="4000" dirty="0" smtClean="0"/>
              <a:t>By wastage we mean premature withdrawal of children from schools at any stage before completion of the primary courses".</a:t>
            </a:r>
          </a:p>
          <a:p>
            <a:pPr marL="0" indent="0">
              <a:buNone/>
            </a:pPr>
            <a:r>
              <a:rPr lang="en-IN" sz="4000" dirty="0" smtClean="0"/>
              <a:t>			</a:t>
            </a:r>
            <a:r>
              <a:rPr lang="en-IN" sz="4000" dirty="0" err="1" smtClean="0"/>
              <a:t>Hartog</a:t>
            </a:r>
            <a:r>
              <a:rPr lang="en-IN" sz="4000" dirty="0" smtClean="0"/>
              <a:t> Committee </a:t>
            </a:r>
          </a:p>
          <a:p>
            <a:pPr marL="0" indent="0">
              <a:buNone/>
            </a:pPr>
            <a:r>
              <a:rPr lang="en-IN" sz="4000" dirty="0"/>
              <a:t>"Wastage" in education means the wastage of time, effort and money</a:t>
            </a:r>
            <a:endParaRPr lang="en-IN" sz="4000" dirty="0" smtClean="0"/>
          </a:p>
          <a:p>
            <a:pPr marL="0" indent="0">
              <a:buNone/>
            </a:pPr>
            <a:endParaRPr lang="en-IN" dirty="0"/>
          </a:p>
        </p:txBody>
      </p:sp>
    </p:spTree>
    <p:extLst>
      <p:ext uri="{BB962C8B-B14F-4D97-AF65-F5344CB8AC3E}">
        <p14:creationId xmlns:p14="http://schemas.microsoft.com/office/powerpoint/2010/main" val="3333393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In Primary Education, the main objective is the attainment of stable literary through five year schooling. </a:t>
            </a:r>
            <a:endParaRPr lang="en-IN" dirty="0" smtClean="0"/>
          </a:p>
          <a:p>
            <a:r>
              <a:rPr lang="en-IN" dirty="0" smtClean="0"/>
              <a:t>If </a:t>
            </a:r>
            <a:r>
              <a:rPr lang="en-IN" dirty="0"/>
              <a:t>a child entering school leaves it or is withdrawn from school before completing class V, it leads to wastage in education. </a:t>
            </a:r>
            <a:endParaRPr lang="en-IN" dirty="0" smtClean="0"/>
          </a:p>
          <a:p>
            <a:r>
              <a:rPr lang="en-IN" dirty="0" smtClean="0"/>
              <a:t>So </a:t>
            </a:r>
            <a:r>
              <a:rPr lang="en-IN" dirty="0"/>
              <a:t>wastage is premature withdrawal of children from schools</a:t>
            </a:r>
          </a:p>
        </p:txBody>
      </p:sp>
    </p:spTree>
    <p:extLst>
      <p:ext uri="{BB962C8B-B14F-4D97-AF65-F5344CB8AC3E}">
        <p14:creationId xmlns:p14="http://schemas.microsoft.com/office/powerpoint/2010/main" val="11893176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'Stagnation' in education means the detention of a student in a class for more than one year on account of his unsatisfactory progress. </a:t>
            </a:r>
          </a:p>
        </p:txBody>
      </p:sp>
    </p:spTree>
    <p:extLst>
      <p:ext uri="{BB962C8B-B14F-4D97-AF65-F5344CB8AC3E}">
        <p14:creationId xmlns:p14="http://schemas.microsoft.com/office/powerpoint/2010/main" val="183392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ELEMENTARY EDUCATION </a:t>
            </a:r>
            <a:endParaRPr lang="en-IN" dirty="0"/>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4107432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Causes of Wastage and Stagnation:</a:t>
            </a:r>
          </a:p>
        </p:txBody>
      </p:sp>
      <p:sp>
        <p:nvSpPr>
          <p:cNvPr id="3" name="Content Placeholder 2"/>
          <p:cNvSpPr>
            <a:spLocks noGrp="1"/>
          </p:cNvSpPr>
          <p:nvPr>
            <p:ph idx="1"/>
          </p:nvPr>
        </p:nvSpPr>
        <p:spPr/>
        <p:txBody>
          <a:bodyPr/>
          <a:lstStyle/>
          <a:p>
            <a:r>
              <a:rPr lang="en-IN" dirty="0" smtClean="0"/>
              <a:t>Social causes :</a:t>
            </a:r>
          </a:p>
          <a:p>
            <a:r>
              <a:rPr lang="en-IN" dirty="0" smtClean="0"/>
              <a:t>Social and cultural backwardness</a:t>
            </a:r>
          </a:p>
          <a:p>
            <a:r>
              <a:rPr lang="en-IN" dirty="0" smtClean="0"/>
              <a:t>Child marriage </a:t>
            </a:r>
          </a:p>
          <a:p>
            <a:r>
              <a:rPr lang="en-IN" dirty="0" smtClean="0"/>
              <a:t>Indifferent attitude of parents towards girl children </a:t>
            </a:r>
          </a:p>
          <a:p>
            <a:r>
              <a:rPr lang="en-IN" dirty="0" smtClean="0"/>
              <a:t>Illiteracy of parents </a:t>
            </a:r>
          </a:p>
          <a:p>
            <a:r>
              <a:rPr lang="en-IN" dirty="0" smtClean="0"/>
              <a:t>Evil social practices and customs </a:t>
            </a:r>
            <a:endParaRPr lang="en-IN" dirty="0"/>
          </a:p>
        </p:txBody>
      </p:sp>
    </p:spTree>
    <p:extLst>
      <p:ext uri="{BB962C8B-B14F-4D97-AF65-F5344CB8AC3E}">
        <p14:creationId xmlns:p14="http://schemas.microsoft.com/office/powerpoint/2010/main" val="2802675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Economic causes </a:t>
            </a:r>
          </a:p>
          <a:p>
            <a:r>
              <a:rPr lang="en-IN" dirty="0" smtClean="0"/>
              <a:t>Poverty  </a:t>
            </a:r>
          </a:p>
          <a:p>
            <a:r>
              <a:rPr lang="en-IN" dirty="0" smtClean="0"/>
              <a:t>Unemployment of parents </a:t>
            </a:r>
          </a:p>
          <a:p>
            <a:r>
              <a:rPr lang="en-IN" dirty="0" smtClean="0"/>
              <a:t>Large family size </a:t>
            </a:r>
          </a:p>
          <a:p>
            <a:r>
              <a:rPr lang="en-IN" dirty="0" smtClean="0"/>
              <a:t>Lack of fixed income of families</a:t>
            </a:r>
          </a:p>
          <a:p>
            <a:r>
              <a:rPr lang="en-IN" dirty="0" smtClean="0"/>
              <a:t>Expenses of education </a:t>
            </a:r>
          </a:p>
          <a:p>
            <a:endParaRPr lang="en-IN" dirty="0"/>
          </a:p>
        </p:txBody>
      </p:sp>
    </p:spTree>
    <p:extLst>
      <p:ext uri="{BB962C8B-B14F-4D97-AF65-F5344CB8AC3E}">
        <p14:creationId xmlns:p14="http://schemas.microsoft.com/office/powerpoint/2010/main" val="328195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Educational causes</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Lack of facilities in the school </a:t>
            </a:r>
          </a:p>
          <a:p>
            <a:r>
              <a:rPr lang="en-IN" dirty="0" smtClean="0"/>
              <a:t>No individual attention </a:t>
            </a:r>
          </a:p>
          <a:p>
            <a:r>
              <a:rPr lang="en-IN" dirty="0" smtClean="0"/>
              <a:t>Overloaded curriculum </a:t>
            </a:r>
          </a:p>
          <a:p>
            <a:r>
              <a:rPr lang="en-IN" dirty="0" smtClean="0"/>
              <a:t>Defective method of teaching </a:t>
            </a:r>
          </a:p>
          <a:p>
            <a:r>
              <a:rPr lang="en-IN" dirty="0" smtClean="0"/>
              <a:t>Inefficient and non committed teachers </a:t>
            </a:r>
          </a:p>
          <a:p>
            <a:r>
              <a:rPr lang="en-IN" dirty="0" smtClean="0"/>
              <a:t>Inaccessibility of schools</a:t>
            </a:r>
          </a:p>
          <a:p>
            <a:r>
              <a:rPr lang="en-IN" dirty="0" smtClean="0"/>
              <a:t>Defective examination system</a:t>
            </a:r>
          </a:p>
          <a:p>
            <a:r>
              <a:rPr lang="en-IN" dirty="0" smtClean="0"/>
              <a:t>Fear of examination</a:t>
            </a:r>
          </a:p>
          <a:p>
            <a:r>
              <a:rPr lang="en-IN" dirty="0" smtClean="0"/>
              <a:t>Lack of co-curricular activities </a:t>
            </a:r>
            <a:endParaRPr lang="en-IN" dirty="0"/>
          </a:p>
        </p:txBody>
      </p:sp>
    </p:spTree>
    <p:extLst>
      <p:ext uri="{BB962C8B-B14F-4D97-AF65-F5344CB8AC3E}">
        <p14:creationId xmlns:p14="http://schemas.microsoft.com/office/powerpoint/2010/main" val="2287319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Physical and psychological causes</a:t>
            </a:r>
            <a:endParaRPr lang="en-IN" dirty="0"/>
          </a:p>
        </p:txBody>
      </p:sp>
      <p:sp>
        <p:nvSpPr>
          <p:cNvPr id="3" name="Content Placeholder 2"/>
          <p:cNvSpPr>
            <a:spLocks noGrp="1"/>
          </p:cNvSpPr>
          <p:nvPr>
            <p:ph idx="1"/>
          </p:nvPr>
        </p:nvSpPr>
        <p:spPr/>
        <p:txBody>
          <a:bodyPr>
            <a:normAutofit lnSpcReduction="10000"/>
          </a:bodyPr>
          <a:lstStyle/>
          <a:p>
            <a:r>
              <a:rPr lang="en-IN" dirty="0" smtClean="0"/>
              <a:t>Physical handicaps of children ,diseases</a:t>
            </a:r>
          </a:p>
          <a:p>
            <a:r>
              <a:rPr lang="en-IN" dirty="0" smtClean="0"/>
              <a:t>General weakness due to malnutrition</a:t>
            </a:r>
          </a:p>
          <a:p>
            <a:r>
              <a:rPr lang="en-IN" dirty="0" smtClean="0"/>
              <a:t>Developmental retardation</a:t>
            </a:r>
          </a:p>
          <a:p>
            <a:r>
              <a:rPr lang="en-IN" dirty="0" smtClean="0"/>
              <a:t>Improper socialisation</a:t>
            </a:r>
          </a:p>
          <a:p>
            <a:r>
              <a:rPr lang="en-IN" dirty="0" smtClean="0"/>
              <a:t>Social insecurity </a:t>
            </a:r>
          </a:p>
          <a:p>
            <a:r>
              <a:rPr lang="en-IN" dirty="0" smtClean="0"/>
              <a:t>Heterogeneity in the age composition </a:t>
            </a:r>
          </a:p>
          <a:p>
            <a:r>
              <a:rPr lang="en-IN" dirty="0" smtClean="0"/>
              <a:t>Inferiority or lack of confidence </a:t>
            </a:r>
          </a:p>
          <a:p>
            <a:pPr marL="0" indent="0">
              <a:buNone/>
            </a:pPr>
            <a:r>
              <a:rPr lang="en-IN" dirty="0" smtClean="0"/>
              <a:t> </a:t>
            </a:r>
          </a:p>
          <a:p>
            <a:endParaRPr lang="en-IN" dirty="0"/>
          </a:p>
        </p:txBody>
      </p:sp>
    </p:spTree>
    <p:extLst>
      <p:ext uri="{BB962C8B-B14F-4D97-AF65-F5344CB8AC3E}">
        <p14:creationId xmlns:p14="http://schemas.microsoft.com/office/powerpoint/2010/main" val="717145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Remedial measures </a:t>
            </a:r>
            <a:endParaRPr lang="en-IN" dirty="0"/>
          </a:p>
        </p:txBody>
      </p:sp>
      <p:sp>
        <p:nvSpPr>
          <p:cNvPr id="3" name="Content Placeholder 2"/>
          <p:cNvSpPr>
            <a:spLocks noGrp="1"/>
          </p:cNvSpPr>
          <p:nvPr>
            <p:ph idx="1"/>
          </p:nvPr>
        </p:nvSpPr>
        <p:spPr/>
        <p:txBody>
          <a:bodyPr>
            <a:normAutofit lnSpcReduction="10000"/>
          </a:bodyPr>
          <a:lstStyle/>
          <a:p>
            <a:r>
              <a:rPr lang="en-IN" dirty="0"/>
              <a:t>Minimize heterogeneity in age -Fixing fixed age limit for admission in the </a:t>
            </a:r>
            <a:r>
              <a:rPr lang="en-IN" dirty="0" smtClean="0"/>
              <a:t>school</a:t>
            </a:r>
          </a:p>
          <a:p>
            <a:r>
              <a:rPr lang="en-IN" dirty="0" smtClean="0"/>
              <a:t>Making elementary education free and compulsory – </a:t>
            </a:r>
            <a:r>
              <a:rPr lang="en-IN" dirty="0" err="1" smtClean="0"/>
              <a:t>universliastion</a:t>
            </a:r>
            <a:r>
              <a:rPr lang="en-IN" dirty="0" smtClean="0"/>
              <a:t> of elementary education </a:t>
            </a:r>
          </a:p>
          <a:p>
            <a:r>
              <a:rPr lang="en-IN" dirty="0"/>
              <a:t>The provision of a school within easy distance from the home of every child</a:t>
            </a:r>
            <a:endParaRPr lang="en-IN" dirty="0" smtClean="0"/>
          </a:p>
          <a:p>
            <a:r>
              <a:rPr lang="en-IN" dirty="0"/>
              <a:t>Attractive teaching i.e. adoption of improved method of teaching and techniques; </a:t>
            </a:r>
            <a:endParaRPr lang="en-IN" dirty="0" smtClean="0"/>
          </a:p>
          <a:p>
            <a:endParaRPr lang="en-IN" dirty="0"/>
          </a:p>
        </p:txBody>
      </p:sp>
    </p:spTree>
    <p:extLst>
      <p:ext uri="{BB962C8B-B14F-4D97-AF65-F5344CB8AC3E}">
        <p14:creationId xmlns:p14="http://schemas.microsoft.com/office/powerpoint/2010/main" val="3011602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a:t>Attractive school building with well equipped furniture’s;</a:t>
            </a:r>
          </a:p>
          <a:p>
            <a:endParaRPr lang="en-IN" dirty="0"/>
          </a:p>
          <a:p>
            <a:r>
              <a:rPr lang="en-IN" dirty="0" smtClean="0"/>
              <a:t>Improvement </a:t>
            </a:r>
            <a:r>
              <a:rPr lang="en-IN" dirty="0"/>
              <a:t>of school campus i.e. neat, tidy and beautiful;</a:t>
            </a:r>
          </a:p>
          <a:p>
            <a:endParaRPr lang="en-IN" dirty="0"/>
          </a:p>
          <a:p>
            <a:r>
              <a:rPr lang="en-IN" dirty="0" smtClean="0"/>
              <a:t>Provision </a:t>
            </a:r>
            <a:r>
              <a:rPr lang="en-IN" dirty="0"/>
              <a:t>of medical facility;</a:t>
            </a:r>
          </a:p>
          <a:p>
            <a:endParaRPr lang="en-IN" dirty="0"/>
          </a:p>
          <a:p>
            <a:r>
              <a:rPr lang="en-IN" dirty="0" smtClean="0"/>
              <a:t>Parental </a:t>
            </a:r>
            <a:r>
              <a:rPr lang="en-IN" dirty="0"/>
              <a:t>indifference to education</a:t>
            </a:r>
          </a:p>
        </p:txBody>
      </p:sp>
    </p:spTree>
    <p:extLst>
      <p:ext uri="{BB962C8B-B14F-4D97-AF65-F5344CB8AC3E}">
        <p14:creationId xmlns:p14="http://schemas.microsoft.com/office/powerpoint/2010/main" val="1304471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a:t>Use of audio-visual aids;</a:t>
            </a:r>
          </a:p>
          <a:p>
            <a:endParaRPr lang="en-IN" dirty="0"/>
          </a:p>
          <a:p>
            <a:r>
              <a:rPr lang="en-IN" dirty="0" smtClean="0"/>
              <a:t>Reorganization </a:t>
            </a:r>
            <a:r>
              <a:rPr lang="en-IN" dirty="0"/>
              <a:t>of the curriculum;</a:t>
            </a:r>
          </a:p>
          <a:p>
            <a:endParaRPr lang="en-IN" dirty="0"/>
          </a:p>
          <a:p>
            <a:r>
              <a:rPr lang="en-IN" dirty="0" smtClean="0"/>
              <a:t>Appointment </a:t>
            </a:r>
            <a:r>
              <a:rPr lang="en-IN" dirty="0"/>
              <a:t>of efficient and trained teachers;</a:t>
            </a:r>
          </a:p>
          <a:p>
            <a:endParaRPr lang="en-IN" dirty="0"/>
          </a:p>
          <a:p>
            <a:r>
              <a:rPr lang="en-IN" dirty="0" smtClean="0"/>
              <a:t>Appointment </a:t>
            </a:r>
            <a:r>
              <a:rPr lang="en-IN" dirty="0"/>
              <a:t>of women teachers;</a:t>
            </a:r>
          </a:p>
          <a:p>
            <a:endParaRPr lang="en-IN" dirty="0"/>
          </a:p>
          <a:p>
            <a:r>
              <a:rPr lang="en-IN" dirty="0" smtClean="0"/>
              <a:t>Provision </a:t>
            </a:r>
            <a:r>
              <a:rPr lang="en-IN" dirty="0"/>
              <a:t>for effective supervision;</a:t>
            </a:r>
          </a:p>
        </p:txBody>
      </p:sp>
    </p:spTree>
    <p:extLst>
      <p:ext uri="{BB962C8B-B14F-4D97-AF65-F5344CB8AC3E}">
        <p14:creationId xmlns:p14="http://schemas.microsoft.com/office/powerpoint/2010/main" val="41501225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Introduction of the improved technique of </a:t>
            </a:r>
            <a:r>
              <a:rPr lang="en-IN" dirty="0" smtClean="0"/>
              <a:t>evaluation</a:t>
            </a:r>
            <a:endParaRPr lang="en-IN" dirty="0"/>
          </a:p>
          <a:p>
            <a:r>
              <a:rPr lang="en-IN" dirty="0"/>
              <a:t>Adjustment of school </a:t>
            </a:r>
            <a:r>
              <a:rPr lang="en-IN" dirty="0" smtClean="0"/>
              <a:t>schedule</a:t>
            </a:r>
          </a:p>
          <a:p>
            <a:r>
              <a:rPr lang="en-IN" dirty="0"/>
              <a:t>Introduction of a year of pre-school education</a:t>
            </a:r>
          </a:p>
        </p:txBody>
      </p:sp>
    </p:spTree>
    <p:extLst>
      <p:ext uri="{BB962C8B-B14F-4D97-AF65-F5344CB8AC3E}">
        <p14:creationId xmlns:p14="http://schemas.microsoft.com/office/powerpoint/2010/main" val="4306574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UNIVERSALISATION OF EDUCATION </a:t>
            </a:r>
          </a:p>
        </p:txBody>
      </p:sp>
      <p:sp>
        <p:nvSpPr>
          <p:cNvPr id="3" name="Content Placeholder 2"/>
          <p:cNvSpPr>
            <a:spLocks noGrp="1"/>
          </p:cNvSpPr>
          <p:nvPr>
            <p:ph idx="1"/>
          </p:nvPr>
        </p:nvSpPr>
        <p:spPr/>
        <p:txBody>
          <a:bodyPr/>
          <a:lstStyle/>
          <a:p>
            <a:r>
              <a:rPr lang="en-IN" dirty="0"/>
              <a:t>In 1994 the Supreme Court gave a directive to the government that the State must provide universal primary education for children from 6 to 14 years of age. </a:t>
            </a:r>
            <a:endParaRPr lang="en-IN" dirty="0" smtClean="0"/>
          </a:p>
          <a:p>
            <a:r>
              <a:rPr lang="en-IN" dirty="0" smtClean="0"/>
              <a:t>It </a:t>
            </a:r>
            <a:r>
              <a:rPr lang="en-IN" dirty="0"/>
              <a:t>was in the year 2002 the government made a constitutional amendment on article 45 of the constitution.</a:t>
            </a:r>
          </a:p>
        </p:txBody>
      </p:sp>
    </p:spTree>
    <p:extLst>
      <p:ext uri="{BB962C8B-B14F-4D97-AF65-F5344CB8AC3E}">
        <p14:creationId xmlns:p14="http://schemas.microsoft.com/office/powerpoint/2010/main" val="18868176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Article 45</a:t>
            </a:r>
            <a:r>
              <a:rPr lang="en-IN" dirty="0"/>
              <a:t>. </a:t>
            </a:r>
            <a:endParaRPr lang="en-IN" dirty="0" smtClean="0"/>
          </a:p>
          <a:p>
            <a:r>
              <a:rPr lang="en-IN" dirty="0" smtClean="0"/>
              <a:t>Provision </a:t>
            </a:r>
            <a:r>
              <a:rPr lang="en-IN" dirty="0"/>
              <a:t>for free and compulsory education for children.- </a:t>
            </a:r>
            <a:endParaRPr lang="en-IN" dirty="0" smtClean="0"/>
          </a:p>
          <a:p>
            <a:r>
              <a:rPr lang="en-IN" dirty="0" smtClean="0"/>
              <a:t>The </a:t>
            </a:r>
            <a:r>
              <a:rPr lang="en-IN" dirty="0"/>
              <a:t>State shall endeavour to provide, within a period of ten years from the commencement of this Constitution, for free and compulsory education for all children until they complete the age of fourteen years.”</a:t>
            </a:r>
          </a:p>
        </p:txBody>
      </p:sp>
    </p:spTree>
    <p:extLst>
      <p:ext uri="{BB962C8B-B14F-4D97-AF65-F5344CB8AC3E}">
        <p14:creationId xmlns:p14="http://schemas.microsoft.com/office/powerpoint/2010/main" val="1382466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Also called primary education </a:t>
            </a:r>
          </a:p>
          <a:p>
            <a:r>
              <a:rPr lang="en-IN" dirty="0" smtClean="0"/>
              <a:t>Base of formal education</a:t>
            </a:r>
          </a:p>
          <a:p>
            <a:r>
              <a:rPr lang="en-IN" dirty="0" smtClean="0"/>
              <a:t>First stage of compulsory education</a:t>
            </a:r>
          </a:p>
          <a:p>
            <a:r>
              <a:rPr lang="en-IN" dirty="0" smtClean="0"/>
              <a:t>To encourage and support development of intellectual ,social , emotional , physical and psychological growth </a:t>
            </a:r>
          </a:p>
          <a:p>
            <a:r>
              <a:rPr lang="en-IN" dirty="0" smtClean="0"/>
              <a:t>Preceded by pre –school and followed by secondary </a:t>
            </a:r>
          </a:p>
          <a:p>
            <a:pPr marL="0" indent="0">
              <a:buNone/>
            </a:pPr>
            <a:r>
              <a:rPr lang="en-IN" dirty="0" smtClean="0"/>
              <a:t>EE begins at the age of 5 or 6 and ends at about 12 or 14 years </a:t>
            </a:r>
            <a:endParaRPr lang="en-IN" dirty="0"/>
          </a:p>
        </p:txBody>
      </p:sp>
    </p:spTree>
    <p:extLst>
      <p:ext uri="{BB962C8B-B14F-4D97-AF65-F5344CB8AC3E}">
        <p14:creationId xmlns:p14="http://schemas.microsoft.com/office/powerpoint/2010/main" val="7972053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Art. 21 (A) : The State shall provide free and compulsory education to all children of the age of six to fourteen years in such manner as the State may, by law, determine</a:t>
            </a:r>
            <a:r>
              <a:rPr lang="en-IN" dirty="0" smtClean="0"/>
              <a:t>.“</a:t>
            </a:r>
          </a:p>
          <a:p>
            <a:r>
              <a:rPr lang="en-IN" dirty="0" smtClean="0"/>
              <a:t>make </a:t>
            </a:r>
            <a:r>
              <a:rPr lang="en-IN" dirty="0"/>
              <a:t>primary education available to all children in the age group of 6 to 14 years free and compulsory </a:t>
            </a:r>
          </a:p>
          <a:p>
            <a:endParaRPr lang="en-IN" dirty="0"/>
          </a:p>
        </p:txBody>
      </p:sp>
    </p:spTree>
    <p:extLst>
      <p:ext uri="{BB962C8B-B14F-4D97-AF65-F5344CB8AC3E}">
        <p14:creationId xmlns:p14="http://schemas.microsoft.com/office/powerpoint/2010/main" val="3353953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Article 45.Provision </a:t>
            </a:r>
            <a:r>
              <a:rPr lang="en-IN" dirty="0"/>
              <a:t>for early childhood care and education to children below the age of six years</a:t>
            </a:r>
            <a:r>
              <a:rPr lang="en-IN" dirty="0" smtClean="0"/>
              <a:t>.“</a:t>
            </a:r>
          </a:p>
          <a:p>
            <a:r>
              <a:rPr lang="en-IN" dirty="0" smtClean="0"/>
              <a:t>The </a:t>
            </a:r>
            <a:r>
              <a:rPr lang="en-IN" dirty="0"/>
              <a:t>State shall endeavour to provide early childhood care and education for all children until they complete the age of six years.".</a:t>
            </a:r>
          </a:p>
        </p:txBody>
      </p:sp>
    </p:spTree>
    <p:extLst>
      <p:ext uri="{BB962C8B-B14F-4D97-AF65-F5344CB8AC3E}">
        <p14:creationId xmlns:p14="http://schemas.microsoft.com/office/powerpoint/2010/main" val="13050352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51 A (</a:t>
            </a:r>
            <a:r>
              <a:rPr lang="en-IN" dirty="0"/>
              <a:t>k) who is a parent or guardian to provide opportunities for education to his child or, as the case may be, ward between the age of six and fourteen years.".</a:t>
            </a:r>
          </a:p>
        </p:txBody>
      </p:sp>
    </p:spTree>
    <p:extLst>
      <p:ext uri="{BB962C8B-B14F-4D97-AF65-F5344CB8AC3E}">
        <p14:creationId xmlns:p14="http://schemas.microsoft.com/office/powerpoint/2010/main" val="36355618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r>
              <a:rPr lang="en-IN" dirty="0"/>
              <a:t> The term universalisation of Primary Education is mainly deduced from the Directive Principles of State Policy as contained in Article 45 (now Art. 21A) of the Indian Constitution. </a:t>
            </a:r>
            <a:endParaRPr lang="en-IN" dirty="0" smtClean="0"/>
          </a:p>
          <a:p>
            <a:r>
              <a:rPr lang="en-IN" dirty="0" smtClean="0"/>
              <a:t>The </a:t>
            </a:r>
            <a:r>
              <a:rPr lang="en-IN" dirty="0"/>
              <a:t>policy envisages free and compulsory education to all children up to the age of 14 years irrespective of all caste, creed, community and sex</a:t>
            </a:r>
          </a:p>
        </p:txBody>
      </p:sp>
    </p:spTree>
    <p:extLst>
      <p:ext uri="{BB962C8B-B14F-4D97-AF65-F5344CB8AC3E}">
        <p14:creationId xmlns:p14="http://schemas.microsoft.com/office/powerpoint/2010/main" val="19893227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a:t>Universalisation of education in India implies “Elementary Education for All” (class I to VIII) and not for a selected few. </a:t>
            </a:r>
            <a:endParaRPr lang="en-IN" dirty="0" smtClean="0"/>
          </a:p>
          <a:p>
            <a:r>
              <a:rPr lang="en-IN" dirty="0" smtClean="0"/>
              <a:t>This </a:t>
            </a:r>
            <a:r>
              <a:rPr lang="en-IN" dirty="0"/>
              <a:t>concept accepts that education is the birth right of every child. </a:t>
            </a:r>
            <a:endParaRPr lang="en-IN" dirty="0" smtClean="0"/>
          </a:p>
          <a:p>
            <a:r>
              <a:rPr lang="en-IN" dirty="0" smtClean="0"/>
              <a:t>all </a:t>
            </a:r>
            <a:r>
              <a:rPr lang="en-IN" dirty="0"/>
              <a:t>children belonging to the rich and the poor, living in towns as well as rural areas and in places which are accessible with difficulty have to be provided with facilities for elementary education. UEE also means free education.</a:t>
            </a:r>
          </a:p>
        </p:txBody>
      </p:sp>
    </p:spTree>
    <p:extLst>
      <p:ext uri="{BB962C8B-B14F-4D97-AF65-F5344CB8AC3E}">
        <p14:creationId xmlns:p14="http://schemas.microsoft.com/office/powerpoint/2010/main" val="5053398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Universalization of education implies five things </a:t>
            </a:r>
            <a:r>
              <a:rPr lang="en-IN" dirty="0" smtClean="0"/>
              <a:t>namely:</a:t>
            </a:r>
          </a:p>
          <a:p>
            <a:r>
              <a:rPr lang="en-IN" dirty="0" smtClean="0"/>
              <a:t>universalization </a:t>
            </a:r>
            <a:r>
              <a:rPr lang="en-IN" dirty="0"/>
              <a:t>of provision, </a:t>
            </a:r>
            <a:endParaRPr lang="en-IN" dirty="0" smtClean="0"/>
          </a:p>
          <a:p>
            <a:r>
              <a:rPr lang="en-IN" dirty="0" smtClean="0"/>
              <a:t>universalization </a:t>
            </a:r>
            <a:r>
              <a:rPr lang="en-IN" dirty="0"/>
              <a:t>of enrolment, </a:t>
            </a:r>
            <a:endParaRPr lang="en-IN" dirty="0" smtClean="0"/>
          </a:p>
          <a:p>
            <a:r>
              <a:rPr lang="en-IN" dirty="0" smtClean="0"/>
              <a:t>universalization </a:t>
            </a:r>
            <a:r>
              <a:rPr lang="en-IN" dirty="0"/>
              <a:t>of retention </a:t>
            </a:r>
            <a:endParaRPr lang="en-IN" dirty="0" smtClean="0"/>
          </a:p>
          <a:p>
            <a:r>
              <a:rPr lang="en-IN" dirty="0" smtClean="0"/>
              <a:t>universalization </a:t>
            </a:r>
            <a:r>
              <a:rPr lang="en-IN" dirty="0"/>
              <a:t>of participation </a:t>
            </a:r>
            <a:r>
              <a:rPr lang="en-IN" dirty="0" smtClean="0"/>
              <a:t>universalization </a:t>
            </a:r>
            <a:r>
              <a:rPr lang="en-IN" dirty="0"/>
              <a:t>of achievement.</a:t>
            </a:r>
          </a:p>
        </p:txBody>
      </p:sp>
    </p:spTree>
    <p:extLst>
      <p:ext uri="{BB962C8B-B14F-4D97-AF65-F5344CB8AC3E}">
        <p14:creationId xmlns:p14="http://schemas.microsoft.com/office/powerpoint/2010/main" val="33802361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Universalization of Provision:</a:t>
            </a:r>
            <a:br>
              <a:rPr lang="en-IN" dirty="0"/>
            </a:br>
            <a:endParaRPr lang="en-IN" dirty="0"/>
          </a:p>
        </p:txBody>
      </p:sp>
      <p:sp>
        <p:nvSpPr>
          <p:cNvPr id="3" name="Content Placeholder 2"/>
          <p:cNvSpPr>
            <a:spLocks noGrp="1"/>
          </p:cNvSpPr>
          <p:nvPr>
            <p:ph idx="1"/>
          </p:nvPr>
        </p:nvSpPr>
        <p:spPr/>
        <p:txBody>
          <a:bodyPr/>
          <a:lstStyle/>
          <a:p>
            <a:r>
              <a:rPr lang="en-IN" dirty="0" smtClean="0"/>
              <a:t>adequate </a:t>
            </a:r>
            <a:r>
              <a:rPr lang="en-IN" dirty="0"/>
              <a:t>school facilities should be provide to all children between age group 6 to 14 in the country </a:t>
            </a:r>
            <a:endParaRPr lang="en-IN" dirty="0" smtClean="0"/>
          </a:p>
          <a:p>
            <a:r>
              <a:rPr lang="en-IN" dirty="0" smtClean="0"/>
              <a:t>primary </a:t>
            </a:r>
            <a:r>
              <a:rPr lang="en-IN" dirty="0"/>
              <a:t>schools should be set up within 1 km from the habitation of the child</a:t>
            </a:r>
            <a:r>
              <a:rPr lang="en-IN" dirty="0" smtClean="0"/>
              <a:t>.</a:t>
            </a:r>
          </a:p>
          <a:p>
            <a:r>
              <a:rPr lang="en-IN" dirty="0" smtClean="0"/>
              <a:t> </a:t>
            </a:r>
            <a:r>
              <a:rPr lang="en-IN" dirty="0"/>
              <a:t>It needs to open a large number of schools throughout the country.</a:t>
            </a:r>
          </a:p>
        </p:txBody>
      </p:sp>
    </p:spTree>
    <p:extLst>
      <p:ext uri="{BB962C8B-B14F-4D97-AF65-F5344CB8AC3E}">
        <p14:creationId xmlns:p14="http://schemas.microsoft.com/office/powerpoint/2010/main" val="37572928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Universalization of Enrolment:</a:t>
            </a:r>
            <a:br>
              <a:rPr lang="en-IN" dirty="0" smtClean="0"/>
            </a:br>
            <a:endParaRPr lang="en-IN" dirty="0"/>
          </a:p>
        </p:txBody>
      </p:sp>
      <p:sp>
        <p:nvSpPr>
          <p:cNvPr id="3" name="Content Placeholder 2"/>
          <p:cNvSpPr>
            <a:spLocks noGrp="1"/>
          </p:cNvSpPr>
          <p:nvPr>
            <p:ph idx="1"/>
          </p:nvPr>
        </p:nvSpPr>
        <p:spPr/>
        <p:txBody>
          <a:bodyPr/>
          <a:lstStyle/>
          <a:p>
            <a:r>
              <a:rPr lang="en-IN" dirty="0" smtClean="0"/>
              <a:t>enrol all children of the age group 6-14 in primary schools</a:t>
            </a:r>
            <a:r>
              <a:rPr lang="en-IN" dirty="0"/>
              <a:t>. </a:t>
            </a:r>
            <a:endParaRPr lang="en-IN" dirty="0" smtClean="0"/>
          </a:p>
          <a:p>
            <a:r>
              <a:rPr lang="en-IN" dirty="0" smtClean="0"/>
              <a:t>. </a:t>
            </a:r>
            <a:r>
              <a:rPr lang="en-IN" dirty="0"/>
              <a:t>For this, compulsory legislation must be passed. </a:t>
            </a:r>
            <a:endParaRPr lang="en-IN" dirty="0" smtClean="0"/>
          </a:p>
          <a:p>
            <a:r>
              <a:rPr lang="en-IN" dirty="0" smtClean="0"/>
              <a:t>Under </a:t>
            </a:r>
            <a:r>
              <a:rPr lang="en-IN" dirty="0"/>
              <a:t>legislation, parents can be fined for not  sending their children to schools</a:t>
            </a:r>
            <a:r>
              <a:rPr lang="en-IN" dirty="0" smtClean="0"/>
              <a:t>.(Art 51 A k)</a:t>
            </a:r>
          </a:p>
          <a:p>
            <a:endParaRPr lang="en-IN" dirty="0"/>
          </a:p>
        </p:txBody>
      </p:sp>
    </p:spTree>
    <p:extLst>
      <p:ext uri="{BB962C8B-B14F-4D97-AF65-F5344CB8AC3E}">
        <p14:creationId xmlns:p14="http://schemas.microsoft.com/office/powerpoint/2010/main" val="1613213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dirty="0"/>
              <a:t>Universalization of Retention:</a:t>
            </a:r>
          </a:p>
          <a:p>
            <a:r>
              <a:rPr lang="en-IN" dirty="0" smtClean="0"/>
              <a:t> children </a:t>
            </a:r>
            <a:r>
              <a:rPr lang="en-IN" dirty="0"/>
              <a:t>remain in school stage till the completion of school study</a:t>
            </a:r>
            <a:r>
              <a:rPr lang="en-IN" dirty="0" smtClean="0"/>
              <a:t>. </a:t>
            </a:r>
          </a:p>
          <a:p>
            <a:r>
              <a:rPr lang="en-IN" dirty="0" smtClean="0"/>
              <a:t> </a:t>
            </a:r>
            <a:r>
              <a:rPr lang="en-IN" dirty="0"/>
              <a:t>But if the child leaves education before completion, the idea of universalization of </a:t>
            </a:r>
            <a:r>
              <a:rPr lang="en-IN" dirty="0" smtClean="0"/>
              <a:t>retention of primary </a:t>
            </a:r>
            <a:r>
              <a:rPr lang="en-IN" dirty="0"/>
              <a:t>education can not be successful.</a:t>
            </a:r>
          </a:p>
        </p:txBody>
      </p:sp>
    </p:spTree>
    <p:extLst>
      <p:ext uri="{BB962C8B-B14F-4D97-AF65-F5344CB8AC3E}">
        <p14:creationId xmlns:p14="http://schemas.microsoft.com/office/powerpoint/2010/main" val="16561362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Universalization of Participation:</a:t>
            </a:r>
            <a:br>
              <a:rPr lang="en-IN" dirty="0"/>
            </a:br>
            <a:endParaRPr lang="en-IN" dirty="0"/>
          </a:p>
        </p:txBody>
      </p:sp>
      <p:sp>
        <p:nvSpPr>
          <p:cNvPr id="3" name="Content Placeholder 2"/>
          <p:cNvSpPr>
            <a:spLocks noGrp="1"/>
          </p:cNvSpPr>
          <p:nvPr>
            <p:ph idx="1"/>
          </p:nvPr>
        </p:nvSpPr>
        <p:spPr/>
        <p:txBody>
          <a:bodyPr>
            <a:normAutofit/>
          </a:bodyPr>
          <a:lstStyle/>
          <a:p>
            <a:endParaRPr lang="en-IN" dirty="0"/>
          </a:p>
          <a:p>
            <a:r>
              <a:rPr lang="en-IN" dirty="0"/>
              <a:t>For UEE (Universalization of Elementary Education) participation of community is quite inevitable. </a:t>
            </a:r>
            <a:endParaRPr lang="en-IN" dirty="0" smtClean="0"/>
          </a:p>
          <a:p>
            <a:r>
              <a:rPr lang="en-IN" dirty="0" smtClean="0"/>
              <a:t>The </a:t>
            </a:r>
            <a:r>
              <a:rPr lang="en-IN" dirty="0"/>
              <a:t>community is to be mobilized to take the responsibility for identifying its own needs and to take decisive role in ensuring the implementation programme of UEE.</a:t>
            </a:r>
          </a:p>
          <a:p>
            <a:endParaRPr lang="en-IN" dirty="0"/>
          </a:p>
        </p:txBody>
      </p:sp>
    </p:spTree>
    <p:extLst>
      <p:ext uri="{BB962C8B-B14F-4D97-AF65-F5344CB8AC3E}">
        <p14:creationId xmlns:p14="http://schemas.microsoft.com/office/powerpoint/2010/main" val="16690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In Indian context EE include first 8 years of schooling </a:t>
            </a:r>
          </a:p>
          <a:p>
            <a:r>
              <a:rPr lang="en-IN" dirty="0" smtClean="0"/>
              <a:t>Lower primary from class 1- 5/6( age 6-11 years)</a:t>
            </a:r>
          </a:p>
          <a:p>
            <a:r>
              <a:rPr lang="en-IN" dirty="0" smtClean="0"/>
              <a:t>Upper primary 6-7/8 (11-14 years ) </a:t>
            </a:r>
          </a:p>
          <a:p>
            <a:endParaRPr lang="en-IN" dirty="0" smtClean="0"/>
          </a:p>
          <a:p>
            <a:endParaRPr lang="en-IN" dirty="0"/>
          </a:p>
        </p:txBody>
      </p:sp>
    </p:spTree>
    <p:extLst>
      <p:ext uri="{BB962C8B-B14F-4D97-AF65-F5344CB8AC3E}">
        <p14:creationId xmlns:p14="http://schemas.microsoft.com/office/powerpoint/2010/main" val="14058691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r>
              <a:rPr lang="en-IN" dirty="0"/>
              <a:t>For better and effective participation of educational administrative personnel educational administration needs decentralization. </a:t>
            </a:r>
          </a:p>
          <a:p>
            <a:r>
              <a:rPr lang="en-IN" dirty="0"/>
              <a:t>As a result, the administrative people related to primary education will be accountable to the local community and in turn, community will extend its helping hand for UEE through both formal and non-formal programmes.</a:t>
            </a:r>
          </a:p>
          <a:p>
            <a:endParaRPr lang="en-IN" dirty="0"/>
          </a:p>
        </p:txBody>
      </p:sp>
    </p:spTree>
    <p:extLst>
      <p:ext uri="{BB962C8B-B14F-4D97-AF65-F5344CB8AC3E}">
        <p14:creationId xmlns:p14="http://schemas.microsoft.com/office/powerpoint/2010/main" val="40155135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Universalization of Achievement:</a:t>
            </a:r>
            <a:br>
              <a:rPr lang="en-IN" dirty="0"/>
            </a:br>
            <a:endParaRPr lang="en-IN" dirty="0"/>
          </a:p>
        </p:txBody>
      </p:sp>
      <p:sp>
        <p:nvSpPr>
          <p:cNvPr id="3" name="Content Placeholder 2"/>
          <p:cNvSpPr>
            <a:spLocks noGrp="1"/>
          </p:cNvSpPr>
          <p:nvPr>
            <p:ph idx="1"/>
          </p:nvPr>
        </p:nvSpPr>
        <p:spPr/>
        <p:txBody>
          <a:bodyPr>
            <a:normAutofit/>
          </a:bodyPr>
          <a:lstStyle/>
          <a:p>
            <a:endParaRPr lang="en-IN" dirty="0"/>
          </a:p>
          <a:p>
            <a:r>
              <a:rPr lang="en-IN" dirty="0"/>
              <a:t>For success of UEE achievement of learners is to be ascertained. </a:t>
            </a:r>
            <a:endParaRPr lang="en-IN" dirty="0" smtClean="0"/>
          </a:p>
          <a:p>
            <a:r>
              <a:rPr lang="en-IN" dirty="0" smtClean="0"/>
              <a:t>The </a:t>
            </a:r>
            <a:r>
              <a:rPr lang="en-IN" dirty="0"/>
              <a:t>strategy is to lay down learning outcomes from learners at the elementary level. </a:t>
            </a:r>
            <a:endParaRPr lang="en-IN" dirty="0" smtClean="0"/>
          </a:p>
          <a:p>
            <a:r>
              <a:rPr lang="en-IN" dirty="0" smtClean="0"/>
              <a:t>The </a:t>
            </a:r>
            <a:r>
              <a:rPr lang="en-IN" dirty="0"/>
              <a:t>outcome of the education is to be based of minimum level of learning (MLL) common to both formal and non-formal programme.</a:t>
            </a:r>
          </a:p>
        </p:txBody>
      </p:sp>
    </p:spTree>
    <p:extLst>
      <p:ext uri="{BB962C8B-B14F-4D97-AF65-F5344CB8AC3E}">
        <p14:creationId xmlns:p14="http://schemas.microsoft.com/office/powerpoint/2010/main" val="459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dirty="0" smtClean="0"/>
              <a:t>GOAL OF ELEMENTARY EDUCATION </a:t>
            </a:r>
            <a:r>
              <a:rPr lang="en-IN" dirty="0"/>
              <a:t/>
            </a:r>
            <a:br>
              <a:rPr lang="en-IN" dirty="0"/>
            </a:br>
            <a:endParaRPr lang="en-IN" dirty="0"/>
          </a:p>
        </p:txBody>
      </p:sp>
      <p:sp>
        <p:nvSpPr>
          <p:cNvPr id="3" name="Content Placeholder 2"/>
          <p:cNvSpPr>
            <a:spLocks noGrp="1"/>
          </p:cNvSpPr>
          <p:nvPr>
            <p:ph idx="1"/>
          </p:nvPr>
        </p:nvSpPr>
        <p:spPr/>
        <p:txBody>
          <a:bodyPr/>
          <a:lstStyle/>
          <a:p>
            <a:r>
              <a:rPr lang="en-IN" dirty="0" smtClean="0"/>
              <a:t>To help the child to acquire foundation skills :</a:t>
            </a:r>
          </a:p>
          <a:p>
            <a:r>
              <a:rPr lang="en-IN" dirty="0" smtClean="0"/>
              <a:t>Ability to read  and write with fluency </a:t>
            </a:r>
          </a:p>
          <a:p>
            <a:r>
              <a:rPr lang="en-IN" dirty="0" smtClean="0"/>
              <a:t>Numeracy </a:t>
            </a:r>
          </a:p>
          <a:p>
            <a:r>
              <a:rPr lang="en-IN" dirty="0" smtClean="0"/>
              <a:t>Comprehension </a:t>
            </a:r>
          </a:p>
          <a:p>
            <a:r>
              <a:rPr lang="en-IN" dirty="0" smtClean="0"/>
              <a:t>Analysis</a:t>
            </a:r>
          </a:p>
          <a:p>
            <a:r>
              <a:rPr lang="en-IN" dirty="0" smtClean="0"/>
              <a:t>Reasoning</a:t>
            </a:r>
          </a:p>
          <a:p>
            <a:r>
              <a:rPr lang="en-IN" dirty="0" smtClean="0"/>
              <a:t>Social skills – team work , cooperation </a:t>
            </a:r>
            <a:endParaRPr lang="en-IN" dirty="0"/>
          </a:p>
        </p:txBody>
      </p:sp>
    </p:spTree>
    <p:extLst>
      <p:ext uri="{BB962C8B-B14F-4D97-AF65-F5344CB8AC3E}">
        <p14:creationId xmlns:p14="http://schemas.microsoft.com/office/powerpoint/2010/main" val="203370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a:t>
            </a:r>
            <a:endParaRPr lang="en-IN" dirty="0"/>
          </a:p>
        </p:txBody>
      </p:sp>
      <p:sp>
        <p:nvSpPr>
          <p:cNvPr id="3" name="Content Placeholder 2"/>
          <p:cNvSpPr>
            <a:spLocks noGrp="1"/>
          </p:cNvSpPr>
          <p:nvPr>
            <p:ph idx="1"/>
          </p:nvPr>
        </p:nvSpPr>
        <p:spPr/>
        <p:txBody>
          <a:bodyPr>
            <a:normAutofit fontScale="92500" lnSpcReduction="10000"/>
          </a:bodyPr>
          <a:lstStyle/>
          <a:p>
            <a:r>
              <a:rPr lang="en-IN" dirty="0"/>
              <a:t>acquire literacy, numeracy, creativity and communication skills</a:t>
            </a:r>
          </a:p>
          <a:p>
            <a:r>
              <a:rPr lang="en-IN" dirty="0"/>
              <a:t>enjoy learning and develop desire to continue learning</a:t>
            </a:r>
          </a:p>
          <a:p>
            <a:r>
              <a:rPr lang="en-IN" dirty="0"/>
              <a:t>develop ability for critical thinking and logical judgment</a:t>
            </a:r>
          </a:p>
          <a:p>
            <a:r>
              <a:rPr lang="en-IN" dirty="0"/>
              <a:t>appreciate and respect the dignity of work</a:t>
            </a:r>
          </a:p>
          <a:p>
            <a:r>
              <a:rPr lang="en-IN" dirty="0"/>
              <a:t>develop desirable social standards, moral and religious </a:t>
            </a:r>
            <a:r>
              <a:rPr lang="en-IN" dirty="0" smtClean="0"/>
              <a:t>values</a:t>
            </a:r>
            <a:endParaRPr lang="en-IN" dirty="0"/>
          </a:p>
        </p:txBody>
      </p:sp>
    </p:spTree>
    <p:extLst>
      <p:ext uri="{BB962C8B-B14F-4D97-AF65-F5344CB8AC3E}">
        <p14:creationId xmlns:p14="http://schemas.microsoft.com/office/powerpoint/2010/main" val="3527384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develop into a self-disciplined, physically fit and healthy person</a:t>
            </a:r>
          </a:p>
          <a:p>
            <a:r>
              <a:rPr lang="en-IN" dirty="0"/>
              <a:t>develop aesthetic values and appreciate own and other people's cultures</a:t>
            </a:r>
          </a:p>
          <a:p>
            <a:r>
              <a:rPr lang="en-IN" dirty="0"/>
              <a:t>develop awareness and appreciation of the environment</a:t>
            </a:r>
          </a:p>
          <a:p>
            <a:endParaRPr lang="en-IN" dirty="0"/>
          </a:p>
        </p:txBody>
      </p:sp>
    </p:spTree>
    <p:extLst>
      <p:ext uri="{BB962C8B-B14F-4D97-AF65-F5344CB8AC3E}">
        <p14:creationId xmlns:p14="http://schemas.microsoft.com/office/powerpoint/2010/main" val="2477360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r>
              <a:rPr lang="en-IN" dirty="0"/>
              <a:t>develop awareness of and appreciation for other nations and international community</a:t>
            </a:r>
          </a:p>
          <a:p>
            <a:r>
              <a:rPr lang="en-IN" dirty="0"/>
              <a:t>instil respect and love for own country and the need for harmonious co-existence</a:t>
            </a:r>
          </a:p>
          <a:p>
            <a:r>
              <a:rPr lang="en-IN" dirty="0"/>
              <a:t>develop individual talents</a:t>
            </a:r>
          </a:p>
          <a:p>
            <a:r>
              <a:rPr lang="en-IN" dirty="0"/>
              <a:t>promote social responsibility and make proper use of leisure time</a:t>
            </a:r>
          </a:p>
          <a:p>
            <a:r>
              <a:rPr lang="en-IN" dirty="0"/>
              <a:t>develop awareness and appreciation of the role of technology in national development</a:t>
            </a:r>
          </a:p>
        </p:txBody>
      </p:sp>
    </p:spTree>
    <p:extLst>
      <p:ext uri="{BB962C8B-B14F-4D97-AF65-F5344CB8AC3E}">
        <p14:creationId xmlns:p14="http://schemas.microsoft.com/office/powerpoint/2010/main" val="3065777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1775</Words>
  <Application>Microsoft Office PowerPoint</Application>
  <PresentationFormat>On-screen Show (4:3)</PresentationFormat>
  <Paragraphs>215</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Structure of Education in India</vt:lpstr>
      <vt:lpstr>PowerPoint Presentation</vt:lpstr>
      <vt:lpstr>ELEMENTARY EDUCATION </vt:lpstr>
      <vt:lpstr>PowerPoint Presentation</vt:lpstr>
      <vt:lpstr>PowerPoint Presentation</vt:lpstr>
      <vt:lpstr>GOAL OF ELEMENTARY EDUCATION  </vt:lpstr>
      <vt:lpstr>Objectives </vt:lpstr>
      <vt:lpstr>PowerPoint Presentation</vt:lpstr>
      <vt:lpstr>PowerPoint Presentation</vt:lpstr>
      <vt:lpstr>Curriculum </vt:lpstr>
      <vt:lpstr>Life skills </vt:lpstr>
      <vt:lpstr>Basic Education </vt:lpstr>
      <vt:lpstr>PowerPoint Presentation</vt:lpstr>
      <vt:lpstr>PowerPoint Presentation</vt:lpstr>
      <vt:lpstr>PowerPoint Presentation</vt:lpstr>
      <vt:lpstr> Features </vt:lpstr>
      <vt:lpstr>Craft centered Education:-  </vt:lpstr>
      <vt:lpstr>PowerPoint Presentation</vt:lpstr>
      <vt:lpstr>SELF SUFFICIENT AND SELF SUPPORTING EDUCATION </vt:lpstr>
      <vt:lpstr>Education through Mother tongue </vt:lpstr>
      <vt:lpstr>PowerPoint Presentation</vt:lpstr>
      <vt:lpstr>Curriculum </vt:lpstr>
      <vt:lpstr>PowerPoint Presentation</vt:lpstr>
      <vt:lpstr>PowerPoint Presentation</vt:lpstr>
      <vt:lpstr>MAJOR PROBLEMS </vt:lpstr>
      <vt:lpstr>PowerPoint Presentation</vt:lpstr>
      <vt:lpstr>Wastage and Stagnation </vt:lpstr>
      <vt:lpstr>PowerPoint Presentation</vt:lpstr>
      <vt:lpstr>PowerPoint Presentation</vt:lpstr>
      <vt:lpstr>Causes of Wastage and Stagnation:</vt:lpstr>
      <vt:lpstr>PowerPoint Presentation</vt:lpstr>
      <vt:lpstr>Educational causes </vt:lpstr>
      <vt:lpstr>Physical and psychological causes</vt:lpstr>
      <vt:lpstr>Remedial measures </vt:lpstr>
      <vt:lpstr>PowerPoint Presentation</vt:lpstr>
      <vt:lpstr>PowerPoint Presentation</vt:lpstr>
      <vt:lpstr>PowerPoint Presentation</vt:lpstr>
      <vt:lpstr>UNIVERSALISATION OF EDUCATION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Universalization of Provision: </vt:lpstr>
      <vt:lpstr>Universalization of Enrolment: </vt:lpstr>
      <vt:lpstr>PowerPoint Presentation</vt:lpstr>
      <vt:lpstr>Universalization of Participation: </vt:lpstr>
      <vt:lpstr>PowerPoint Presentation</vt:lpstr>
      <vt:lpstr>Universalization of Achievement: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EDUCATION</dc:title>
  <dc:creator>HP</dc:creator>
  <cp:lastModifiedBy>HP</cp:lastModifiedBy>
  <cp:revision>26</cp:revision>
  <dcterms:created xsi:type="dcterms:W3CDTF">2006-08-16T00:00:00Z</dcterms:created>
  <dcterms:modified xsi:type="dcterms:W3CDTF">2021-12-05T16:35:55Z</dcterms:modified>
</cp:coreProperties>
</file>