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68" r:id="rId2"/>
    <p:sldId id="266" r:id="rId3"/>
    <p:sldId id="267" r:id="rId4"/>
    <p:sldId id="257" r:id="rId5"/>
    <p:sldId id="256" r:id="rId6"/>
    <p:sldId id="258" r:id="rId7"/>
    <p:sldId id="259" r:id="rId8"/>
    <p:sldId id="260" r:id="rId9"/>
    <p:sldId id="261" r:id="rId10"/>
    <p:sldId id="262" r:id="rId11"/>
    <p:sldId id="263" r:id="rId12"/>
    <p:sldId id="269" r:id="rId13"/>
    <p:sldId id="270" r:id="rId14"/>
    <p:sldId id="271" r:id="rId15"/>
    <p:sldId id="272" r:id="rId16"/>
    <p:sldId id="273" r:id="rId17"/>
    <p:sldId id="274" r:id="rId18"/>
    <p:sldId id="275" r:id="rId19"/>
    <p:sldId id="276" r:id="rId20"/>
    <p:sldId id="264"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A8220929-776C-40A8-9408-499C0FCA39C4}" type="datetimeFigureOut">
              <a:rPr lang="en-US"/>
              <a:pPr>
                <a:defRPr/>
              </a:pPr>
              <a:t>1/28/2021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A3542AA-6F39-4DEE-B64C-3DE794478B8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C2D6649-E36C-4E5D-9F2F-A37F8BE3E7AF}" type="datetimeFigureOut">
              <a:rPr lang="en-US"/>
              <a:pPr>
                <a:defRPr/>
              </a:pPr>
              <a:t>1/28/2021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BB650D4E-EE30-463A-9E07-792A85A8281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39D3339A-6CE2-422E-AACB-C3BBB328BC7E}" type="datetimeFigureOut">
              <a:rPr lang="en-US"/>
              <a:pPr>
                <a:defRPr/>
              </a:pPr>
              <a:t>1/28/2021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5BD5D75-D0C4-428E-9661-2F32DBC039F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5806438-F3A8-481B-B385-8B96DF6A624E}" type="datetimeFigureOut">
              <a:rPr lang="en-US"/>
              <a:pPr>
                <a:defRPr/>
              </a:pPr>
              <a:t>1/28/2021</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CF915AD5-0E60-4B30-B45C-4D105E74F2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4A25AB1-AF05-49D6-8EEC-58FCCCDAFF2C}" type="datetimeFigureOut">
              <a:rPr lang="en-US"/>
              <a:pPr>
                <a:defRPr/>
              </a:pPr>
              <a:t>1/28/2021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77FE945-C6FB-474A-9591-30609F84D44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D439BE67-2DEB-41AC-A201-86B031949095}" type="datetimeFigureOut">
              <a:rPr lang="en-US"/>
              <a:pPr>
                <a:defRPr/>
              </a:pPr>
              <a:t>1/28/2021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9BC28182-7157-4B1D-B8F9-394D999B658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DF170513-2708-43DA-BCB6-07CBC4053188}" type="datetimeFigureOut">
              <a:rPr lang="en-US"/>
              <a:pPr>
                <a:defRPr/>
              </a:pPr>
              <a:t>1/28/2021</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0CFF17F1-AF78-468E-A9B9-B510D3D2DE3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3163CA79-0D1E-4C8D-BF79-AF10FAC595B6}" type="datetimeFigureOut">
              <a:rPr lang="en-US"/>
              <a:pPr>
                <a:defRPr/>
              </a:pPr>
              <a:t>1/28/2021</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0BE3354F-A1EB-4D38-AF0A-1E9244FD686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BAA45586-AE14-4983-9B1B-4BE1457F74C1}" type="datetimeFigureOut">
              <a:rPr lang="en-US"/>
              <a:pPr>
                <a:defRPr/>
              </a:pPr>
              <a:t>1/28/2021</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64D8846C-BE07-4EDB-81A6-9C453672DBD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7E4EDEA6-2FC8-4AB4-915C-F9900B6D874C}" type="datetimeFigureOut">
              <a:rPr lang="en-US"/>
              <a:pPr>
                <a:defRPr/>
              </a:pPr>
              <a:t>1/28/2021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3FF7E870-D045-4C9E-BCC7-68DE8052118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E83D7E31-7769-424D-A7D3-B04B7B19A375}" type="datetimeFigureOut">
              <a:rPr lang="en-US"/>
              <a:pPr>
                <a:defRPr/>
              </a:pPr>
              <a:t>1/28/2021</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926A5F58-E5A7-4DC2-B124-6F091D614BA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fld id="{75558C57-8BF7-40AB-AA94-4DCAA3E5450F}" type="datetimeFigureOut">
              <a:rPr lang="en-US"/>
              <a:pPr>
                <a:defRPr/>
              </a:pPr>
              <a:t>1/28/2021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fld id="{14C9EC4B-4BC4-4489-ACB3-1FB080BCF27B}"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91"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Arial" charset="0"/>
        </a:defRPr>
      </a:lvl2pPr>
      <a:lvl3pPr algn="ctr" rtl="0" eaLnBrk="0" fontAlgn="base" hangingPunct="0">
        <a:spcBef>
          <a:spcPct val="0"/>
        </a:spcBef>
        <a:spcAft>
          <a:spcPct val="0"/>
        </a:spcAft>
        <a:defRPr sz="4100" b="1">
          <a:solidFill>
            <a:schemeClr val="tx1"/>
          </a:solidFill>
          <a:latin typeface="Arial" charset="0"/>
        </a:defRPr>
      </a:lvl3pPr>
      <a:lvl4pPr algn="ctr" rtl="0" eaLnBrk="0" fontAlgn="base" hangingPunct="0">
        <a:spcBef>
          <a:spcPct val="0"/>
        </a:spcBef>
        <a:spcAft>
          <a:spcPct val="0"/>
        </a:spcAft>
        <a:defRPr sz="4100" b="1">
          <a:solidFill>
            <a:schemeClr val="tx1"/>
          </a:solidFill>
          <a:latin typeface="Arial" charset="0"/>
        </a:defRPr>
      </a:lvl4pPr>
      <a:lvl5pPr algn="ctr" rtl="0" eaLnBrk="0" fontAlgn="base" hangingPunct="0">
        <a:spcBef>
          <a:spcPct val="0"/>
        </a:spcBef>
        <a:spcAft>
          <a:spcPct val="0"/>
        </a:spcAft>
        <a:defRPr sz="4100" b="1">
          <a:solidFill>
            <a:schemeClr val="tx1"/>
          </a:solidFill>
          <a:latin typeface="Arial" charset="0"/>
        </a:defRPr>
      </a:lvl5pPr>
      <a:lvl6pPr marL="457200" algn="ctr" rtl="0" fontAlgn="base">
        <a:spcBef>
          <a:spcPct val="0"/>
        </a:spcBef>
        <a:spcAft>
          <a:spcPct val="0"/>
        </a:spcAft>
        <a:defRPr sz="4100" b="1">
          <a:solidFill>
            <a:schemeClr val="tx1"/>
          </a:solidFill>
          <a:latin typeface="Arial" charset="0"/>
        </a:defRPr>
      </a:lvl6pPr>
      <a:lvl7pPr marL="914400" algn="ctr" rtl="0" fontAlgn="base">
        <a:spcBef>
          <a:spcPct val="0"/>
        </a:spcBef>
        <a:spcAft>
          <a:spcPct val="0"/>
        </a:spcAft>
        <a:defRPr sz="4100" b="1">
          <a:solidFill>
            <a:schemeClr val="tx1"/>
          </a:solidFill>
          <a:latin typeface="Arial" charset="0"/>
        </a:defRPr>
      </a:lvl7pPr>
      <a:lvl8pPr marL="1371600" algn="ctr" rtl="0" fontAlgn="base">
        <a:spcBef>
          <a:spcPct val="0"/>
        </a:spcBef>
        <a:spcAft>
          <a:spcPct val="0"/>
        </a:spcAft>
        <a:defRPr sz="4100" b="1">
          <a:solidFill>
            <a:schemeClr val="tx1"/>
          </a:solidFill>
          <a:latin typeface="Arial" charset="0"/>
        </a:defRPr>
      </a:lvl8pPr>
      <a:lvl9pPr marL="1828800" algn="ctr" rtl="0" fontAlgn="base">
        <a:spcBef>
          <a:spcPct val="0"/>
        </a:spcBef>
        <a:spcAft>
          <a:spcPct val="0"/>
        </a:spcAft>
        <a:defRPr sz="4100" b="1">
          <a:solidFill>
            <a:schemeClr val="tx1"/>
          </a:solidFill>
          <a:latin typeface="Arial"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3" descr="Silhouette with education icons and symbols in their head."/>
          <p:cNvPicPr/>
          <p:nvPr/>
        </p:nvPicPr>
        <p:blipFill>
          <a:blip r:embed="rId2"/>
          <a:srcRect/>
          <a:stretch>
            <a:fillRect/>
          </a:stretch>
        </p:blipFill>
        <p:spPr bwMode="auto">
          <a:xfrm>
            <a:off x="0" y="-36576"/>
            <a:ext cx="9144000" cy="689457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p:txBody>
          <a:bodyPr/>
          <a:lstStyle/>
          <a:p>
            <a:pPr eaLnBrk="1" hangingPunct="1"/>
            <a:r>
              <a:rPr lang="en-US" dirty="0" smtClean="0">
                <a:solidFill>
                  <a:schemeClr val="bg1"/>
                </a:solidFill>
              </a:rPr>
              <a:t>4</a:t>
            </a:r>
            <a:r>
              <a:rPr lang="en-US" dirty="0" smtClean="0"/>
              <a:t>. It should involve the previous knowledge of the students.</a:t>
            </a:r>
          </a:p>
          <a:p>
            <a:pPr eaLnBrk="1" hangingPunct="1"/>
            <a:r>
              <a:rPr lang="en-US" dirty="0" smtClean="0"/>
              <a:t/>
            </a:r>
            <a:br>
              <a:rPr lang="en-US" dirty="0" smtClean="0"/>
            </a:br>
            <a:r>
              <a:rPr lang="en-US" dirty="0" smtClean="0"/>
              <a:t>5. It should be done only where it is possible, else it leads to superficial correlation. </a:t>
            </a:r>
            <a:r>
              <a:rPr lang="en-US" dirty="0" err="1" smtClean="0"/>
              <a:t>Eg</a:t>
            </a:r>
            <a:r>
              <a:rPr lang="en-US" dirty="0" smtClean="0"/>
              <a:t>. The study of voyage of Columbus cannot lead to ocean currents, invasion of Alexander to the calculation of its expenses. The secondary topics do not help in understanding the primary ones</a:t>
            </a:r>
          </a:p>
          <a:p>
            <a:pPr eaLnBrk="1" hangingPunct="1"/>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bg1"/>
                </a:solidFill>
              </a:rPr>
              <a:t>Types of Correlation:</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548640" indent="-411480" eaLnBrk="1" fontAlgn="auto" hangingPunct="1">
              <a:spcAft>
                <a:spcPts val="0"/>
              </a:spcAft>
              <a:buClr>
                <a:schemeClr val="tx1">
                  <a:shade val="95000"/>
                </a:schemeClr>
              </a:buClr>
              <a:buFont typeface="Wingdings 2"/>
              <a:buChar char=""/>
              <a:defRPr/>
            </a:pPr>
            <a:r>
              <a:rPr lang="en-US" dirty="0" smtClean="0"/>
              <a:t/>
            </a:r>
            <a:br>
              <a:rPr lang="en-US" dirty="0" smtClean="0"/>
            </a:br>
            <a:r>
              <a:rPr lang="en-US" dirty="0" smtClean="0"/>
              <a:t>1. </a:t>
            </a:r>
            <a:r>
              <a:rPr lang="en-US" b="1" dirty="0" smtClean="0"/>
              <a:t>Correlation with Practical Life</a:t>
            </a:r>
            <a:r>
              <a:rPr lang="en-US" dirty="0" smtClean="0"/>
              <a:t>:</a:t>
            </a:r>
          </a:p>
          <a:p>
            <a:pPr marL="548640" indent="-411480" eaLnBrk="1" fontAlgn="auto" hangingPunct="1">
              <a:spcAft>
                <a:spcPts val="0"/>
              </a:spcAft>
              <a:buClr>
                <a:schemeClr val="tx1">
                  <a:shade val="95000"/>
                </a:schemeClr>
              </a:buClr>
              <a:buFont typeface="Wingdings 2"/>
              <a:buChar char=""/>
              <a:defRPr/>
            </a:pPr>
            <a:r>
              <a:rPr lang="en-US" dirty="0" smtClean="0"/>
              <a:t> correlation of the given subject with daily activities.</a:t>
            </a:r>
          </a:p>
          <a:p>
            <a:pPr marL="548640" indent="-411480" eaLnBrk="1" fontAlgn="auto" hangingPunct="1">
              <a:spcAft>
                <a:spcPts val="0"/>
              </a:spcAft>
              <a:buClr>
                <a:schemeClr val="tx1">
                  <a:shade val="95000"/>
                </a:schemeClr>
              </a:buClr>
              <a:buFont typeface="Wingdings 2"/>
              <a:buChar char=""/>
              <a:defRPr/>
            </a:pPr>
            <a:r>
              <a:rPr lang="en-US" dirty="0" smtClean="0"/>
              <a:t>Herbert Spencer -- the main aim of education is to prepare students for future life.</a:t>
            </a:r>
          </a:p>
          <a:p>
            <a:pPr marL="548640" indent="-411480" eaLnBrk="1" fontAlgn="auto" hangingPunct="1">
              <a:spcAft>
                <a:spcPts val="0"/>
              </a:spcAft>
              <a:buClr>
                <a:schemeClr val="tx1">
                  <a:shade val="95000"/>
                </a:schemeClr>
              </a:buClr>
              <a:buFont typeface="Wingdings 2"/>
              <a:buChar char=""/>
              <a:defRPr/>
            </a:pPr>
            <a:r>
              <a:rPr lang="en-US" dirty="0" smtClean="0"/>
              <a:t> This aim can be achieved only if education is correlated with life. </a:t>
            </a:r>
          </a:p>
          <a:p>
            <a:pPr marL="548640" indent="-411480" eaLnBrk="1" fontAlgn="auto" hangingPunct="1">
              <a:spcAft>
                <a:spcPts val="0"/>
              </a:spcAft>
              <a:buClr>
                <a:schemeClr val="tx1">
                  <a:shade val="95000"/>
                </a:schemeClr>
              </a:buClr>
              <a:buFont typeface="Wingdings 2"/>
              <a:buChar char=""/>
              <a:defRPr/>
            </a:pPr>
            <a:r>
              <a:rPr lang="en-US" dirty="0" smtClean="0"/>
              <a:t>Teaching of various subjects should be correlated with various aspects of life.</a:t>
            </a:r>
            <a:br>
              <a:rPr lang="en-US" dirty="0" smtClean="0"/>
            </a:b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US"/>
          </a:p>
        </p:txBody>
      </p:sp>
      <p:sp>
        <p:nvSpPr>
          <p:cNvPr id="3075" name="Content Placeholder 2"/>
          <p:cNvSpPr>
            <a:spLocks noGrp="1"/>
          </p:cNvSpPr>
          <p:nvPr>
            <p:ph idx="1"/>
          </p:nvPr>
        </p:nvSpPr>
        <p:spPr/>
        <p:txBody>
          <a:bodyPr/>
          <a:lstStyle/>
          <a:p>
            <a:r>
              <a:rPr lang="en-US" b="1" smtClean="0"/>
              <a:t>Vertical / Internal Correlation :</a:t>
            </a:r>
            <a:r>
              <a:rPr lang="en-US" smtClean="0"/>
              <a:t> </a:t>
            </a:r>
          </a:p>
          <a:p>
            <a:r>
              <a:rPr lang="en-US" smtClean="0"/>
              <a:t>correlation between the different branches of a given subject</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US"/>
          </a:p>
        </p:txBody>
      </p:sp>
      <p:sp>
        <p:nvSpPr>
          <p:cNvPr id="4099" name="Content Placeholder 2"/>
          <p:cNvSpPr>
            <a:spLocks noGrp="1"/>
          </p:cNvSpPr>
          <p:nvPr>
            <p:ph idx="1"/>
          </p:nvPr>
        </p:nvSpPr>
        <p:spPr/>
        <p:txBody>
          <a:bodyPr/>
          <a:lstStyle/>
          <a:p>
            <a:r>
              <a:rPr lang="en-US" b="1" smtClean="0"/>
              <a:t>Horizontal / External Correlation:</a:t>
            </a:r>
            <a:r>
              <a:rPr lang="en-US" smtClean="0"/>
              <a:t> correlation between the given subject and other subjects.: All subjects of the school curriculum contribute towards the realization of the aims of education.</a:t>
            </a:r>
          </a:p>
          <a:p>
            <a:r>
              <a:rPr lang="en-US" smtClean="0"/>
              <a:t>Three types </a:t>
            </a:r>
          </a:p>
          <a:p>
            <a:r>
              <a:rPr lang="en-US" smtClean="0"/>
              <a:t>- Casual </a:t>
            </a:r>
          </a:p>
          <a:p>
            <a:r>
              <a:rPr lang="en-US" smtClean="0"/>
              <a:t>Systematic </a:t>
            </a:r>
          </a:p>
          <a:p>
            <a:r>
              <a:rPr lang="en-US" smtClean="0"/>
              <a:t>Concentric.</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Content Placeholder 2"/>
          <p:cNvSpPr>
            <a:spLocks noGrp="1"/>
          </p:cNvSpPr>
          <p:nvPr>
            <p:ph idx="1"/>
          </p:nvPr>
        </p:nvSpPr>
        <p:spPr/>
        <p:txBody>
          <a:bodyPr/>
          <a:lstStyle/>
          <a:p>
            <a:r>
              <a:rPr lang="en-US" b="1" smtClean="0"/>
              <a:t>CASUAL/INCIDENTAL CORRELATION:</a:t>
            </a:r>
            <a:r>
              <a:rPr lang="en-US" smtClean="0"/>
              <a:t/>
            </a:r>
            <a:br>
              <a:rPr lang="en-US" smtClean="0"/>
            </a:br>
            <a:r>
              <a:rPr lang="en-US" smtClean="0"/>
              <a:t/>
            </a:r>
            <a:br>
              <a:rPr lang="en-US" smtClean="0"/>
            </a:br>
            <a:r>
              <a:rPr lang="en-US" smtClean="0"/>
              <a:t>It is not a planned/pre-decided one, i.e., no deliberate or conscious or systematic attempt made to correlate.</a:t>
            </a:r>
            <a:br>
              <a:rPr lang="en-US" smtClean="0"/>
            </a:br>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US" dirty="0"/>
          </a:p>
        </p:txBody>
      </p:sp>
      <p:sp>
        <p:nvSpPr>
          <p:cNvPr id="6147" name="Content Placeholder 2"/>
          <p:cNvSpPr>
            <a:spLocks noGrp="1"/>
          </p:cNvSpPr>
          <p:nvPr>
            <p:ph idx="1"/>
          </p:nvPr>
        </p:nvSpPr>
        <p:spPr/>
        <p:txBody>
          <a:bodyPr/>
          <a:lstStyle/>
          <a:p>
            <a:r>
              <a:rPr lang="en-US" b="1" smtClean="0"/>
              <a:t>CONSCIOUS/SYSTEMATIC/PLANNED CORRELATION:</a:t>
            </a:r>
            <a:endParaRPr lang="en-US" smtClean="0"/>
          </a:p>
          <a:p>
            <a:r>
              <a:rPr lang="en-US" smtClean="0"/>
              <a:t>It is planned before-hand/ consciously in a systematic manner.</a:t>
            </a:r>
            <a:br>
              <a:rPr lang="en-US" smtClean="0"/>
            </a:br>
            <a:r>
              <a:rPr lang="en-US" smtClean="0"/>
              <a:t>Teacher makes deliberate attempt to teach a particular topic in such a way that he may go on explaining other things as well, along with it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US"/>
          </a:p>
        </p:txBody>
      </p:sp>
      <p:sp>
        <p:nvSpPr>
          <p:cNvPr id="7171" name="Content Placeholder 2"/>
          <p:cNvSpPr>
            <a:spLocks noGrp="1"/>
          </p:cNvSpPr>
          <p:nvPr>
            <p:ph idx="1"/>
          </p:nvPr>
        </p:nvSpPr>
        <p:spPr/>
        <p:txBody>
          <a:bodyPr/>
          <a:lstStyle/>
          <a:p>
            <a:r>
              <a:rPr lang="en-US" b="1" smtClean="0"/>
              <a:t>CONCENTRIC CORRELATION</a:t>
            </a:r>
            <a:r>
              <a:rPr lang="en-US" smtClean="0"/>
              <a:t/>
            </a:r>
            <a:br>
              <a:rPr lang="en-US" smtClean="0"/>
            </a:br>
            <a:r>
              <a:rPr lang="en-US" smtClean="0"/>
              <a:t>This theory was put forward by ZILLER</a:t>
            </a:r>
          </a:p>
          <a:p>
            <a:r>
              <a:rPr lang="en-US" smtClean="0"/>
              <a:t>one subject which would form the CORE round which all others could be hinged</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t>Uses of Correlation</a:t>
            </a:r>
            <a:endParaRPr lang="en-US" dirty="0"/>
          </a:p>
        </p:txBody>
      </p:sp>
      <p:sp>
        <p:nvSpPr>
          <p:cNvPr id="8195" name="Content Placeholder 2"/>
          <p:cNvSpPr>
            <a:spLocks noGrp="1"/>
          </p:cNvSpPr>
          <p:nvPr>
            <p:ph idx="1"/>
          </p:nvPr>
        </p:nvSpPr>
        <p:spPr/>
        <p:txBody>
          <a:bodyPr/>
          <a:lstStyle/>
          <a:p>
            <a:r>
              <a:rPr lang="en-US" smtClean="0"/>
              <a:t/>
            </a:r>
            <a:br>
              <a:rPr lang="en-US" smtClean="0"/>
            </a:br>
            <a:r>
              <a:rPr lang="en-US" b="1" smtClean="0"/>
              <a:t>1. Mind perceives knowledge as a whole.</a:t>
            </a:r>
            <a:r>
              <a:rPr lang="en-US" smtClean="0"/>
              <a:t> </a:t>
            </a:r>
          </a:p>
          <a:p>
            <a:r>
              <a:rPr lang="en-US" b="1" smtClean="0"/>
              <a:t>RETENTION OF EARLIER KNOWLEDGE:</a:t>
            </a:r>
          </a:p>
          <a:p>
            <a:r>
              <a:rPr lang="en-US" b="1" smtClean="0"/>
              <a:t>USEFUL KNOWLEDGE:</a:t>
            </a:r>
          </a:p>
          <a:p>
            <a:r>
              <a:rPr lang="en-US" b="1" smtClean="0"/>
              <a:t>ALL ROUND DEVELOPMENT:</a:t>
            </a:r>
          </a:p>
          <a:p>
            <a:r>
              <a:rPr lang="en-US" b="1" smtClean="0"/>
              <a:t>UNITY OF KNOWLEDGE</a:t>
            </a:r>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endParaRPr lang="en-US"/>
          </a:p>
        </p:txBody>
      </p:sp>
      <p:sp>
        <p:nvSpPr>
          <p:cNvPr id="9219" name="Content Placeholder 2"/>
          <p:cNvSpPr>
            <a:spLocks noGrp="1"/>
          </p:cNvSpPr>
          <p:nvPr>
            <p:ph idx="1"/>
          </p:nvPr>
        </p:nvSpPr>
        <p:spPr/>
        <p:txBody>
          <a:bodyPr/>
          <a:lstStyle/>
          <a:p>
            <a:r>
              <a:rPr lang="en-US" smtClean="0"/>
              <a:t>It </a:t>
            </a:r>
            <a:r>
              <a:rPr lang="en-US" b="1" smtClean="0"/>
              <a:t>develops the mental abilities</a:t>
            </a:r>
            <a:r>
              <a:rPr lang="en-US" smtClean="0"/>
              <a:t> </a:t>
            </a:r>
          </a:p>
          <a:p>
            <a:r>
              <a:rPr lang="en-US" smtClean="0"/>
              <a:t>. </a:t>
            </a:r>
            <a:r>
              <a:rPr lang="en-US" b="1" smtClean="0"/>
              <a:t>It strengthens skills </a:t>
            </a:r>
            <a:endParaRPr lang="en-US" smtClean="0"/>
          </a:p>
          <a:p>
            <a:r>
              <a:rPr lang="en-US" smtClean="0"/>
              <a:t>It makes learning concrete and permanent</a:t>
            </a:r>
          </a:p>
          <a:p>
            <a:r>
              <a:rPr lang="en-US" smtClean="0"/>
              <a:t>. It makes the lesson easy and clear.</a:t>
            </a:r>
          </a:p>
          <a:p>
            <a:r>
              <a:rPr lang="en-US" smtClean="0"/>
              <a:t> It helps to enable the students to acquire knowledge in a short period of time. </a:t>
            </a:r>
          </a:p>
          <a:p>
            <a:r>
              <a:rPr lang="en-US" smtClean="0"/>
              <a:t/>
            </a:r>
            <a:br>
              <a:rPr lang="en-US" smtClean="0"/>
            </a:br>
            <a:endParaRPr lang="en-US" smtClean="0"/>
          </a:p>
          <a:p>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noGrp="1"/>
          </p:cNvSpPr>
          <p:nvPr>
            <p:ph idx="1"/>
          </p:nvPr>
        </p:nvSpPr>
        <p:spPr/>
        <p:txBody>
          <a:bodyPr/>
          <a:lstStyle/>
          <a:p>
            <a:r>
              <a:rPr lang="en-US" smtClean="0"/>
              <a:t>Develops various human and social qualities such as co-operation, citizenship etc.</a:t>
            </a:r>
          </a:p>
          <a:p>
            <a:r>
              <a:rPr lang="en-US" smtClean="0"/>
              <a:t> It helps to lighten the burden of curriculum. </a:t>
            </a:r>
          </a:p>
          <a:p>
            <a:r>
              <a:rPr lang="en-US" smtClean="0"/>
              <a:t>(e.g. economics teacher having taught ‘the law of demand and supply’, a commerce teacher may not have to again teach it from beginning)</a:t>
            </a:r>
          </a:p>
          <a:p>
            <a:pPr>
              <a:buFont typeface="Wingdings 2" pitchFamily="18" charset="2"/>
              <a:buNone/>
            </a:pPr>
            <a:r>
              <a:rPr lang="en-US" smtClean="0"/>
              <a:t> It helps the teacher to complete the curriculum in very short period of time.</a:t>
            </a:r>
            <a:br>
              <a:rPr lang="en-US" smtClean="0"/>
            </a:br>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en-US" dirty="0" smtClean="0">
                <a:solidFill>
                  <a:schemeClr val="bg1"/>
                </a:solidFill>
              </a:rPr>
              <a:t>Inter – disciplinary Approach in Education </a:t>
            </a:r>
            <a:endParaRPr lang="en-US" dirty="0"/>
          </a:p>
        </p:txBody>
      </p:sp>
      <p:sp>
        <p:nvSpPr>
          <p:cNvPr id="3075" name="Subtitle 2"/>
          <p:cNvSpPr>
            <a:spLocks noGrp="1"/>
          </p:cNvSpPr>
          <p:nvPr>
            <p:ph type="subTitle" idx="1"/>
          </p:nvPr>
        </p:nvSpPr>
        <p:spPr>
          <a:xfrm>
            <a:off x="1371600" y="3332163"/>
            <a:ext cx="6400800" cy="1752600"/>
          </a:xfrm>
        </p:spPr>
        <p:txBody>
          <a:bodyPr/>
          <a:lstStyle/>
          <a:p>
            <a:pPr eaLnBrk="1" hangingPunct="1"/>
            <a:r>
              <a:rPr lang="en-US" smtClean="0"/>
              <a:t>correlation with different disciplines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t>merits</a:t>
            </a:r>
            <a:endParaRPr lang="en-US" dirty="0"/>
          </a:p>
        </p:txBody>
      </p:sp>
      <p:sp>
        <p:nvSpPr>
          <p:cNvPr id="13315" name="Content Placeholder 2"/>
          <p:cNvSpPr>
            <a:spLocks noGrp="1"/>
          </p:cNvSpPr>
          <p:nvPr>
            <p:ph idx="1"/>
          </p:nvPr>
        </p:nvSpPr>
        <p:spPr/>
        <p:txBody>
          <a:bodyPr/>
          <a:lstStyle/>
          <a:p>
            <a:pPr eaLnBrk="1" hangingPunct="1"/>
            <a:r>
              <a:rPr lang="en-US" dirty="0" smtClean="0"/>
              <a:t>1.A subject is best understood when it is applicable to daily life </a:t>
            </a:r>
          </a:p>
          <a:p>
            <a:pPr eaLnBrk="1" hangingPunct="1"/>
            <a:r>
              <a:rPr lang="en-US" dirty="0" smtClean="0"/>
              <a:t>2. create interest in the subject .</a:t>
            </a:r>
          </a:p>
          <a:p>
            <a:pPr eaLnBrk="1" hangingPunct="1"/>
            <a:r>
              <a:rPr lang="en-US" dirty="0" smtClean="0"/>
              <a:t>3.Correlation with daily life makes the subject relevant instead of being only theory with no practical applications. </a:t>
            </a:r>
          </a:p>
          <a:p>
            <a:pPr eaLnBrk="1" hangingPunct="1"/>
            <a:r>
              <a:rPr lang="en-US" dirty="0" smtClean="0"/>
              <a:t>4.This type of correlation indicates the relationship between different branches</a:t>
            </a:r>
          </a:p>
          <a:p>
            <a:pPr eaLnBrk="1" hangingPunct="1"/>
            <a:r>
              <a:rPr lang="en-US" dirty="0" smtClean="0"/>
              <a:t>5. correlation of old knowledge with new knowledge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endParaRPr lang="en-US"/>
          </a:p>
        </p:txBody>
      </p:sp>
      <p:sp>
        <p:nvSpPr>
          <p:cNvPr id="4099" name="Content Placeholder 2"/>
          <p:cNvSpPr>
            <a:spLocks noGrp="1"/>
          </p:cNvSpPr>
          <p:nvPr>
            <p:ph idx="1"/>
          </p:nvPr>
        </p:nvSpPr>
        <p:spPr/>
        <p:txBody>
          <a:bodyPr/>
          <a:lstStyle/>
          <a:p>
            <a:pPr eaLnBrk="1" hangingPunct="1"/>
            <a:r>
              <a:rPr lang="en-US" b="1" i="1" smtClean="0"/>
              <a:t>Interdisciplinary Education</a:t>
            </a:r>
            <a:r>
              <a:rPr lang="en-US" smtClean="0"/>
              <a:t> - An educational approach in which two or more disciplines collaborate in the learning process with the goal of fostering interprofessional interactions that enhance the practice of each discipline. Such interdisciplinary education is based on mutual understanding and respect for the actual and potential contributions of the disciplines.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dirty="0">
              <a:solidFill>
                <a:schemeClr val="bg1"/>
              </a:solidFill>
            </a:endParaRPr>
          </a:p>
        </p:txBody>
      </p:sp>
      <p:sp>
        <p:nvSpPr>
          <p:cNvPr id="5123" name="Content Placeholder 2"/>
          <p:cNvSpPr>
            <a:spLocks noGrp="1"/>
          </p:cNvSpPr>
          <p:nvPr>
            <p:ph idx="1"/>
          </p:nvPr>
        </p:nvSpPr>
        <p:spPr/>
        <p:txBody>
          <a:bodyPr/>
          <a:lstStyle/>
          <a:p>
            <a:pPr eaLnBrk="1" hangingPunct="1"/>
            <a:r>
              <a:rPr lang="en-US" dirty="0" smtClean="0"/>
              <a:t>'In epistemological terms,  -as a form of co-operation between various disciplines, which contribute to the achievement of a common end and which, through their association, further the emergence and advancement of new knowledge'.</a:t>
            </a:r>
          </a:p>
          <a:p>
            <a:pPr eaLnBrk="1" hangingPunct="1"/>
            <a:r>
              <a:rPr lang="en-US" dirty="0" smtClean="0"/>
              <a:t>connect or to be connected</a:t>
            </a:r>
          </a:p>
          <a:p>
            <a:pPr eaLnBrk="1" hangingPunct="1"/>
            <a:r>
              <a:rPr lang="en-US" dirty="0" smtClean="0"/>
              <a:t>means mutual relations of two or more things/persons.</a:t>
            </a:r>
          </a:p>
          <a:p>
            <a:pPr eaLnBrk="1" hangingPunct="1"/>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dirty="0"/>
          </a:p>
        </p:txBody>
      </p:sp>
      <p:sp>
        <p:nvSpPr>
          <p:cNvPr id="6147" name="Content Placeholder 2"/>
          <p:cNvSpPr>
            <a:spLocks noGrp="1"/>
          </p:cNvSpPr>
          <p:nvPr>
            <p:ph idx="1"/>
          </p:nvPr>
        </p:nvSpPr>
        <p:spPr/>
        <p:txBody>
          <a:bodyPr/>
          <a:lstStyle/>
          <a:p>
            <a:pPr eaLnBrk="1" hangingPunct="1"/>
            <a:r>
              <a:rPr lang="en-US" b="1" dirty="0" smtClean="0"/>
              <a:t>Herbert Spencer</a:t>
            </a:r>
          </a:p>
          <a:p>
            <a:pPr eaLnBrk="1" hangingPunct="1"/>
            <a:r>
              <a:rPr lang="en-US" dirty="0" smtClean="0"/>
              <a:t>All knowledge is one unit’. </a:t>
            </a:r>
          </a:p>
          <a:p>
            <a:pPr eaLnBrk="1" hangingPunct="1"/>
            <a:r>
              <a:rPr lang="en-US" b="1" dirty="0" smtClean="0"/>
              <a:t>The power of the mind does not depend upon the amount of information accumulated in pieces, not related to one another, but is rather on well-</a:t>
            </a:r>
            <a:r>
              <a:rPr lang="en-US" b="1" dirty="0" err="1" smtClean="0"/>
              <a:t>organised</a:t>
            </a:r>
            <a:r>
              <a:rPr lang="en-US" b="1" dirty="0" smtClean="0"/>
              <a:t> system on which all these pieces of knowledge are taught, showing their relationship with one another. This is known as the principle of Correlation.” </a:t>
            </a:r>
          </a:p>
          <a:p>
            <a:pPr eaLnBrk="1" hangingPunct="1"/>
            <a:endParaRPr lang="en-US" b="1" dirty="0" smtClean="0">
              <a:solidFill>
                <a:srgbClr val="C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2"/>
          <p:cNvSpPr>
            <a:spLocks noGrp="1"/>
          </p:cNvSpPr>
          <p:nvPr>
            <p:ph idx="1"/>
          </p:nvPr>
        </p:nvSpPr>
        <p:spPr/>
        <p:txBody>
          <a:bodyPr/>
          <a:lstStyle/>
          <a:p>
            <a:pPr eaLnBrk="1" hangingPunct="1"/>
            <a:r>
              <a:rPr lang="en-US" smtClean="0"/>
              <a:t>De Garmo and John Dewey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bg1"/>
                </a:solidFill>
              </a:rPr>
              <a:t>Meaning of correlation in Education</a:t>
            </a:r>
            <a:r>
              <a:rPr lang="en-US" dirty="0" smtClean="0"/>
              <a:t> </a:t>
            </a:r>
            <a:endParaRPr lang="en-US" dirty="0"/>
          </a:p>
        </p:txBody>
      </p:sp>
      <p:sp>
        <p:nvSpPr>
          <p:cNvPr id="8195" name="Content Placeholder 2"/>
          <p:cNvSpPr>
            <a:spLocks noGrp="1"/>
          </p:cNvSpPr>
          <p:nvPr>
            <p:ph idx="1"/>
          </p:nvPr>
        </p:nvSpPr>
        <p:spPr/>
        <p:txBody>
          <a:bodyPr/>
          <a:lstStyle/>
          <a:p>
            <a:pPr eaLnBrk="1" hangingPunct="1"/>
            <a:r>
              <a:rPr lang="en-US" dirty="0" smtClean="0"/>
              <a:t>Correlation in education indicates a technique which shows the reciprocal relationship between various subjects of the curriculum for making the knowledge concrete and permanent”. It is the conscious effort made by teachers teaching various subjects, to show similarities or dependence of one subject on another</a:t>
            </a:r>
            <a:r>
              <a:rPr lang="en-US" dirty="0" smtClean="0">
                <a:solidFill>
                  <a:schemeClr val="bg1"/>
                </a:solidFill>
              </a:rPr>
              <a:t>.</a:t>
            </a:r>
            <a:br>
              <a:rPr lang="en-US" dirty="0" smtClean="0">
                <a:solidFill>
                  <a:schemeClr val="bg1"/>
                </a:solidFill>
              </a:rPr>
            </a:b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bg1"/>
                </a:solidFill>
              </a:rPr>
              <a:t>SIGNIFICANCE OF CORRELATION</a:t>
            </a:r>
            <a:endParaRPr lang="en-US" dirty="0">
              <a:solidFill>
                <a:schemeClr val="bg1"/>
              </a:solidFill>
            </a:endParaRPr>
          </a:p>
        </p:txBody>
      </p:sp>
      <p:sp>
        <p:nvSpPr>
          <p:cNvPr id="9219" name="Content Placeholder 2"/>
          <p:cNvSpPr>
            <a:spLocks noGrp="1"/>
          </p:cNvSpPr>
          <p:nvPr>
            <p:ph idx="1"/>
          </p:nvPr>
        </p:nvSpPr>
        <p:spPr/>
        <p:txBody>
          <a:bodyPr/>
          <a:lstStyle/>
          <a:p>
            <a:pPr eaLnBrk="1" hangingPunct="1"/>
            <a:r>
              <a:rPr lang="en-US" dirty="0" smtClean="0">
                <a:solidFill>
                  <a:schemeClr val="bg1"/>
                </a:solidFill>
              </a:rPr>
              <a:t>imparting </a:t>
            </a:r>
            <a:r>
              <a:rPr lang="en-US" u="sng" dirty="0" smtClean="0">
                <a:solidFill>
                  <a:schemeClr val="bg1"/>
                </a:solidFill>
              </a:rPr>
              <a:t>unified, integrated and meaningful knowledge of the pupils</a:t>
            </a:r>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bg1"/>
                </a:solidFill>
              </a:rPr>
              <a:t>PRINCIPLES OF CORRELATION</a:t>
            </a:r>
            <a:endParaRPr lang="en-US" dirty="0">
              <a:solidFill>
                <a:schemeClr val="bg1"/>
              </a:solidFill>
            </a:endParaRPr>
          </a:p>
        </p:txBody>
      </p:sp>
      <p:sp>
        <p:nvSpPr>
          <p:cNvPr id="3" name="Content Placeholder 2"/>
          <p:cNvSpPr>
            <a:spLocks noGrp="1"/>
          </p:cNvSpPr>
          <p:nvPr>
            <p:ph idx="1"/>
          </p:nvPr>
        </p:nvSpPr>
        <p:spPr/>
        <p:txBody>
          <a:bodyPr>
            <a:normAutofit fontScale="85000" lnSpcReduction="20000"/>
          </a:bodyPr>
          <a:lstStyle/>
          <a:p>
            <a:pPr marL="548640" indent="-411480" eaLnBrk="1" fontAlgn="auto" hangingPunct="1">
              <a:spcAft>
                <a:spcPts val="0"/>
              </a:spcAft>
              <a:buClr>
                <a:schemeClr val="tx1">
                  <a:shade val="95000"/>
                </a:schemeClr>
              </a:buClr>
              <a:buFont typeface="Wingdings 2"/>
              <a:buChar char=""/>
              <a:defRPr/>
            </a:pPr>
            <a:r>
              <a:rPr lang="en-US" dirty="0" smtClean="0"/>
              <a:t/>
            </a:r>
            <a:br>
              <a:rPr lang="en-US" dirty="0" smtClean="0"/>
            </a:br>
            <a:r>
              <a:rPr lang="en-US" dirty="0" smtClean="0"/>
              <a:t>1</a:t>
            </a:r>
            <a:r>
              <a:rPr lang="en-US" sz="3100" dirty="0" smtClean="0"/>
              <a:t>. </a:t>
            </a:r>
            <a:r>
              <a:rPr lang="en-US" sz="3300" dirty="0" smtClean="0"/>
              <a:t>It should be simple, natural, suited to the nature of the subject and the stage of the pupil’s mental development.</a:t>
            </a:r>
          </a:p>
          <a:p>
            <a:pPr marL="548640" indent="-411480" eaLnBrk="1" fontAlgn="auto" hangingPunct="1">
              <a:spcAft>
                <a:spcPts val="0"/>
              </a:spcAft>
              <a:buClr>
                <a:schemeClr val="tx1">
                  <a:shade val="95000"/>
                </a:schemeClr>
              </a:buClr>
              <a:buFont typeface="Wingdings 2"/>
              <a:buChar char=""/>
              <a:defRPr/>
            </a:pPr>
            <a:r>
              <a:rPr lang="en-US" sz="3300" dirty="0" smtClean="0"/>
              <a:t/>
            </a:r>
            <a:br>
              <a:rPr lang="en-US" sz="3300" dirty="0" smtClean="0"/>
            </a:br>
            <a:r>
              <a:rPr lang="en-US" sz="3300" dirty="0" smtClean="0"/>
              <a:t>2. It should be adequate and judicious.</a:t>
            </a:r>
          </a:p>
          <a:p>
            <a:pPr marL="548640" indent="-411480" eaLnBrk="1" fontAlgn="auto" hangingPunct="1">
              <a:spcAft>
                <a:spcPts val="0"/>
              </a:spcAft>
              <a:buClr>
                <a:schemeClr val="tx1">
                  <a:shade val="95000"/>
                </a:schemeClr>
              </a:buClr>
              <a:buFont typeface="Wingdings 2"/>
              <a:buChar char=""/>
              <a:defRPr/>
            </a:pPr>
            <a:r>
              <a:rPr lang="en-US" sz="3300" dirty="0" smtClean="0"/>
              <a:t/>
            </a:r>
            <a:br>
              <a:rPr lang="en-US" sz="3300" dirty="0" smtClean="0"/>
            </a:br>
            <a:r>
              <a:rPr lang="en-US" sz="3300" dirty="0" smtClean="0"/>
              <a:t>3. Main topic or main subject should be the main focus. Other topics/subjects should be linked to it and then revert again to the main topic.</a:t>
            </a:r>
          </a:p>
          <a:p>
            <a:pPr marL="548640" indent="-411480" eaLnBrk="1" fontAlgn="auto" hangingPunct="1">
              <a:spcAft>
                <a:spcPts val="0"/>
              </a:spcAft>
              <a:buClr>
                <a:schemeClr val="tx1">
                  <a:shade val="95000"/>
                </a:schemeClr>
              </a:buClr>
              <a:buFont typeface="Wingdings 2"/>
              <a:buChar char=""/>
              <a:defRPr/>
            </a:pPr>
            <a:r>
              <a:rPr lang="en-US" sz="3100" dirty="0" smtClean="0">
                <a:solidFill>
                  <a:schemeClr val="bg1"/>
                </a:solidFill>
              </a:rPr>
              <a:t/>
            </a:r>
            <a:br>
              <a:rPr lang="en-US" sz="3100" dirty="0" smtClean="0">
                <a:solidFill>
                  <a:schemeClr val="bg1"/>
                </a:solidFill>
              </a:rPr>
            </a:br>
            <a:endParaRPr lang="en-US" sz="3100"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213</TotalTime>
  <Words>358</Words>
  <Application>Microsoft Office PowerPoint</Application>
  <PresentationFormat>On-screen Show (4:3)</PresentationFormat>
  <Paragraphs>61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Apex</vt:lpstr>
      <vt:lpstr>PowerPoint Presentation</vt:lpstr>
      <vt:lpstr>Inter – disciplinary Approach in Education </vt:lpstr>
      <vt:lpstr>PowerPoint Presentation</vt:lpstr>
      <vt:lpstr>PowerPoint Presentation</vt:lpstr>
      <vt:lpstr>PowerPoint Presentation</vt:lpstr>
      <vt:lpstr>PowerPoint Presentation</vt:lpstr>
      <vt:lpstr>Meaning of correlation in Education </vt:lpstr>
      <vt:lpstr>SIGNIFICANCE OF CORRELATION</vt:lpstr>
      <vt:lpstr>PRINCIPLES OF CORRELATION</vt:lpstr>
      <vt:lpstr>PowerPoint Presentation</vt:lpstr>
      <vt:lpstr>Types of Correlation:</vt:lpstr>
      <vt:lpstr>PowerPoint Presentation</vt:lpstr>
      <vt:lpstr>PowerPoint Presentation</vt:lpstr>
      <vt:lpstr>PowerPoint Presentation</vt:lpstr>
      <vt:lpstr>PowerPoint Presentation</vt:lpstr>
      <vt:lpstr>PowerPoint Presentation</vt:lpstr>
      <vt:lpstr>Uses of Correlation</vt:lpstr>
      <vt:lpstr>PowerPoint Presentation</vt:lpstr>
      <vt:lpstr>PowerPoint Presentation</vt:lpstr>
      <vt:lpstr>merits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 – disciplinary Approach in Education</dc:title>
  <dc:creator>hod</dc:creator>
  <cp:lastModifiedBy>HP</cp:lastModifiedBy>
  <cp:revision>12</cp:revision>
  <dcterms:created xsi:type="dcterms:W3CDTF">2006-08-16T00:00:00Z</dcterms:created>
  <dcterms:modified xsi:type="dcterms:W3CDTF">2021-01-28T05:55:31Z</dcterms:modified>
</cp:coreProperties>
</file>