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4" r:id="rId12"/>
    <p:sldId id="263" r:id="rId13"/>
    <p:sldId id="268" r:id="rId14"/>
    <p:sldId id="269" r:id="rId15"/>
    <p:sldId id="270" r:id="rId16"/>
    <p:sldId id="271" r:id="rId17"/>
    <p:sldId id="272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74" r:id="rId26"/>
    <p:sldId id="276" r:id="rId27"/>
    <p:sldId id="275" r:id="rId28"/>
    <p:sldId id="27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7907A-1C29-4840-B615-A7B3C20B154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93B33-05E5-45DB-8651-52A56DE01F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85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67A37-DCBF-45E0-AEDC-65825745214F}" type="slidenum">
              <a:rPr lang="en-US"/>
              <a:pPr/>
              <a:t>11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12/5/2021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Types of Education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Formal ,In –formal, Non-formal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Disadvantages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Formal Education become so detached from reality that it hinders  learner satisfying his needs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Rigid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Too many official formalities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Financial burden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Over –crowded curriculum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Over emphasis on academic marks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Hinders  natural  development of the child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GB" sz="4000" dirty="0"/>
              <a:t/>
            </a:r>
            <a:br>
              <a:rPr lang="en-GB" sz="4000" dirty="0"/>
            </a:br>
            <a:r>
              <a:rPr lang="en-GB" sz="3600" b="1" dirty="0">
                <a:solidFill>
                  <a:schemeClr val="bg1"/>
                </a:solidFill>
              </a:rPr>
              <a:t>Informal</a:t>
            </a:r>
            <a:r>
              <a:rPr lang="en-GB" sz="3600" b="1" dirty="0"/>
              <a:t> </a:t>
            </a:r>
            <a:r>
              <a:rPr lang="en-GB" sz="3600" b="1" dirty="0">
                <a:solidFill>
                  <a:schemeClr val="bg1"/>
                </a:solidFill>
              </a:rPr>
              <a:t>learning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chemeClr val="bg1"/>
                </a:solidFill>
              </a:rPr>
              <a:t>Informal learning is learning that takes place outside school / training in the workplace or elsewhere outside school or training.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olidFill>
                  <a:schemeClr val="bg1"/>
                </a:solidFill>
              </a:rPr>
              <a:t>Life experience </a:t>
            </a:r>
            <a:endParaRPr lang="en-GB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GB" dirty="0" smtClean="0">
                <a:solidFill>
                  <a:schemeClr val="bg1"/>
                </a:solidFill>
              </a:rPr>
              <a:t>cannot </a:t>
            </a:r>
            <a:r>
              <a:rPr lang="en-GB" dirty="0">
                <a:solidFill>
                  <a:schemeClr val="bg1"/>
                </a:solidFill>
              </a:rPr>
              <a:t>avoid informal learning, it takes place all day, during your work, during holiday, raising children, hobbies; informal learning never </a:t>
            </a:r>
            <a:r>
              <a:rPr lang="en-GB" dirty="0"/>
              <a:t>stops.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Definition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Informal Education is the lifelong process whereby every individual acquires attitudes, values, skills and knowledge from daily experience and the educative influences and resources in his or her environment-from family and </a:t>
            </a:r>
            <a:r>
              <a:rPr lang="en-US" dirty="0" err="1" smtClean="0">
                <a:solidFill>
                  <a:schemeClr val="bg1"/>
                </a:solidFill>
              </a:rPr>
              <a:t>neighbours</a:t>
            </a:r>
            <a:r>
              <a:rPr lang="en-US" dirty="0" smtClean="0">
                <a:solidFill>
                  <a:schemeClr val="bg1"/>
                </a:solidFill>
              </a:rPr>
              <a:t>, from work and play, from the marketplace, the library and the mass media…’- Coombs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Characteristics of In-Formal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Education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1. Life long process.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2. Individual learns from daily experiences.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3. Individual learns from exposure to the environment at home, at work, at play etc.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4.no formalities and no fixed place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5. no specialized agencies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6.individualized to meet specific need.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7. not pre-planned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8.not a conscious process of teaching and learning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9.No formal goals and no formal means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10. No examination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Advantages of in –formal education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It happens unconsciously and spontaneously 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Never produce strain to the students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Learning will be more effective and meaningful as the learner is self –motivated in the process of learning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Learning is always situational , so longer retention of knowledge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Learning is highly influenced the family and social norms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Universal kind of education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Disadvantage of in –formal education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No –certificate or professional recognition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The learner may feel inferiority complex in a  group of highly educated people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self-contented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 systematic exploration ,innovation and  experimentation is not possible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scientific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 standardization is possible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Lacks comparability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Differences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Formal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Formalities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Limited scope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Planned and systematic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Fixed and formal goals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Time limit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Conscious process</a:t>
            </a:r>
          </a:p>
          <a:p>
            <a:r>
              <a:rPr lang="en-US" smtClean="0">
                <a:solidFill>
                  <a:schemeClr val="bg1"/>
                </a:solidFill>
              </a:rPr>
              <a:t>Institutionalized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Prescribed syllabus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Deliberate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Evaluation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informal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Non –Formal Education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Any organised educational activity carried outside the framework of the formal educational system.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Provides alternative learning </a:t>
            </a:r>
            <a:r>
              <a:rPr lang="en-IN" dirty="0" smtClean="0">
                <a:solidFill>
                  <a:schemeClr val="bg1"/>
                </a:solidFill>
              </a:rPr>
              <a:t>opportunities  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4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Formal Education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Formal education is classroom-based, provided by trained teachers. It is deliberately planned with particular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purpose.Eg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: Education provided in schools / Teacher directed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colleges.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formal educatio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03860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Non – Formal Education is any organised educational activity carried outside the framework of formal system to provide selected type of learning in particular sub-groups in the population adults as well as children 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2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Characteristics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It is life centred, work based and problem oriented </a:t>
            </a:r>
            <a:endParaRPr lang="en-IN" dirty="0">
              <a:solidFill>
                <a:schemeClr val="bg1"/>
              </a:solidFill>
            </a:endParaRPr>
          </a:p>
          <a:p>
            <a:r>
              <a:rPr lang="en-IN" dirty="0" smtClean="0">
                <a:solidFill>
                  <a:schemeClr val="bg1"/>
                </a:solidFill>
              </a:rPr>
              <a:t> organised outside the formal system of education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Deliberately and consciously organised and systematically  implemented.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Facilitate multiple entry , exit , re- entry re-exit 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Open system of education without rigid rules </a:t>
            </a: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590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Give importance to principle of diversity, flexibility and elasticity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Links programme to the need, interest , ability and aptitude of the students 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No fixed curriculum, no stipulated working days or working hours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Intended to all ages and sections of the society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Flexible </a:t>
            </a:r>
          </a:p>
          <a:p>
            <a:endParaRPr lang="en-IN" dirty="0" smtClean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27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Advantages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Provides part – time education 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Helps to eradicate adult illiteracy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Fulfils the educational needs of all section of the society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Enable pupil to learn and earn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Helps those students who  discontinued formal education due to financial and other reasons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Enable students in the geographically remote areas to continue education   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43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Disadvantages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bg1"/>
                </a:solidFill>
              </a:rPr>
              <a:t>Non – unified non standardised 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Not equivalent to </a:t>
            </a:r>
            <a:r>
              <a:rPr lang="en-IN" smtClean="0">
                <a:solidFill>
                  <a:schemeClr val="bg1"/>
                </a:solidFill>
              </a:rPr>
              <a:t>formal education </a:t>
            </a:r>
            <a:endParaRPr lang="en-IN" dirty="0" smtClean="0">
              <a:solidFill>
                <a:schemeClr val="bg1"/>
              </a:solidFill>
            </a:endParaRPr>
          </a:p>
          <a:p>
            <a:r>
              <a:rPr lang="en-IN" dirty="0" smtClean="0">
                <a:solidFill>
                  <a:schemeClr val="bg1"/>
                </a:solidFill>
              </a:rPr>
              <a:t>Not counted for employment purpose</a:t>
            </a:r>
          </a:p>
          <a:p>
            <a:r>
              <a:rPr lang="en-IN" dirty="0" smtClean="0">
                <a:solidFill>
                  <a:schemeClr val="bg1"/>
                </a:solidFill>
              </a:rPr>
              <a:t> 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02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Differences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FORMAL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Rigid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Time-bound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Development based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Fixed point of entry and exit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Curriculum and co-curricular activities are fixed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Not  generally integrated with work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Non-FORMAL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Flexible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Not Time-bound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Need based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Fixed point of entry and exit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Curriculum and co-curricular activities varied and diversified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Always integrated with work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4040188" cy="50593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Externally imposed discipline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Confined to educational institution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Teacher dominated and authoritarian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Subject centered than learner centered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90600"/>
            <a:ext cx="4041775" cy="513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Self- imposed discipline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Not Confined to any educational set-up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Participatory and lenient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Learner centered than Subject centered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chemeClr val="bg1"/>
                </a:solidFill>
              </a:rPr>
              <a:t>The learning methods are standardised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chemeClr val="bg1"/>
                </a:solidFill>
              </a:rPr>
              <a:t>It focuses on cognitive knowledge that is measurable.</a:t>
            </a:r>
          </a:p>
          <a:p>
            <a:pPr>
              <a:lnSpc>
                <a:spcPct val="90000"/>
              </a:lnSpc>
            </a:pP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Traditional </a:t>
            </a:r>
            <a:r>
              <a:rPr lang="en-GB" b="1" dirty="0">
                <a:solidFill>
                  <a:schemeClr val="bg1"/>
                </a:solidFill>
              </a:rPr>
              <a:t>classroom.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Definition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Formal Education is the institutionalized ,the hierarchically structured, chronologically graded “educational system”, running from primary school through the university and including, in addition to general academic studies, a variety of specialized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programmes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and institutions for full-time technical and professional training.’-Coombs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Characteristics of Formal Education</a:t>
            </a:r>
            <a:b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Consist of systematic instruction.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Institutional activity, </a:t>
            </a:r>
            <a:r>
              <a:rPr lang="en-US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; direct schooling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Chronologically graded ,hierarchically structured, officially fabricated and institutionalized.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classroom based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Uniform and formal 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Subject oriented,.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Fixed goals and conscious efforts to achieve these goals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Well –defined curriculum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Role of teacher and method of teaching are pre –determined 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it is a consciously received education for which deliberate effort are made by the teachers and students.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Full time.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Fixed time, table stipulated duration ,qualifying  examination.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Leads to certificates, diplomas, degrees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Advantages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develops essential social qualities in the learner as they are living in the group of same age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It specifically and consistently provided to a large number of students simultaneously 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helps students to learn things in a disciplined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brings harmonious development of various aspect  of the personality of student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Since Formal Education is delivered through well organized machinery , educational policies and </a:t>
            </a:r>
            <a:r>
              <a:rPr lang="en-US" dirty="0" err="1" smtClean="0">
                <a:solidFill>
                  <a:schemeClr val="bg1"/>
                </a:solidFill>
              </a:rPr>
              <a:t>programmes</a:t>
            </a:r>
            <a:r>
              <a:rPr lang="en-US" dirty="0" smtClean="0">
                <a:solidFill>
                  <a:schemeClr val="bg1"/>
                </a:solidFill>
              </a:rPr>
              <a:t> at national and state can be implemented easily.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335</Template>
  <TotalTime>286</TotalTime>
  <Words>867</Words>
  <Application>Microsoft Office PowerPoint</Application>
  <PresentationFormat>On-screen Show (4:3)</PresentationFormat>
  <Paragraphs>135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Diseño predeterminado</vt:lpstr>
      <vt:lpstr>Types of Education </vt:lpstr>
      <vt:lpstr>Formal Education </vt:lpstr>
      <vt:lpstr>PowerPoint Presentation</vt:lpstr>
      <vt:lpstr>Definition</vt:lpstr>
      <vt:lpstr>Characteristics of Formal Education </vt:lpstr>
      <vt:lpstr>PowerPoint Presentation</vt:lpstr>
      <vt:lpstr>PowerPoint Presentation</vt:lpstr>
      <vt:lpstr>Advantages  </vt:lpstr>
      <vt:lpstr>PowerPoint Presentation</vt:lpstr>
      <vt:lpstr>Disadvantages  </vt:lpstr>
      <vt:lpstr> Informal learning</vt:lpstr>
      <vt:lpstr>Definition</vt:lpstr>
      <vt:lpstr>Characteristics of In-Formal </vt:lpstr>
      <vt:lpstr>PowerPoint Presentation</vt:lpstr>
      <vt:lpstr>Advantages of in –formal education </vt:lpstr>
      <vt:lpstr>PowerPoint Presentation</vt:lpstr>
      <vt:lpstr>Disadvantage of in –formal education </vt:lpstr>
      <vt:lpstr>Differences </vt:lpstr>
      <vt:lpstr>Non –Formal Education </vt:lpstr>
      <vt:lpstr>PowerPoint Presentation</vt:lpstr>
      <vt:lpstr>Characteristics </vt:lpstr>
      <vt:lpstr>PowerPoint Presentation</vt:lpstr>
      <vt:lpstr>Advantages </vt:lpstr>
      <vt:lpstr>Disadvantages </vt:lpstr>
      <vt:lpstr>Differences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Education</dc:title>
  <dc:creator>hod</dc:creator>
  <cp:lastModifiedBy>HP</cp:lastModifiedBy>
  <cp:revision>22</cp:revision>
  <dcterms:created xsi:type="dcterms:W3CDTF">2006-08-16T00:00:00Z</dcterms:created>
  <dcterms:modified xsi:type="dcterms:W3CDTF">2021-12-05T16:23:01Z</dcterms:modified>
</cp:coreProperties>
</file>