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7" r:id="rId3"/>
    <p:sldId id="260" r:id="rId4"/>
    <p:sldId id="256" r:id="rId5"/>
    <p:sldId id="259" r:id="rId6"/>
    <p:sldId id="262" r:id="rId7"/>
    <p:sldId id="263" r:id="rId8"/>
    <p:sldId id="271" r:id="rId9"/>
    <p:sldId id="261" r:id="rId10"/>
    <p:sldId id="268" r:id="rId11"/>
    <p:sldId id="269" r:id="rId12"/>
    <p:sldId id="264" r:id="rId13"/>
    <p:sldId id="265" r:id="rId14"/>
    <p:sldId id="266" r:id="rId15"/>
    <p:sldId id="272" r:id="rId16"/>
    <p:sldId id="273" r:id="rId17"/>
    <p:sldId id="274" r:id="rId18"/>
    <p:sldId id="275" r:id="rId19"/>
    <p:sldId id="276" r:id="rId20"/>
    <p:sldId id="277" r:id="rId21"/>
    <p:sldId id="281" r:id="rId22"/>
    <p:sldId id="280" r:id="rId23"/>
    <p:sldId id="282" r:id="rId24"/>
    <p:sldId id="278" r:id="rId25"/>
    <p:sldId id="279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Development of Education in India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Educational heritage of India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3" descr="Ram_In_Guruku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0"/>
            <a:ext cx="5181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WordArt 32"/>
          <p:cNvSpPr>
            <a:spLocks noChangeArrowheads="1" noChangeShapeType="1" noTextEdit="1"/>
          </p:cNvSpPr>
          <p:nvPr/>
        </p:nvSpPr>
        <p:spPr bwMode="auto">
          <a:xfrm>
            <a:off x="1676400" y="2895600"/>
            <a:ext cx="59436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THE GURUKUL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08952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>
                <a:solidFill>
                  <a:schemeClr val="tx1"/>
                </a:solidFill>
                <a:latin typeface="Arial" charset="0"/>
              </a:rPr>
              <a:t>Gurukul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(ashram) </a:t>
            </a:r>
            <a:r>
              <a:rPr lang="en-US" dirty="0" smtClean="0"/>
              <a:t>the household of the teacher was the centre of education. The students lived with their Guru as members of his own family (</a:t>
            </a:r>
            <a:r>
              <a:rPr lang="en-US" dirty="0" err="1" smtClean="0"/>
              <a:t>Gurukula</a:t>
            </a:r>
            <a:r>
              <a:rPr lang="en-US" dirty="0" smtClean="0"/>
              <a:t>). The Guru looked after the child as guardian and protector. </a:t>
            </a:r>
            <a:endParaRPr lang="en-US" dirty="0" smtClean="0">
              <a:solidFill>
                <a:schemeClr val="tx1"/>
              </a:solidFill>
              <a:latin typeface="Arial" charset="0"/>
            </a:endParaRPr>
          </a:p>
          <a:p>
            <a:pPr algn="just"/>
            <a:endParaRPr lang="en-US" dirty="0" smtClean="0">
              <a:solidFill>
                <a:schemeClr val="tx1"/>
              </a:solidFill>
              <a:latin typeface="Arial" charset="0"/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In a </a:t>
            </a:r>
            <a:r>
              <a:rPr lang="en-US" dirty="0" err="1" smtClean="0">
                <a:solidFill>
                  <a:schemeClr val="tx1"/>
                </a:solidFill>
                <a:latin typeface="Arial" charset="0"/>
              </a:rPr>
              <a:t>gurukul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students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would reside together as equals, irrespective of their social standing, learnt from the guru and distribute work in themselves to help the guru in his day-to-day life.</a:t>
            </a:r>
          </a:p>
          <a:p>
            <a:pPr algn="just"/>
            <a:endParaRPr lang="en-US" dirty="0" smtClean="0">
              <a:solidFill>
                <a:schemeClr val="tx1"/>
              </a:solidFill>
              <a:latin typeface="Arial" charset="0"/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At the end of studies, pupil would be ready to offer </a:t>
            </a:r>
            <a:r>
              <a:rPr lang="en-US" dirty="0" err="1" smtClean="0">
                <a:solidFill>
                  <a:schemeClr val="tx1"/>
                </a:solidFill>
                <a:latin typeface="Arial" charset="0"/>
              </a:rPr>
              <a:t>gurudakshina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(one time fees) to the guru. The </a:t>
            </a:r>
            <a:r>
              <a:rPr lang="en-US" i="1" dirty="0" err="1" smtClean="0">
                <a:solidFill>
                  <a:schemeClr val="tx1"/>
                </a:solidFill>
                <a:latin typeface="Arial" charset="0"/>
              </a:rPr>
              <a:t>gurudakshina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is a traditional gesture of acknowledgment, respect and thanks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stages :</a:t>
            </a:r>
          </a:p>
          <a:p>
            <a:r>
              <a:rPr lang="en-US" b="1" u="sng" dirty="0" smtClean="0"/>
              <a:t>Primary-</a:t>
            </a:r>
            <a:r>
              <a:rPr lang="en-US" b="1" dirty="0" smtClean="0"/>
              <a:t> </a:t>
            </a:r>
            <a:r>
              <a:rPr lang="en-US" dirty="0" smtClean="0"/>
              <a:t>equip the learner with basic competencies and knowledge – enable him to enter higher learning </a:t>
            </a:r>
          </a:p>
          <a:p>
            <a:r>
              <a:rPr lang="en-US" b="1" u="sng" dirty="0" smtClean="0"/>
              <a:t>Secondary ; </a:t>
            </a:r>
            <a:r>
              <a:rPr lang="en-US" dirty="0" smtClean="0"/>
              <a:t> equip the learner to conduct sacrifices</a:t>
            </a:r>
          </a:p>
          <a:p>
            <a:r>
              <a:rPr lang="en-US" dirty="0" smtClean="0"/>
              <a:t>Subject taught are- Vedas and subject related to the requirements of conduct of sacrifice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ceremonies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Vidhayarambha</a:t>
            </a:r>
            <a:r>
              <a:rPr lang="en-US" dirty="0" smtClean="0"/>
              <a:t> – at  the age of 5 – start the learning of alphabets</a:t>
            </a:r>
          </a:p>
          <a:p>
            <a:r>
              <a:rPr lang="en-US" dirty="0" err="1" smtClean="0"/>
              <a:t>Upanayana</a:t>
            </a:r>
            <a:r>
              <a:rPr lang="en-US" dirty="0" smtClean="0"/>
              <a:t> </a:t>
            </a:r>
            <a:r>
              <a:rPr lang="en-US" i="1" dirty="0" smtClean="0"/>
              <a:t>– to bring in touch with </a:t>
            </a:r>
          </a:p>
          <a:p>
            <a:r>
              <a:rPr lang="en-US" dirty="0" smtClean="0"/>
              <a:t>Formal admission ceremony when child become the </a:t>
            </a:r>
            <a:r>
              <a:rPr lang="en-US" dirty="0" err="1" smtClean="0"/>
              <a:t>shishya</a:t>
            </a:r>
            <a:r>
              <a:rPr lang="en-US" dirty="0" smtClean="0"/>
              <a:t> (disciple) of the guru (teacher)</a:t>
            </a:r>
          </a:p>
          <a:p>
            <a:r>
              <a:rPr lang="en-US" dirty="0" smtClean="0"/>
              <a:t>Child is only an animal before </a:t>
            </a:r>
            <a:r>
              <a:rPr lang="en-US" dirty="0" err="1" smtClean="0"/>
              <a:t>Upanayana</a:t>
            </a:r>
            <a:r>
              <a:rPr lang="en-US" dirty="0" smtClean="0"/>
              <a:t>  ,and after it he becomes a soul</a:t>
            </a:r>
          </a:p>
          <a:p>
            <a:r>
              <a:rPr lang="en-US" dirty="0" smtClean="0"/>
              <a:t>Reborn -</a:t>
            </a:r>
            <a:r>
              <a:rPr lang="en-US" dirty="0" err="1" smtClean="0"/>
              <a:t>dwija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8,11 and 12 years for  Brahmins, </a:t>
            </a:r>
            <a:r>
              <a:rPr lang="en-US" dirty="0" err="1" smtClean="0"/>
              <a:t>Kshatriyas</a:t>
            </a:r>
            <a:r>
              <a:rPr lang="en-US" dirty="0" smtClean="0"/>
              <a:t> and </a:t>
            </a:r>
            <a:r>
              <a:rPr lang="en-US" dirty="0" err="1" smtClean="0"/>
              <a:t>vaishyas</a:t>
            </a:r>
            <a:endParaRPr lang="en-US" dirty="0" smtClean="0"/>
          </a:p>
          <a:p>
            <a:r>
              <a:rPr lang="en-US" dirty="0" err="1" smtClean="0"/>
              <a:t>Brahmachary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Upakarma</a:t>
            </a:r>
            <a:r>
              <a:rPr lang="en-US" dirty="0" smtClean="0"/>
              <a:t> –or </a:t>
            </a:r>
            <a:r>
              <a:rPr lang="en-US" dirty="0" err="1" smtClean="0"/>
              <a:t>sravana</a:t>
            </a:r>
            <a:r>
              <a:rPr lang="en-US" dirty="0" smtClean="0"/>
              <a:t> –commencement of new year </a:t>
            </a:r>
            <a:r>
              <a:rPr lang="en-US" dirty="0" err="1" smtClean="0"/>
              <a:t>programme</a:t>
            </a:r>
            <a:endParaRPr lang="en-US" dirty="0" smtClean="0"/>
          </a:p>
          <a:p>
            <a:r>
              <a:rPr lang="en-US" dirty="0" err="1" smtClean="0"/>
              <a:t>Upasarjansa</a:t>
            </a:r>
            <a:r>
              <a:rPr lang="en-US" dirty="0" smtClean="0"/>
              <a:t>- close of each year </a:t>
            </a:r>
            <a:r>
              <a:rPr lang="en-US" dirty="0" err="1" smtClean="0"/>
              <a:t>programme</a:t>
            </a:r>
            <a:endParaRPr lang="en-US" dirty="0" smtClean="0"/>
          </a:p>
          <a:p>
            <a:r>
              <a:rPr lang="en-US" dirty="0" err="1" smtClean="0"/>
              <a:t>Samavarthana</a:t>
            </a:r>
            <a:r>
              <a:rPr lang="en-US" dirty="0" smtClean="0"/>
              <a:t>- -convocation ceremony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Gurukula</a:t>
            </a:r>
            <a:r>
              <a:rPr lang="en-US" dirty="0" smtClean="0"/>
              <a:t> system</a:t>
            </a:r>
          </a:p>
          <a:p>
            <a:r>
              <a:rPr lang="en-US" dirty="0" smtClean="0"/>
              <a:t>Education for all sectors</a:t>
            </a:r>
          </a:p>
          <a:p>
            <a:r>
              <a:rPr lang="en-US" b="1" dirty="0" smtClean="0"/>
              <a:t>Autonomy of Educational Institutions</a:t>
            </a:r>
            <a:endParaRPr lang="en-US" dirty="0" smtClean="0"/>
          </a:p>
          <a:p>
            <a:r>
              <a:rPr lang="en-US" dirty="0" smtClean="0"/>
              <a:t>Educational ceremonies</a:t>
            </a:r>
          </a:p>
          <a:p>
            <a:r>
              <a:rPr lang="en-US" dirty="0" smtClean="0"/>
              <a:t>Compulsory </a:t>
            </a:r>
            <a:r>
              <a:rPr lang="en-US" dirty="0" err="1" smtClean="0"/>
              <a:t>Brahmacharya</a:t>
            </a:r>
            <a:endParaRPr lang="en-US" dirty="0" smtClean="0"/>
          </a:p>
          <a:p>
            <a:r>
              <a:rPr lang="en-US" dirty="0" smtClean="0"/>
              <a:t>Begging alms –</a:t>
            </a:r>
          </a:p>
          <a:p>
            <a:r>
              <a:rPr lang="en-US" dirty="0" smtClean="0"/>
              <a:t>Individualistic education- depending upon his interest and ability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Ideal teacher- great respect and devotion to teachers – model for students </a:t>
            </a:r>
          </a:p>
          <a:p>
            <a:r>
              <a:rPr lang="en-US" dirty="0" smtClean="0"/>
              <a:t>Ideal teacher –student relationship: Father and son</a:t>
            </a:r>
          </a:p>
          <a:p>
            <a:r>
              <a:rPr lang="en-US" dirty="0" smtClean="0"/>
              <a:t>Prominence of religious ideals : spiritual and religious ideals </a:t>
            </a:r>
          </a:p>
          <a:p>
            <a:r>
              <a:rPr lang="en-US" dirty="0" smtClean="0"/>
              <a:t>Promotion of vocational efficiency</a:t>
            </a:r>
          </a:p>
          <a:p>
            <a:r>
              <a:rPr lang="en-US" dirty="0" smtClean="0"/>
              <a:t>Duties of disciples :</a:t>
            </a:r>
            <a:r>
              <a:rPr lang="en-US" i="1" dirty="0" smtClean="0"/>
              <a:t> The </a:t>
            </a:r>
            <a:r>
              <a:rPr lang="en-US" dirty="0" smtClean="0"/>
              <a:t>pupils performed household duties for the teacher, in addition to their academic studies.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Attainment of </a:t>
            </a:r>
            <a:r>
              <a:rPr lang="en-US" dirty="0" err="1" smtClean="0"/>
              <a:t>moksha</a:t>
            </a:r>
            <a:r>
              <a:rPr lang="en-US" dirty="0" smtClean="0"/>
              <a:t> (salvation) or self –</a:t>
            </a:r>
            <a:r>
              <a:rPr lang="en-US" dirty="0" err="1" smtClean="0"/>
              <a:t>realisation</a:t>
            </a:r>
            <a:endParaRPr lang="en-US" dirty="0" smtClean="0"/>
          </a:p>
          <a:p>
            <a:r>
              <a:rPr lang="en-US" b="1" dirty="0" smtClean="0"/>
              <a:t>Education for other world lines.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∗ Character formation.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∗ All round development for Personality.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∗ Intellectual Development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∗ Spiritual Development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. Infusion of Piety &amp; Religiousness</a:t>
            </a:r>
          </a:p>
          <a:p>
            <a:r>
              <a:rPr lang="en-US" b="1" dirty="0" smtClean="0"/>
              <a:t>Preparation for living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Preserving and Transmitting Culture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Education only a means and not an end in itself</a:t>
            </a:r>
          </a:p>
          <a:p>
            <a:r>
              <a:rPr lang="en-US" b="1" dirty="0" smtClean="0"/>
              <a:t>Stress on Social duties</a:t>
            </a:r>
            <a:endParaRPr lang="en-US" dirty="0" smtClean="0"/>
          </a:p>
          <a:p>
            <a:r>
              <a:rPr lang="en-US" b="1" dirty="0" smtClean="0"/>
              <a:t>Promotion of Social Efficiency and Welfare – vocational efficiency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013325"/>
          </a:xfrm>
        </p:spPr>
        <p:txBody>
          <a:bodyPr/>
          <a:lstStyle/>
          <a:p>
            <a:r>
              <a:rPr lang="en-US" dirty="0" smtClean="0"/>
              <a:t>Ancient –Vedic , Buddhist </a:t>
            </a:r>
          </a:p>
          <a:p>
            <a:r>
              <a:rPr lang="en-US" dirty="0" smtClean="0"/>
              <a:t>Medieval -Islamic</a:t>
            </a:r>
          </a:p>
          <a:p>
            <a:r>
              <a:rPr lang="en-US" dirty="0" smtClean="0"/>
              <a:t>Colonial – western education</a:t>
            </a:r>
          </a:p>
          <a:p>
            <a:r>
              <a:rPr lang="en-US" dirty="0" smtClean="0"/>
              <a:t>Post Independence – various education commissions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Curriculum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Spiritual ,materialistic and vocational subject</a:t>
            </a:r>
          </a:p>
          <a:p>
            <a:r>
              <a:rPr lang="en-US" dirty="0" smtClean="0"/>
              <a:t>Vedas</a:t>
            </a:r>
          </a:p>
          <a:p>
            <a:pPr fontAlgn="base"/>
            <a:r>
              <a:rPr lang="en-US" dirty="0" smtClean="0"/>
              <a:t>    Military Science </a:t>
            </a:r>
          </a:p>
          <a:p>
            <a:pPr fontAlgn="base"/>
            <a:r>
              <a:rPr lang="en-US" dirty="0" smtClean="0"/>
              <a:t>Agriculture , trade </a:t>
            </a:r>
          </a:p>
          <a:p>
            <a:pPr fontAlgn="base"/>
            <a:r>
              <a:rPr lang="en-US" dirty="0" smtClean="0"/>
              <a:t>Anthropology</a:t>
            </a:r>
          </a:p>
          <a:p>
            <a:pPr fontAlgn="base"/>
            <a:r>
              <a:rPr lang="en-US" dirty="0" smtClean="0"/>
              <a:t>    Astronomy</a:t>
            </a:r>
          </a:p>
          <a:p>
            <a:pPr fontAlgn="base"/>
            <a:r>
              <a:rPr lang="en-US" dirty="0" smtClean="0"/>
              <a:t>     Economics</a:t>
            </a:r>
          </a:p>
          <a:p>
            <a:pPr fontAlgn="base"/>
            <a:r>
              <a:rPr lang="en-US" dirty="0" smtClean="0"/>
              <a:t>       Mathematics</a:t>
            </a:r>
          </a:p>
          <a:p>
            <a:pPr fontAlgn="base"/>
            <a:r>
              <a:rPr lang="en-US" dirty="0" smtClean="0"/>
              <a:t> handicrafts, </a:t>
            </a:r>
            <a:r>
              <a:rPr lang="en-US" dirty="0" err="1" smtClean="0"/>
              <a:t>Ayurveda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Process of Instruction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smtClean="0"/>
              <a:t>There were three steps in instruction:</a:t>
            </a:r>
          </a:p>
          <a:p>
            <a:pPr fontAlgn="base"/>
            <a:r>
              <a:rPr lang="en-US" dirty="0" smtClean="0"/>
              <a:t> 1. </a:t>
            </a:r>
            <a:r>
              <a:rPr lang="en-US" dirty="0" err="1" smtClean="0"/>
              <a:t>Sravana</a:t>
            </a:r>
            <a:r>
              <a:rPr lang="en-US" dirty="0" smtClean="0"/>
              <a:t>       2. </a:t>
            </a:r>
            <a:r>
              <a:rPr lang="en-US" dirty="0" err="1" smtClean="0"/>
              <a:t>Manana</a:t>
            </a:r>
            <a:r>
              <a:rPr lang="en-US" dirty="0" smtClean="0"/>
              <a:t>        3. </a:t>
            </a:r>
            <a:r>
              <a:rPr lang="en-US" dirty="0" err="1" smtClean="0"/>
              <a:t>Nididhyasana</a:t>
            </a:r>
            <a:r>
              <a:rPr lang="en-US" dirty="0" smtClean="0"/>
              <a:t>.</a:t>
            </a:r>
          </a:p>
          <a:p>
            <a:pPr fontAlgn="base"/>
            <a:r>
              <a:rPr lang="en-US" u="sng" dirty="0" err="1" smtClean="0"/>
              <a:t>Sravana</a:t>
            </a:r>
            <a:r>
              <a:rPr lang="en-US" dirty="0" smtClean="0"/>
              <a:t> is listening to words texts as they uttered by the teacher.</a:t>
            </a:r>
          </a:p>
          <a:p>
            <a:pPr fontAlgn="base"/>
            <a:r>
              <a:rPr lang="en-US" u="sng" dirty="0" err="1" smtClean="0"/>
              <a:t>Manana</a:t>
            </a:r>
            <a:r>
              <a:rPr lang="en-US" dirty="0" smtClean="0"/>
              <a:t> is the process of deliberation or reflection of the topic taught.</a:t>
            </a:r>
          </a:p>
          <a:p>
            <a:pPr fontAlgn="base"/>
            <a:r>
              <a:rPr lang="en-US" u="sng" dirty="0" err="1" smtClean="0"/>
              <a:t>Nididhyasana</a:t>
            </a:r>
            <a:r>
              <a:rPr lang="en-US" dirty="0" smtClean="0"/>
              <a:t> represents the highest stage.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of teaching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lecturing </a:t>
            </a:r>
          </a:p>
          <a:p>
            <a:pPr marL="514350" indent="-514350">
              <a:buNone/>
            </a:pP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    Discussion and recitation </a:t>
            </a:r>
          </a:p>
          <a:p>
            <a:pPr marL="514350" indent="-514350">
              <a:buNone/>
            </a:pP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Listening 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Dialogue 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Meditation </a:t>
            </a:r>
            <a:br>
              <a:rPr lang="en-US" sz="5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 Illustration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 Project Method</a:t>
            </a:r>
            <a:endParaRPr lang="en-US" sz="5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Medium of instruction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Sanskrit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Education of Women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smtClean="0"/>
              <a:t>The Vedas give a very honorable &amp; respectable status to women. </a:t>
            </a:r>
          </a:p>
          <a:p>
            <a:pPr fontAlgn="base"/>
            <a:r>
              <a:rPr lang="en-US" dirty="0" smtClean="0"/>
              <a:t>They were eligible for higher education for the study of the Vedas and the performance of administrative and other important jobs .</a:t>
            </a:r>
          </a:p>
          <a:p>
            <a:pPr fontAlgn="base"/>
            <a:r>
              <a:rPr lang="en-US" dirty="0" smtClean="0"/>
              <a:t>Girls should go to the schools where there are women teachers(</a:t>
            </a:r>
            <a:r>
              <a:rPr lang="en-US" dirty="0" err="1" smtClean="0"/>
              <a:t>Rishikas</a:t>
            </a:r>
            <a:r>
              <a:rPr lang="en-US" dirty="0" smtClean="0"/>
              <a:t> ).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teacher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1.Teachers as Spiritual as well as Intellectual Guide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2.Teacher occupied a pivotal position in the Vedic System of education. 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3.The teacher was a (Parent Substitute),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4. A facilitator of learning, exemplar and inspirer, confident, detector ,friend and philosopher moral educator, reformer, evaluator, character and personality builder, 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5.Teacher was the spiritual father of his pupils.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Self-discipline</a:t>
            </a:r>
          </a:p>
          <a:p>
            <a:r>
              <a:rPr lang="en-US" dirty="0" smtClean="0"/>
              <a:t>Compulsory </a:t>
            </a:r>
            <a:r>
              <a:rPr lang="en-US" dirty="0" err="1" smtClean="0"/>
              <a:t>Brahmacharya</a:t>
            </a:r>
            <a:endParaRPr lang="en-US" dirty="0" smtClean="0"/>
          </a:p>
          <a:p>
            <a:r>
              <a:rPr lang="en-US" dirty="0" smtClean="0"/>
              <a:t>Physical and spiritual Punishment for indiscipline 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system of education was well-organized. </a:t>
            </a:r>
          </a:p>
          <a:p>
            <a:r>
              <a:rPr lang="en-US" dirty="0" smtClean="0"/>
              <a:t>It was suited to the needs of the society</a:t>
            </a:r>
          </a:p>
          <a:p>
            <a:r>
              <a:rPr lang="en-US" dirty="0" smtClean="0"/>
              <a:t>It was aimed at the development of personality of an individual to his maximum extent.</a:t>
            </a:r>
          </a:p>
          <a:p>
            <a:r>
              <a:rPr lang="en-US" dirty="0" smtClean="0"/>
              <a:t> Education helped in the realization of spiritual &amp; moral values, </a:t>
            </a:r>
          </a:p>
          <a:p>
            <a:r>
              <a:rPr lang="en-US" dirty="0" smtClean="0"/>
              <a:t>Preservation and propagation of national culture 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preparing for worldly pursuits</a:t>
            </a:r>
          </a:p>
          <a:p>
            <a:r>
              <a:rPr lang="en-US" dirty="0" smtClean="0"/>
              <a:t>. Education was free </a:t>
            </a:r>
          </a:p>
          <a:p>
            <a:r>
              <a:rPr lang="en-US" dirty="0" smtClean="0"/>
              <a:t>Ideal teachers – pupils relation </a:t>
            </a:r>
          </a:p>
          <a:p>
            <a:r>
              <a:rPr lang="en-US" dirty="0" smtClean="0"/>
              <a:t>Development Social Skills 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Demerits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Undue importance to spiritual life </a:t>
            </a:r>
          </a:p>
          <a:p>
            <a:r>
              <a:rPr lang="en-US" dirty="0" smtClean="0"/>
              <a:t>Based on caste system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Buddhism emerged in 6</a:t>
            </a:r>
            <a:r>
              <a:rPr lang="en-US" baseline="30000" dirty="0" smtClean="0"/>
              <a:t>th</a:t>
            </a:r>
            <a:r>
              <a:rPr lang="en-US" dirty="0" smtClean="0"/>
              <a:t> century B.C(1500 B.C-1200A.D)</a:t>
            </a:r>
          </a:p>
          <a:p>
            <a:r>
              <a:rPr lang="en-US" dirty="0" smtClean="0"/>
              <a:t>As a reaction against Vedic religion</a:t>
            </a:r>
          </a:p>
          <a:p>
            <a:r>
              <a:rPr lang="en-US" dirty="0" smtClean="0"/>
              <a:t>Islam reached India by 1000 A.D</a:t>
            </a:r>
          </a:p>
          <a:p>
            <a:r>
              <a:rPr lang="en-US" dirty="0" smtClean="0"/>
              <a:t>Europeans -1498 A.D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Vedic Education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4937125"/>
          </a:xfrm>
        </p:spPr>
        <p:txBody>
          <a:bodyPr/>
          <a:lstStyle/>
          <a:p>
            <a:r>
              <a:rPr lang="en-US" dirty="0" smtClean="0"/>
              <a:t>Social System </a:t>
            </a:r>
          </a:p>
          <a:p>
            <a:r>
              <a:rPr lang="en-US" dirty="0" smtClean="0"/>
              <a:t>Varna system –</a:t>
            </a:r>
          </a:p>
          <a:p>
            <a:r>
              <a:rPr lang="en-US" dirty="0" smtClean="0"/>
              <a:t> Brahmins –head of the society-Priestly class – acquisition ,preservation and transmission of knowledge</a:t>
            </a:r>
          </a:p>
          <a:p>
            <a:r>
              <a:rPr lang="en-US" dirty="0" err="1" smtClean="0"/>
              <a:t>Kshatriysa</a:t>
            </a:r>
            <a:r>
              <a:rPr lang="en-US" dirty="0" smtClean="0"/>
              <a:t> – arms of the society-warrior class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Vyasyas</a:t>
            </a:r>
            <a:r>
              <a:rPr lang="en-US" dirty="0" smtClean="0"/>
              <a:t> – thigh – agriculturalists and traders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Shudras</a:t>
            </a:r>
            <a:r>
              <a:rPr lang="en-US" dirty="0" smtClean="0"/>
              <a:t> –feet – servants to  upper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Ashramas</a:t>
            </a:r>
            <a:r>
              <a:rPr lang="en-US" dirty="0" smtClean="0"/>
              <a:t> – </a:t>
            </a:r>
            <a:r>
              <a:rPr lang="en-US" dirty="0" err="1" smtClean="0"/>
              <a:t>Brahmacharya</a:t>
            </a:r>
            <a:endParaRPr lang="en-US" dirty="0" smtClean="0"/>
          </a:p>
          <a:p>
            <a:r>
              <a:rPr lang="en-US" dirty="0" err="1" smtClean="0"/>
              <a:t>Grahasthashrama</a:t>
            </a:r>
            <a:endParaRPr lang="en-US" dirty="0" smtClean="0"/>
          </a:p>
          <a:p>
            <a:r>
              <a:rPr lang="en-US" dirty="0" err="1" smtClean="0"/>
              <a:t>Vanaprastha</a:t>
            </a:r>
            <a:endParaRPr lang="en-US" dirty="0" smtClean="0"/>
          </a:p>
          <a:p>
            <a:r>
              <a:rPr lang="en-US" dirty="0" err="1" smtClean="0"/>
              <a:t>Sanyasa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Early Vedic period B.C 2000- B.C 1000</a:t>
            </a:r>
          </a:p>
          <a:p>
            <a:r>
              <a:rPr lang="en-US" dirty="0" smtClean="0"/>
              <a:t>Later  Vedic period B.C 1000- B.C 600</a:t>
            </a:r>
          </a:p>
          <a:p>
            <a:r>
              <a:rPr lang="en-US" dirty="0" smtClean="0"/>
              <a:t>Vedas governs the Personal and social life of the people – Vedic Age </a:t>
            </a:r>
          </a:p>
          <a:p>
            <a:r>
              <a:rPr lang="en-US" dirty="0" smtClean="0"/>
              <a:t>Veda- Sanskrit term – </a:t>
            </a:r>
            <a:r>
              <a:rPr lang="en-US" dirty="0" err="1" smtClean="0"/>
              <a:t>Vid</a:t>
            </a:r>
            <a:r>
              <a:rPr lang="en-US" dirty="0" smtClean="0"/>
              <a:t>- to Know</a:t>
            </a:r>
          </a:p>
          <a:p>
            <a:r>
              <a:rPr lang="en-US" dirty="0" smtClean="0"/>
              <a:t> Etymological meaning of Veda –Knowledge </a:t>
            </a:r>
          </a:p>
          <a:p>
            <a:r>
              <a:rPr lang="en-US" dirty="0" smtClean="0"/>
              <a:t>Vedic – pertaining to </a:t>
            </a:r>
            <a:r>
              <a:rPr lang="en-US" dirty="0" err="1" smtClean="0"/>
              <a:t>veda</a:t>
            </a:r>
            <a:r>
              <a:rPr lang="en-US" dirty="0" smtClean="0"/>
              <a:t> </a:t>
            </a:r>
          </a:p>
          <a:p>
            <a:r>
              <a:rPr lang="en-US" dirty="0" smtClean="0"/>
              <a:t>Vedas – earliest literary record of Indo- Aryan </a:t>
            </a:r>
            <a:r>
              <a:rPr lang="en-US" dirty="0" err="1" smtClean="0"/>
              <a:t>civilisation</a:t>
            </a:r>
            <a:r>
              <a:rPr lang="en-US" dirty="0" smtClean="0"/>
              <a:t> 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In compiling the </a:t>
            </a:r>
            <a:r>
              <a:rPr lang="en-US" sz="3200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vedic</a:t>
            </a:r>
            <a:r>
              <a:rPr lang="en-US" sz="32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mantras, VED VYASA edited them into four books, the Rig-Veda, the </a:t>
            </a:r>
            <a:r>
              <a:rPr lang="en-US" sz="3200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Yajur</a:t>
            </a:r>
            <a:r>
              <a:rPr lang="en-US" sz="32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-Veda, the </a:t>
            </a:r>
            <a:r>
              <a:rPr lang="en-US" sz="3200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32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-Veda, and the </a:t>
            </a:r>
            <a:r>
              <a:rPr lang="en-US" sz="3200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Atharva</a:t>
            </a:r>
            <a:r>
              <a:rPr lang="en-US" sz="32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-Veda. </a:t>
            </a:r>
            <a:endParaRPr lang="en-US" sz="3200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" descr="Ved Vyas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5894" y="1300619"/>
            <a:ext cx="3667506" cy="5023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education system prevailed in Vedic age is called Vedic Education </a:t>
            </a:r>
          </a:p>
          <a:p>
            <a:r>
              <a:rPr lang="en-US" dirty="0" err="1" smtClean="0"/>
              <a:t>Gurukula</a:t>
            </a:r>
            <a:r>
              <a:rPr lang="en-US" dirty="0" smtClean="0"/>
              <a:t> system of education </a:t>
            </a:r>
          </a:p>
          <a:p>
            <a:r>
              <a:rPr lang="en-US" dirty="0" smtClean="0"/>
              <a:t>Dominated by religion </a:t>
            </a:r>
          </a:p>
          <a:p>
            <a:r>
              <a:rPr lang="en-US" dirty="0" smtClean="0"/>
              <a:t>Important tool for self-</a:t>
            </a:r>
            <a:r>
              <a:rPr lang="en-US" dirty="0" err="1" smtClean="0"/>
              <a:t>realisation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238</TotalTime>
  <Words>790</Words>
  <Application>Microsoft Office PowerPoint</Application>
  <PresentationFormat>On-screen Show (4:3)</PresentationFormat>
  <Paragraphs>129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Trek</vt:lpstr>
      <vt:lpstr>Development of Education in India</vt:lpstr>
      <vt:lpstr>PowerPoint Presentation</vt:lpstr>
      <vt:lpstr>background</vt:lpstr>
      <vt:lpstr>Vedic Education </vt:lpstr>
      <vt:lpstr>PowerPoint Presentation</vt:lpstr>
      <vt:lpstr>PowerPoint Presentation</vt:lpstr>
      <vt:lpstr>Period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Important ceremonies </vt:lpstr>
      <vt:lpstr>PowerPoint Presentation</vt:lpstr>
      <vt:lpstr>PowerPoint Presentation</vt:lpstr>
      <vt:lpstr>features</vt:lpstr>
      <vt:lpstr>PowerPoint Presentation</vt:lpstr>
      <vt:lpstr>Aims </vt:lpstr>
      <vt:lpstr>PowerPoint Presentation</vt:lpstr>
      <vt:lpstr>Curriculum  </vt:lpstr>
      <vt:lpstr>Process of Instruction </vt:lpstr>
      <vt:lpstr>Method of teaching </vt:lpstr>
      <vt:lpstr>Medium of instruction </vt:lpstr>
      <vt:lpstr>Education of Women </vt:lpstr>
      <vt:lpstr>Role of teacher </vt:lpstr>
      <vt:lpstr>Discipline</vt:lpstr>
      <vt:lpstr>Merits </vt:lpstr>
      <vt:lpstr>PowerPoint Presentation</vt:lpstr>
      <vt:lpstr>Demerits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Vedic Education</dc:title>
  <dc:creator>HP</dc:creator>
  <cp:lastModifiedBy>HP</cp:lastModifiedBy>
  <cp:revision>31</cp:revision>
  <dcterms:created xsi:type="dcterms:W3CDTF">2006-08-16T00:00:00Z</dcterms:created>
  <dcterms:modified xsi:type="dcterms:W3CDTF">2021-01-08T04:55:54Z</dcterms:modified>
</cp:coreProperties>
</file>