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E8B33AA-3AB6-418A-9758-7097E41639DA}" type="datetimeFigureOut">
              <a:rPr lang="en-IN" smtClean="0"/>
              <a:t>02-02-2022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40776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8B33AA-3AB6-418A-9758-7097E41639DA}" type="datetimeFigureOut">
              <a:rPr lang="en-IN" smtClean="0"/>
              <a:t>02-02-2022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7483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8B33AA-3AB6-418A-9758-7097E41639DA}" type="datetimeFigureOut">
              <a:rPr lang="en-IN" smtClean="0"/>
              <a:t>02-02-2022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85274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8B33AA-3AB6-418A-9758-7097E41639DA}" type="datetimeFigureOut">
              <a:rPr lang="en-IN" smtClean="0"/>
              <a:t>02-02-2022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400949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B33AA-3AB6-418A-9758-7097E41639DA}" type="datetimeFigureOut">
              <a:rPr lang="en-IN" smtClean="0"/>
              <a:t>02-02-2022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35483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E8B33AA-3AB6-418A-9758-7097E41639DA}" type="datetimeFigureOut">
              <a:rPr lang="en-IN" smtClean="0"/>
              <a:t>02-02-2022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3860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E8B33AA-3AB6-418A-9758-7097E41639DA}" type="datetimeFigureOut">
              <a:rPr lang="en-IN" smtClean="0"/>
              <a:t>02-02-2022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300125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E8B33AA-3AB6-418A-9758-7097E41639DA}" type="datetimeFigureOut">
              <a:rPr lang="en-IN" smtClean="0"/>
              <a:t>02-02-2022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68649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B33AA-3AB6-418A-9758-7097E41639DA}" type="datetimeFigureOut">
              <a:rPr lang="en-IN" smtClean="0"/>
              <a:t>02-02-2022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91995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B33AA-3AB6-418A-9758-7097E41639DA}" type="datetimeFigureOut">
              <a:rPr lang="en-IN" smtClean="0"/>
              <a:t>02-02-2022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54618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B33AA-3AB6-418A-9758-7097E41639DA}" type="datetimeFigureOut">
              <a:rPr lang="en-IN" smtClean="0"/>
              <a:t>02-02-2022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B1E899-C7F7-4E19-9DF5-29B7F4421185}" type="slidenum">
              <a:rPr lang="en-IN" smtClean="0"/>
              <a:t>‹#›</a:t>
            </a:fld>
            <a:endParaRPr lang="en-IN"/>
          </a:p>
        </p:txBody>
      </p:sp>
    </p:spTree>
    <p:extLst>
      <p:ext uri="{BB962C8B-B14F-4D97-AF65-F5344CB8AC3E}">
        <p14:creationId xmlns:p14="http://schemas.microsoft.com/office/powerpoint/2010/main" val="1879094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B33AA-3AB6-418A-9758-7097E41639DA}" type="datetimeFigureOut">
              <a:rPr lang="en-IN" smtClean="0"/>
              <a:t>02-02-2022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1E899-C7F7-4E19-9DF5-29B7F4421185}" type="slidenum">
              <a:rPr lang="en-IN" smtClean="0"/>
              <a:t>‹#›</a:t>
            </a:fld>
            <a:endParaRPr lang="en-IN"/>
          </a:p>
        </p:txBody>
      </p:sp>
    </p:spTree>
    <p:extLst>
      <p:ext uri="{BB962C8B-B14F-4D97-AF65-F5344CB8AC3E}">
        <p14:creationId xmlns:p14="http://schemas.microsoft.com/office/powerpoint/2010/main" val="1939070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944215"/>
          </a:xfrm>
        </p:spPr>
        <p:txBody>
          <a:bodyPr>
            <a:normAutofit fontScale="90000"/>
          </a:bodyPr>
          <a:lstStyle/>
          <a:p>
            <a:r>
              <a:rPr lang="en-IN" dirty="0" smtClean="0"/>
              <a:t>Central theme of </a:t>
            </a:r>
            <a:r>
              <a:rPr lang="en-IN" dirty="0" err="1" smtClean="0"/>
              <a:t>Bhagavat</a:t>
            </a:r>
            <a:r>
              <a:rPr lang="en-IN" dirty="0" smtClean="0"/>
              <a:t> Gita, Quran and Bible and their educational implications. </a:t>
            </a:r>
            <a:endParaRPr lang="en-IN" dirty="0"/>
          </a:p>
        </p:txBody>
      </p:sp>
      <p:sp>
        <p:nvSpPr>
          <p:cNvPr id="3" name="Subtitle 2"/>
          <p:cNvSpPr>
            <a:spLocks noGrp="1"/>
          </p:cNvSpPr>
          <p:nvPr>
            <p:ph type="subTitle" idx="1"/>
          </p:nvPr>
        </p:nvSpPr>
        <p:spPr>
          <a:xfrm>
            <a:off x="611560" y="2996952"/>
            <a:ext cx="7776864" cy="3024336"/>
          </a:xfrm>
        </p:spPr>
        <p:txBody>
          <a:bodyPr>
            <a:normAutofit fontScale="85000" lnSpcReduction="10000"/>
          </a:bodyPr>
          <a:lstStyle/>
          <a:p>
            <a:r>
              <a:rPr lang="en-IN" b="1" dirty="0" err="1" smtClean="0">
                <a:solidFill>
                  <a:srgbClr val="FF0000"/>
                </a:solidFill>
              </a:rPr>
              <a:t>Bhagavat</a:t>
            </a:r>
            <a:r>
              <a:rPr lang="en-IN" b="1" dirty="0" smtClean="0">
                <a:solidFill>
                  <a:srgbClr val="FF0000"/>
                </a:solidFill>
              </a:rPr>
              <a:t> Gita Central Theme</a:t>
            </a:r>
          </a:p>
          <a:p>
            <a:pPr algn="just"/>
            <a:r>
              <a:rPr lang="en-IN" b="1" dirty="0" smtClean="0"/>
              <a:t>•	Bhagavad Gita literally means 'The Lords Song', i.e., the philosophical discourse of Lord Krishna to persuade the reluctant </a:t>
            </a:r>
            <a:r>
              <a:rPr lang="en-IN" b="1" dirty="0" err="1" smtClean="0"/>
              <a:t>Arjuna</a:t>
            </a:r>
            <a:r>
              <a:rPr lang="en-IN" b="1" dirty="0" smtClean="0"/>
              <a:t> to fight.</a:t>
            </a:r>
          </a:p>
          <a:p>
            <a:pPr algn="just"/>
            <a:r>
              <a:rPr lang="en-IN" b="1" dirty="0" smtClean="0"/>
              <a:t>•	It is the most popular and sacred book of the Hindus and is contained in the </a:t>
            </a:r>
            <a:r>
              <a:rPr lang="en-IN" b="1" dirty="0" err="1" smtClean="0"/>
              <a:t>Bhishma-Parva</a:t>
            </a:r>
            <a:r>
              <a:rPr lang="en-IN" b="1" dirty="0" smtClean="0"/>
              <a:t> of the Mahabharata.</a:t>
            </a:r>
          </a:p>
          <a:p>
            <a:pPr algn="just"/>
            <a:endParaRPr lang="en-IN" b="1" dirty="0"/>
          </a:p>
        </p:txBody>
      </p:sp>
    </p:spTree>
    <p:extLst>
      <p:ext uri="{BB962C8B-B14F-4D97-AF65-F5344CB8AC3E}">
        <p14:creationId xmlns:p14="http://schemas.microsoft.com/office/powerpoint/2010/main" val="612491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Educational Implications of Bhagavad Gita </a:t>
            </a:r>
            <a:endParaRPr lang="en-IN" dirty="0"/>
          </a:p>
        </p:txBody>
      </p:sp>
      <p:sp>
        <p:nvSpPr>
          <p:cNvPr id="3" name="Content Placeholder 2"/>
          <p:cNvSpPr>
            <a:spLocks noGrp="1"/>
          </p:cNvSpPr>
          <p:nvPr>
            <p:ph idx="1"/>
          </p:nvPr>
        </p:nvSpPr>
        <p:spPr/>
        <p:txBody>
          <a:bodyPr/>
          <a:lstStyle/>
          <a:p>
            <a:pPr algn="just"/>
            <a:r>
              <a:rPr lang="en-IN" dirty="0" smtClean="0"/>
              <a:t>We may derive the true meaning of education through the virtuous knowledge (</a:t>
            </a:r>
            <a:r>
              <a:rPr lang="en-IN" dirty="0" err="1" smtClean="0"/>
              <a:t>Satwika</a:t>
            </a:r>
            <a:r>
              <a:rPr lang="en-IN" dirty="0" smtClean="0"/>
              <a:t> </a:t>
            </a:r>
            <a:r>
              <a:rPr lang="en-IN" dirty="0" err="1" smtClean="0"/>
              <a:t>Gyan</a:t>
            </a:r>
            <a:r>
              <a:rPr lang="en-IN" dirty="0" smtClean="0"/>
              <a:t>) as emphasized by Krishna </a:t>
            </a:r>
          </a:p>
          <a:p>
            <a:pPr algn="just"/>
            <a:r>
              <a:rPr lang="en-IN" dirty="0" smtClean="0"/>
              <a:t>Virtuous knowledge is that through which we perceive unity in diversity and sense the Brahma (i.e., God or </a:t>
            </a:r>
            <a:r>
              <a:rPr lang="en-IN" dirty="0" err="1" smtClean="0"/>
              <a:t>Parmeshwar</a:t>
            </a:r>
            <a:r>
              <a:rPr lang="en-IN" dirty="0" smtClean="0"/>
              <a:t>) in all the creatures on this earth. </a:t>
            </a:r>
            <a:endParaRPr lang="en-IN" dirty="0"/>
          </a:p>
        </p:txBody>
      </p:sp>
    </p:spTree>
    <p:extLst>
      <p:ext uri="{BB962C8B-B14F-4D97-AF65-F5344CB8AC3E}">
        <p14:creationId xmlns:p14="http://schemas.microsoft.com/office/powerpoint/2010/main" val="252638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a:r>
              <a:rPr lang="en-IN" dirty="0" smtClean="0"/>
              <a:t>	True education would provide children not only an intellectual stimulation, but also a real purpose in life. The Bhagavad Gita answer the 'why' of such education. </a:t>
            </a:r>
          </a:p>
          <a:p>
            <a:pPr algn="just"/>
            <a:r>
              <a:rPr lang="en-IN" dirty="0" smtClean="0"/>
              <a:t>The human child in the world is not a tabula rasa or an empty being. He inherits the certain tendencies, instincts, propensities of character, mental dispositions etc. from his past life. </a:t>
            </a:r>
            <a:endParaRPr lang="en-IN" dirty="0"/>
          </a:p>
        </p:txBody>
      </p:sp>
    </p:spTree>
    <p:extLst>
      <p:ext uri="{BB962C8B-B14F-4D97-AF65-F5344CB8AC3E}">
        <p14:creationId xmlns:p14="http://schemas.microsoft.com/office/powerpoint/2010/main" val="3403617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r>
              <a:rPr lang="en-IN" dirty="0" smtClean="0"/>
              <a:t>Parents give to child only his body but his physical apparatus and soul's doing are his own. This explains individual differences. </a:t>
            </a:r>
          </a:p>
          <a:p>
            <a:r>
              <a:rPr lang="en-IN" dirty="0" smtClean="0"/>
              <a:t>The Bhagavad Gita reconciles metaphysics and physics, </a:t>
            </a:r>
            <a:r>
              <a:rPr lang="en-IN" dirty="0" err="1" smtClean="0"/>
              <a:t>nivritti</a:t>
            </a:r>
            <a:r>
              <a:rPr lang="en-IN" dirty="0" smtClean="0"/>
              <a:t> and </a:t>
            </a:r>
            <a:r>
              <a:rPr lang="en-IN" dirty="0" err="1" smtClean="0"/>
              <a:t>pravrtti</a:t>
            </a:r>
            <a:r>
              <a:rPr lang="en-IN" dirty="0" smtClean="0"/>
              <a:t>, psychical entity, and hereditary and environment of men and gives the principles of education clearly indicating that education is spiritual-social necessity. It is a value and its structure cannot be built on sand. </a:t>
            </a:r>
          </a:p>
          <a:p>
            <a:endParaRPr lang="en-IN" dirty="0"/>
          </a:p>
        </p:txBody>
      </p:sp>
    </p:spTree>
    <p:extLst>
      <p:ext uri="{BB962C8B-B14F-4D97-AF65-F5344CB8AC3E}">
        <p14:creationId xmlns:p14="http://schemas.microsoft.com/office/powerpoint/2010/main" val="77711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b="1" dirty="0"/>
              <a:t>The ideals of education:</a:t>
            </a:r>
          </a:p>
          <a:p>
            <a:r>
              <a:rPr lang="en-IN" dirty="0"/>
              <a:t>We may </a:t>
            </a:r>
            <a:r>
              <a:rPr lang="en-IN" dirty="0" err="1"/>
              <a:t>analyze</a:t>
            </a:r>
            <a:r>
              <a:rPr lang="en-IN" dirty="0"/>
              <a:t> the ideals of education into six parts, such as:</a:t>
            </a:r>
          </a:p>
          <a:p>
            <a:r>
              <a:rPr lang="en-IN" dirty="0"/>
              <a:t>1.	To develop virtuous knowledge.</a:t>
            </a:r>
          </a:p>
          <a:p>
            <a:r>
              <a:rPr lang="en-IN" dirty="0"/>
              <a:t>2.	To develop and effect sublimation of personality.</a:t>
            </a:r>
          </a:p>
          <a:p>
            <a:r>
              <a:rPr lang="en-IN" dirty="0"/>
              <a:t>3.	To co-ordinate between the individual and </a:t>
            </a:r>
            <a:r>
              <a:rPr lang="en-IN" dirty="0" smtClean="0"/>
              <a:t>  social </a:t>
            </a:r>
            <a:r>
              <a:rPr lang="en-IN" dirty="0"/>
              <a:t>aim.</a:t>
            </a:r>
          </a:p>
          <a:p>
            <a:r>
              <a:rPr lang="en-IN" dirty="0"/>
              <a:t>4.	To develop the inner consciousness.</a:t>
            </a:r>
          </a:p>
          <a:p>
            <a:r>
              <a:rPr lang="en-IN" dirty="0"/>
              <a:t>5.	To develop intellectual and logical ability.</a:t>
            </a:r>
          </a:p>
          <a:p>
            <a:r>
              <a:rPr lang="en-IN" dirty="0"/>
              <a:t>6.	To establish the importance of duty in life.</a:t>
            </a:r>
          </a:p>
          <a:p>
            <a:endParaRPr lang="en-IN" dirty="0"/>
          </a:p>
        </p:txBody>
      </p:sp>
    </p:spTree>
    <p:extLst>
      <p:ext uri="{BB962C8B-B14F-4D97-AF65-F5344CB8AC3E}">
        <p14:creationId xmlns:p14="http://schemas.microsoft.com/office/powerpoint/2010/main" val="298671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THE HOLY QUR’AN</a:t>
            </a:r>
            <a:br>
              <a:rPr lang="en-IN" dirty="0"/>
            </a:br>
            <a:endParaRPr lang="en-IN" dirty="0"/>
          </a:p>
        </p:txBody>
      </p:sp>
      <p:sp>
        <p:nvSpPr>
          <p:cNvPr id="3" name="Content Placeholder 2"/>
          <p:cNvSpPr>
            <a:spLocks noGrp="1"/>
          </p:cNvSpPr>
          <p:nvPr>
            <p:ph idx="1"/>
          </p:nvPr>
        </p:nvSpPr>
        <p:spPr/>
        <p:txBody>
          <a:bodyPr>
            <a:normAutofit/>
          </a:bodyPr>
          <a:lstStyle/>
          <a:p>
            <a:pPr marL="0" indent="0">
              <a:buNone/>
            </a:pPr>
            <a:r>
              <a:rPr lang="en-IN" dirty="0"/>
              <a:t> </a:t>
            </a:r>
            <a:r>
              <a:rPr lang="en-IN" dirty="0" smtClean="0"/>
              <a:t>QUR’AN  -literally </a:t>
            </a:r>
            <a:r>
              <a:rPr lang="en-IN" dirty="0"/>
              <a:t>meaning “the recitation” which is the central religious text of Islam, which Muslims believe to be a revelation from God ( Allah ). </a:t>
            </a:r>
            <a:endParaRPr lang="en-IN" dirty="0" smtClean="0"/>
          </a:p>
          <a:p>
            <a:pPr marL="0" indent="0">
              <a:buNone/>
            </a:pPr>
            <a:r>
              <a:rPr lang="en-IN" dirty="0" smtClean="0"/>
              <a:t>It </a:t>
            </a:r>
            <a:r>
              <a:rPr lang="en-IN" dirty="0"/>
              <a:t>is the sacred writings of Islam revealed by God to the Prophet Muhammad during his life at Mecca and Medina</a:t>
            </a:r>
            <a:r>
              <a:rPr lang="en-IN" dirty="0" smtClean="0"/>
              <a:t>.</a:t>
            </a:r>
          </a:p>
          <a:p>
            <a:pPr marL="0" indent="0">
              <a:buNone/>
            </a:pPr>
            <a:endParaRPr lang="en-IN" dirty="0"/>
          </a:p>
        </p:txBody>
      </p:sp>
    </p:spTree>
    <p:extLst>
      <p:ext uri="{BB962C8B-B14F-4D97-AF65-F5344CB8AC3E}">
        <p14:creationId xmlns:p14="http://schemas.microsoft.com/office/powerpoint/2010/main" val="353822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20000"/>
          </a:bodyPr>
          <a:lstStyle/>
          <a:p>
            <a:r>
              <a:rPr lang="en-IN" dirty="0"/>
              <a:t>SIGNIFICANCE: </a:t>
            </a:r>
          </a:p>
          <a:p>
            <a:r>
              <a:rPr lang="en-IN" dirty="0"/>
              <a:t>	The Quran provides Muslims with detailed guidance on their everyday problems, together with the sayings, actions, and recommendations of Muhammad. </a:t>
            </a:r>
          </a:p>
          <a:p>
            <a:r>
              <a:rPr lang="en-IN" dirty="0"/>
              <a:t>	The Quran has been the ultimate source of legal authority for Muslims over the past fourteen centuries.</a:t>
            </a:r>
          </a:p>
          <a:p>
            <a:r>
              <a:rPr lang="en-IN" dirty="0"/>
              <a:t>	Muslim scholars have also thoroughly examined, </a:t>
            </a:r>
            <a:r>
              <a:rPr lang="en-IN" dirty="0" err="1"/>
              <a:t>analyzed</a:t>
            </a:r>
            <a:r>
              <a:rPr lang="en-IN" dirty="0"/>
              <a:t> and interpreted the various verses of the Holy Book; detailing the requirements the Qur'an imposes on Muslims in order for them to achieve spiritual purity.</a:t>
            </a:r>
          </a:p>
          <a:p>
            <a:endParaRPr lang="en-IN" dirty="0"/>
          </a:p>
        </p:txBody>
      </p:sp>
    </p:spTree>
    <p:extLst>
      <p:ext uri="{BB962C8B-B14F-4D97-AF65-F5344CB8AC3E}">
        <p14:creationId xmlns:p14="http://schemas.microsoft.com/office/powerpoint/2010/main" val="1949062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endParaRPr lang="en-IN" dirty="0" smtClean="0"/>
          </a:p>
          <a:p>
            <a:pPr algn="just"/>
            <a:r>
              <a:rPr lang="en-IN" dirty="0" smtClean="0"/>
              <a:t>Qur'an </a:t>
            </a:r>
            <a:r>
              <a:rPr lang="en-IN" dirty="0"/>
              <a:t>has </a:t>
            </a:r>
            <a:r>
              <a:rPr lang="en-IN" dirty="0" smtClean="0"/>
              <a:t>served </a:t>
            </a:r>
            <a:r>
              <a:rPr lang="en-IN" dirty="0"/>
              <a:t>as a source of spiritual guidance for the followers of Islam.</a:t>
            </a:r>
          </a:p>
          <a:p>
            <a:pPr algn="just"/>
            <a:r>
              <a:rPr lang="en-IN" dirty="0" smtClean="0"/>
              <a:t>Holy </a:t>
            </a:r>
            <a:r>
              <a:rPr lang="en-IN" dirty="0"/>
              <a:t>Quran is a Complete Code of Life </a:t>
            </a:r>
            <a:endParaRPr lang="en-IN" dirty="0" smtClean="0"/>
          </a:p>
          <a:p>
            <a:pPr algn="just"/>
            <a:r>
              <a:rPr lang="en-IN" dirty="0" smtClean="0"/>
              <a:t>Qur'an </a:t>
            </a:r>
            <a:r>
              <a:rPr lang="en-IN" dirty="0"/>
              <a:t>has dealt with a vast range of subjects like the matters pertaining to various issues including social, political, administrative, historical, cultural, faith and other related matters.</a:t>
            </a:r>
          </a:p>
          <a:p>
            <a:endParaRPr lang="en-IN" dirty="0"/>
          </a:p>
        </p:txBody>
      </p:sp>
    </p:spTree>
    <p:extLst>
      <p:ext uri="{BB962C8B-B14F-4D97-AF65-F5344CB8AC3E}">
        <p14:creationId xmlns:p14="http://schemas.microsoft.com/office/powerpoint/2010/main" val="758339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dirty="0"/>
              <a:t>CENTRAL </a:t>
            </a:r>
            <a:r>
              <a:rPr lang="en-IN" dirty="0" smtClean="0"/>
              <a:t>THEME</a:t>
            </a:r>
          </a:p>
          <a:p>
            <a:pPr algn="just"/>
            <a:r>
              <a:rPr lang="en-IN" dirty="0"/>
              <a:t> 1.	Universe and Creator: The first major theme of the Quran is God, also referred to as Allah (Madigan 82). According to the teachings of The Quran, there is no other God other than Allah, the mighty and the </a:t>
            </a:r>
            <a:r>
              <a:rPr lang="en-IN" dirty="0" smtClean="0"/>
              <a:t>highest.</a:t>
            </a:r>
          </a:p>
          <a:p>
            <a:pPr algn="just"/>
            <a:r>
              <a:rPr lang="en-IN" dirty="0"/>
              <a:t> 2.	The second theme of the pillar is God has given that free man will and choice. This implies that the man who believes in God does the right thing and prays to God. In turn, God answers the prayers of such a man. Also, God shares his blessings with such a man. However, a nonbeliever faces the wrath of God for his </a:t>
            </a:r>
            <a:r>
              <a:rPr lang="en-IN" dirty="0" smtClean="0"/>
              <a:t>sins.</a:t>
            </a:r>
            <a:endParaRPr lang="en-IN" dirty="0"/>
          </a:p>
        </p:txBody>
      </p:sp>
    </p:spTree>
    <p:extLst>
      <p:ext uri="{BB962C8B-B14F-4D97-AF65-F5344CB8AC3E}">
        <p14:creationId xmlns:p14="http://schemas.microsoft.com/office/powerpoint/2010/main" val="2743608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r>
              <a:rPr lang="en-IN" dirty="0"/>
              <a:t>3.	The third theme of the Quran is the prophets. Based on the teachings of the Holy Quran, God speaks to the man through the Holy Scriptures as envisioned by early prophets like Muhammad. The prophets reside besides God, and they are found on earth and in heaven </a:t>
            </a:r>
            <a:r>
              <a:rPr lang="en-IN" dirty="0" smtClean="0"/>
              <a:t>.</a:t>
            </a:r>
          </a:p>
          <a:p>
            <a:r>
              <a:rPr lang="en-IN" dirty="0"/>
              <a:t>4.	The fourth pillar of the Quran is sin or evil. God gave man free will and the choice to differentiate evil from good. Because of their sin, men will be dragged in hell and brought on their </a:t>
            </a:r>
            <a:r>
              <a:rPr lang="en-IN" dirty="0" smtClean="0"/>
              <a:t>knees.</a:t>
            </a:r>
            <a:endParaRPr lang="en-IN" dirty="0"/>
          </a:p>
        </p:txBody>
      </p:sp>
    </p:spTree>
    <p:extLst>
      <p:ext uri="{BB962C8B-B14F-4D97-AF65-F5344CB8AC3E}">
        <p14:creationId xmlns:p14="http://schemas.microsoft.com/office/powerpoint/2010/main" val="1293588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t>5.	The fifth and last theme of the Quran is divine scriptures. The Quran contains sacred scriptures which were revealed to Prophet Muhammad through God (Allah). The religious scriptures assist man in keeping close to God and preventing him from sinning</a:t>
            </a:r>
            <a:r>
              <a:rPr lang="en-IN" dirty="0" smtClean="0"/>
              <a:t>.</a:t>
            </a:r>
          </a:p>
          <a:p>
            <a:r>
              <a:rPr lang="en-IN" b="1" dirty="0" smtClean="0"/>
              <a:t>AIM</a:t>
            </a:r>
          </a:p>
          <a:p>
            <a:r>
              <a:rPr lang="en-IN" dirty="0"/>
              <a:t>to reinforce and accelerate the spiritual ascension or elevation together with all the qualities of human </a:t>
            </a:r>
            <a:r>
              <a:rPr lang="en-IN" dirty="0" smtClean="0"/>
              <a:t>being.</a:t>
            </a:r>
          </a:p>
          <a:p>
            <a:endParaRPr lang="en-IN" b="1" dirty="0"/>
          </a:p>
        </p:txBody>
      </p:sp>
    </p:spTree>
    <p:extLst>
      <p:ext uri="{BB962C8B-B14F-4D97-AF65-F5344CB8AC3E}">
        <p14:creationId xmlns:p14="http://schemas.microsoft.com/office/powerpoint/2010/main" val="1662866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n-IN" dirty="0" smtClean="0"/>
              <a:t>	The Gita tries to build up a philosophy of karma based on </a:t>
            </a:r>
            <a:r>
              <a:rPr lang="en-IN" dirty="0" err="1" smtClean="0"/>
              <a:t>jnana</a:t>
            </a:r>
            <a:r>
              <a:rPr lang="en-IN" dirty="0" smtClean="0"/>
              <a:t> and supported by Bhakti in a beautiful manner. Considered to be the greatest contributions of India to the World.</a:t>
            </a:r>
          </a:p>
          <a:p>
            <a:pPr algn="just"/>
            <a:r>
              <a:rPr lang="en-IN" dirty="0" smtClean="0"/>
              <a:t>A universal scripture applicable to people of all temperaments and for all times. </a:t>
            </a:r>
          </a:p>
          <a:p>
            <a:pPr algn="just"/>
            <a:r>
              <a:rPr lang="en-IN" dirty="0" smtClean="0"/>
              <a:t>A book with inspiring thoughts and practical instructions on the Yoga, Devotion and Action. </a:t>
            </a:r>
          </a:p>
          <a:p>
            <a:endParaRPr lang="en-IN" dirty="0"/>
          </a:p>
        </p:txBody>
      </p:sp>
    </p:spTree>
    <p:extLst>
      <p:ext uri="{BB962C8B-B14F-4D97-AF65-F5344CB8AC3E}">
        <p14:creationId xmlns:p14="http://schemas.microsoft.com/office/powerpoint/2010/main" val="1498767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 </a:t>
            </a:r>
            <a:r>
              <a:rPr lang="en-IN" dirty="0"/>
              <a:t>The main purpose of Qur’an is to expound truths that are relevant to the ‘life of the human being’ and </a:t>
            </a:r>
            <a:r>
              <a:rPr lang="en-IN" dirty="0" smtClean="0"/>
              <a:t>attaining </a:t>
            </a:r>
            <a:r>
              <a:rPr lang="en-IN" dirty="0"/>
              <a:t>a life of true happiness. </a:t>
            </a:r>
            <a:endParaRPr lang="en-IN" dirty="0" smtClean="0"/>
          </a:p>
          <a:p>
            <a:r>
              <a:rPr lang="en-IN" dirty="0" smtClean="0"/>
              <a:t> </a:t>
            </a:r>
            <a:r>
              <a:rPr lang="en-IN" dirty="0"/>
              <a:t>The Holy Quran is the ‘chart of life for man’. </a:t>
            </a:r>
          </a:p>
        </p:txBody>
      </p:sp>
    </p:spTree>
    <p:extLst>
      <p:ext uri="{BB962C8B-B14F-4D97-AF65-F5344CB8AC3E}">
        <p14:creationId xmlns:p14="http://schemas.microsoft.com/office/powerpoint/2010/main" val="3933916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EDUCATIONAL IMPLICATIONS OF THE QURAN </a:t>
            </a:r>
          </a:p>
        </p:txBody>
      </p:sp>
      <p:sp>
        <p:nvSpPr>
          <p:cNvPr id="3" name="Content Placeholder 2"/>
          <p:cNvSpPr>
            <a:spLocks noGrp="1"/>
          </p:cNvSpPr>
          <p:nvPr>
            <p:ph idx="1"/>
          </p:nvPr>
        </p:nvSpPr>
        <p:spPr/>
        <p:txBody>
          <a:bodyPr>
            <a:normAutofit fontScale="85000" lnSpcReduction="10000"/>
          </a:bodyPr>
          <a:lstStyle/>
          <a:p>
            <a:r>
              <a:rPr lang="en-IN" dirty="0" smtClean="0"/>
              <a:t>Without </a:t>
            </a:r>
            <a:r>
              <a:rPr lang="en-IN" dirty="0"/>
              <a:t>education, man is although in a closed room and with education he finds himself in a room with all its windows open towards outside world.” </a:t>
            </a:r>
          </a:p>
          <a:p>
            <a:r>
              <a:rPr lang="en-IN" dirty="0" smtClean="0"/>
              <a:t>The </a:t>
            </a:r>
            <a:r>
              <a:rPr lang="en-IN" dirty="0"/>
              <a:t>word Islam is derived from “to accept, surrender or submit”, “the total surrender of oneself to God”. </a:t>
            </a:r>
          </a:p>
          <a:p>
            <a:r>
              <a:rPr lang="en-IN" dirty="0" smtClean="0"/>
              <a:t>“</a:t>
            </a:r>
            <a:r>
              <a:rPr lang="en-IN" dirty="0"/>
              <a:t>One who submits to God , an adherent of Islam is known as Muslim </a:t>
            </a:r>
          </a:p>
          <a:p>
            <a:r>
              <a:rPr lang="en-IN" dirty="0" smtClean="0"/>
              <a:t>Education </a:t>
            </a:r>
            <a:r>
              <a:rPr lang="en-IN" dirty="0"/>
              <a:t>is a process that involves a complete person including the rational, spiritual and social dimensions.</a:t>
            </a:r>
          </a:p>
          <a:p>
            <a:endParaRPr lang="en-IN" dirty="0"/>
          </a:p>
        </p:txBody>
      </p:sp>
    </p:spTree>
    <p:extLst>
      <p:ext uri="{BB962C8B-B14F-4D97-AF65-F5344CB8AC3E}">
        <p14:creationId xmlns:p14="http://schemas.microsoft.com/office/powerpoint/2010/main" val="195054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a:t>
            </a:r>
            <a:r>
              <a:rPr lang="en-IN" dirty="0"/>
              <a:t>Arabic language has three terms for Education: </a:t>
            </a:r>
            <a:r>
              <a:rPr lang="en-IN" dirty="0" err="1"/>
              <a:t>Ta’lim</a:t>
            </a:r>
            <a:r>
              <a:rPr lang="en-IN" dirty="0"/>
              <a:t> : To know To be aware To perceive To learn. </a:t>
            </a:r>
            <a:endParaRPr lang="en-IN" dirty="0" smtClean="0"/>
          </a:p>
          <a:p>
            <a:r>
              <a:rPr lang="en-IN" dirty="0" err="1" smtClean="0"/>
              <a:t>Tharbiyah</a:t>
            </a:r>
            <a:r>
              <a:rPr lang="en-IN" dirty="0" smtClean="0"/>
              <a:t> </a:t>
            </a:r>
            <a:r>
              <a:rPr lang="en-IN" dirty="0"/>
              <a:t>To increase To grow To rear (nurture) :It means Teaching</a:t>
            </a:r>
          </a:p>
          <a:p>
            <a:r>
              <a:rPr lang="en-IN" dirty="0" err="1" smtClean="0"/>
              <a:t>Thazkiya</a:t>
            </a:r>
            <a:r>
              <a:rPr lang="en-IN" dirty="0" smtClean="0"/>
              <a:t> </a:t>
            </a:r>
            <a:r>
              <a:rPr lang="en-IN" dirty="0"/>
              <a:t>To be cultured, Refined, Well mannered, A person’s development of sound social behaviour or purification of the self.</a:t>
            </a:r>
          </a:p>
          <a:p>
            <a:endParaRPr lang="en-IN" dirty="0"/>
          </a:p>
        </p:txBody>
      </p:sp>
    </p:spTree>
    <p:extLst>
      <p:ext uri="{BB962C8B-B14F-4D97-AF65-F5344CB8AC3E}">
        <p14:creationId xmlns:p14="http://schemas.microsoft.com/office/powerpoint/2010/main" val="2111011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AIMS OF EDUCATION </a:t>
            </a:r>
          </a:p>
        </p:txBody>
      </p:sp>
      <p:sp>
        <p:nvSpPr>
          <p:cNvPr id="3" name="Content Placeholder 2"/>
          <p:cNvSpPr>
            <a:spLocks noGrp="1"/>
          </p:cNvSpPr>
          <p:nvPr>
            <p:ph idx="1"/>
          </p:nvPr>
        </p:nvSpPr>
        <p:spPr/>
        <p:txBody>
          <a:bodyPr>
            <a:normAutofit fontScale="92500"/>
          </a:bodyPr>
          <a:lstStyle/>
          <a:p>
            <a:r>
              <a:rPr lang="en-IN" dirty="0" smtClean="0"/>
              <a:t>Elaborate </a:t>
            </a:r>
            <a:r>
              <a:rPr lang="en-IN" dirty="0" smtClean="0"/>
              <a:t>thinking</a:t>
            </a:r>
          </a:p>
          <a:p>
            <a:r>
              <a:rPr lang="en-IN" dirty="0" smtClean="0"/>
              <a:t>Sharia </a:t>
            </a:r>
            <a:r>
              <a:rPr lang="en-IN" dirty="0"/>
              <a:t>law or Islamic law is a set of religious principles which form part of the Islamic culture. The Arabic word </a:t>
            </a:r>
            <a:r>
              <a:rPr lang="en-IN" dirty="0" err="1"/>
              <a:t>sharīʿah</a:t>
            </a:r>
            <a:r>
              <a:rPr lang="en-IN" dirty="0"/>
              <a:t> refers to the revealed law of God and originally meant "way" or "path</a:t>
            </a:r>
            <a:r>
              <a:rPr lang="en-IN" dirty="0" smtClean="0"/>
              <a:t>".</a:t>
            </a:r>
          </a:p>
          <a:p>
            <a:r>
              <a:rPr lang="en-IN" dirty="0"/>
              <a:t>allowed the study of sciences useful for civics and social </a:t>
            </a:r>
            <a:r>
              <a:rPr lang="en-IN" dirty="0" smtClean="0"/>
              <a:t>purposes</a:t>
            </a:r>
          </a:p>
          <a:p>
            <a:r>
              <a:rPr lang="en-IN" dirty="0"/>
              <a:t> Muslims believe Muhammad's life is a good model for them to follow in their own lives.</a:t>
            </a:r>
          </a:p>
        </p:txBody>
      </p:sp>
    </p:spTree>
    <p:extLst>
      <p:ext uri="{BB962C8B-B14F-4D97-AF65-F5344CB8AC3E}">
        <p14:creationId xmlns:p14="http://schemas.microsoft.com/office/powerpoint/2010/main" val="1850143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10000"/>
          </a:bodyPr>
          <a:lstStyle/>
          <a:p>
            <a:r>
              <a:rPr lang="en-IN" b="1" dirty="0"/>
              <a:t>CURRICULUM</a:t>
            </a:r>
            <a:r>
              <a:rPr lang="en-IN" dirty="0"/>
              <a:t>: Curriculum should include: Medical Science, Astronomy, Life Science, History, Geography, Theology, Sociology and </a:t>
            </a:r>
            <a:r>
              <a:rPr lang="en-IN" dirty="0" smtClean="0"/>
              <a:t>Economics.</a:t>
            </a:r>
          </a:p>
          <a:p>
            <a:r>
              <a:rPr lang="en-IN" dirty="0"/>
              <a:t> </a:t>
            </a:r>
            <a:r>
              <a:rPr lang="en-IN" b="1" dirty="0"/>
              <a:t>METHOD OF TEACHING </a:t>
            </a:r>
          </a:p>
          <a:p>
            <a:r>
              <a:rPr lang="en-IN" dirty="0"/>
              <a:t>	Teaching by Preaching, Advice, commandment </a:t>
            </a:r>
          </a:p>
          <a:p>
            <a:r>
              <a:rPr lang="en-IN" dirty="0"/>
              <a:t>	Teaching by Repetition </a:t>
            </a:r>
          </a:p>
          <a:p>
            <a:r>
              <a:rPr lang="en-IN" dirty="0"/>
              <a:t>	The dialogue method </a:t>
            </a:r>
          </a:p>
          <a:p>
            <a:r>
              <a:rPr lang="en-IN" dirty="0"/>
              <a:t>	Teaching by Examples</a:t>
            </a:r>
          </a:p>
          <a:p>
            <a:r>
              <a:rPr lang="en-IN" dirty="0"/>
              <a:t>	Teaching through Practice and Application </a:t>
            </a:r>
          </a:p>
          <a:p>
            <a:r>
              <a:rPr lang="en-IN" dirty="0"/>
              <a:t>	Teaching by dictation </a:t>
            </a:r>
          </a:p>
        </p:txBody>
      </p:sp>
    </p:spTree>
    <p:extLst>
      <p:ext uri="{BB962C8B-B14F-4D97-AF65-F5344CB8AC3E}">
        <p14:creationId xmlns:p14="http://schemas.microsoft.com/office/powerpoint/2010/main" val="2518186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PERSONAL QUALITIES OF A TEACHER </a:t>
            </a:r>
          </a:p>
          <a:p>
            <a:endParaRPr lang="en-IN" dirty="0"/>
          </a:p>
          <a:p>
            <a:r>
              <a:rPr lang="en-IN" dirty="0" smtClean="0"/>
              <a:t>Fear </a:t>
            </a:r>
            <a:r>
              <a:rPr lang="en-IN" dirty="0"/>
              <a:t>of God Dignity and Solemnity Compliance with the </a:t>
            </a:r>
            <a:r>
              <a:rPr lang="en-IN" dirty="0" err="1"/>
              <a:t>shariat</a:t>
            </a:r>
            <a:r>
              <a:rPr lang="en-IN" dirty="0"/>
              <a:t> Continuity of studies Mentor, Roll model </a:t>
            </a:r>
          </a:p>
          <a:p>
            <a:r>
              <a:rPr lang="en-IN" dirty="0" smtClean="0"/>
              <a:t>The </a:t>
            </a:r>
            <a:r>
              <a:rPr lang="en-IN" dirty="0"/>
              <a:t>just and equal treatment of his pupils Pupil-Teacher Relations The just and equal treatment of his </a:t>
            </a:r>
            <a:r>
              <a:rPr lang="en-IN" dirty="0" smtClean="0"/>
              <a:t>pupils.</a:t>
            </a:r>
            <a:endParaRPr lang="en-IN" dirty="0"/>
          </a:p>
          <a:p>
            <a:endParaRPr lang="en-IN" dirty="0"/>
          </a:p>
        </p:txBody>
      </p:sp>
    </p:spTree>
    <p:extLst>
      <p:ext uri="{BB962C8B-B14F-4D97-AF65-F5344CB8AC3E}">
        <p14:creationId xmlns:p14="http://schemas.microsoft.com/office/powerpoint/2010/main" val="3753788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HOLY BIBLE</a:t>
            </a:r>
          </a:p>
        </p:txBody>
      </p:sp>
      <p:sp>
        <p:nvSpPr>
          <p:cNvPr id="3" name="Content Placeholder 2"/>
          <p:cNvSpPr>
            <a:spLocks noGrp="1"/>
          </p:cNvSpPr>
          <p:nvPr>
            <p:ph idx="1"/>
          </p:nvPr>
        </p:nvSpPr>
        <p:spPr/>
        <p:txBody>
          <a:bodyPr/>
          <a:lstStyle/>
          <a:p>
            <a:r>
              <a:rPr lang="en-IN" dirty="0"/>
              <a:t>THE CENTRAL THEME OF BIBLE</a:t>
            </a:r>
          </a:p>
          <a:p>
            <a:r>
              <a:rPr lang="en-IN" dirty="0"/>
              <a:t>The central theme is how God’s promised Kingdom by Jesus will restore God’s original purpose to the earth. That original purpose was to fill the earth with perfect humans, all cultivating a paradise-like earth and joyfully caring for its creatures. </a:t>
            </a:r>
          </a:p>
        </p:txBody>
      </p:sp>
    </p:spTree>
    <p:extLst>
      <p:ext uri="{BB962C8B-B14F-4D97-AF65-F5344CB8AC3E}">
        <p14:creationId xmlns:p14="http://schemas.microsoft.com/office/powerpoint/2010/main" val="4245258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5030019"/>
          </a:xfrm>
        </p:spPr>
        <p:txBody>
          <a:bodyPr>
            <a:normAutofit/>
          </a:bodyPr>
          <a:lstStyle/>
          <a:p>
            <a:r>
              <a:rPr lang="en-IN" b="1" dirty="0"/>
              <a:t>The Greatest Commandment</a:t>
            </a:r>
          </a:p>
          <a:p>
            <a:r>
              <a:rPr lang="en-IN" dirty="0" smtClean="0"/>
              <a:t>Love </a:t>
            </a:r>
            <a:r>
              <a:rPr lang="en-IN" dirty="0"/>
              <a:t>the Lord your God with all your heart and with all your soul and with your entire mind.</a:t>
            </a:r>
          </a:p>
          <a:p>
            <a:r>
              <a:rPr lang="en-IN" dirty="0" smtClean="0"/>
              <a:t>Love </a:t>
            </a:r>
            <a:r>
              <a:rPr lang="en-IN" dirty="0"/>
              <a:t>your neighbour as </a:t>
            </a:r>
            <a:r>
              <a:rPr lang="en-IN" dirty="0" smtClean="0"/>
              <a:t>yourself</a:t>
            </a:r>
          </a:p>
          <a:p>
            <a:r>
              <a:rPr lang="en-IN" b="1" dirty="0"/>
              <a:t>Schools of Thought</a:t>
            </a:r>
          </a:p>
          <a:p>
            <a:endParaRPr lang="en-IN" dirty="0"/>
          </a:p>
          <a:p>
            <a:r>
              <a:rPr lang="en-IN" dirty="0"/>
              <a:t>1.	The first school suggests that the main message of the Bible is the wonderful presentation of salvation. </a:t>
            </a:r>
          </a:p>
        </p:txBody>
      </p:sp>
    </p:spTree>
    <p:extLst>
      <p:ext uri="{BB962C8B-B14F-4D97-AF65-F5344CB8AC3E}">
        <p14:creationId xmlns:p14="http://schemas.microsoft.com/office/powerpoint/2010/main" val="4225293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r>
              <a:rPr lang="en-IN" dirty="0" smtClean="0"/>
              <a:t>God </a:t>
            </a:r>
            <a:r>
              <a:rPr lang="en-IN" dirty="0"/>
              <a:t>created a majestic universe and crowned it by forming the first man and woman in sinless perfection.</a:t>
            </a:r>
          </a:p>
          <a:p>
            <a:r>
              <a:rPr lang="en-IN" dirty="0" smtClean="0"/>
              <a:t>Adam </a:t>
            </a:r>
            <a:r>
              <a:rPr lang="en-IN" dirty="0"/>
              <a:t>and Eve succumbed to temptation from Satan, and fell into sin and shame. The consequences of sin are obvious, but people everywhere still love to rebel against God.</a:t>
            </a:r>
          </a:p>
          <a:p>
            <a:r>
              <a:rPr lang="en-IN" dirty="0" smtClean="0"/>
              <a:t>Yet </a:t>
            </a:r>
            <a:r>
              <a:rPr lang="en-IN" dirty="0"/>
              <a:t>God did not abandon humanity on its course to destruction. He chose one people to demonstrate his special care and from them to provide a Saviour for the whole world.</a:t>
            </a:r>
          </a:p>
          <a:p>
            <a:endParaRPr lang="en-IN" dirty="0"/>
          </a:p>
        </p:txBody>
      </p:sp>
    </p:spTree>
    <p:extLst>
      <p:ext uri="{BB962C8B-B14F-4D97-AF65-F5344CB8AC3E}">
        <p14:creationId xmlns:p14="http://schemas.microsoft.com/office/powerpoint/2010/main" val="2296553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God </a:t>
            </a:r>
            <a:r>
              <a:rPr lang="en-IN" dirty="0"/>
              <a:t>sent his own son Jesus Christ to bear the awesome consequences of sin. </a:t>
            </a:r>
            <a:endParaRPr lang="en-IN" dirty="0" smtClean="0"/>
          </a:p>
          <a:p>
            <a:r>
              <a:rPr lang="en-IN" dirty="0" smtClean="0"/>
              <a:t>In </a:t>
            </a:r>
            <a:r>
              <a:rPr lang="en-IN" dirty="0"/>
              <a:t>the resurrection of Jesus, God demonstrates his victory over sin and calls people everywhere to identify with this victory by faith in Jesus Christ</a:t>
            </a:r>
            <a:r>
              <a:rPr lang="en-IN" dirty="0" smtClean="0"/>
              <a:t>.</a:t>
            </a:r>
          </a:p>
          <a:p>
            <a:r>
              <a:rPr lang="en-IN" dirty="0"/>
              <a:t>we live surrounded by God’s love, and bound for eternity with him.</a:t>
            </a:r>
          </a:p>
          <a:p>
            <a:endParaRPr lang="en-IN" dirty="0"/>
          </a:p>
        </p:txBody>
      </p:sp>
    </p:spTree>
    <p:extLst>
      <p:ext uri="{BB962C8B-B14F-4D97-AF65-F5344CB8AC3E}">
        <p14:creationId xmlns:p14="http://schemas.microsoft.com/office/powerpoint/2010/main" val="311122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	It is deep in thought and sublime in heights of vision. </a:t>
            </a:r>
          </a:p>
          <a:p>
            <a:pPr algn="just"/>
            <a:r>
              <a:rPr lang="en-IN" dirty="0" smtClean="0"/>
              <a:t>	Even though the Bhagavad Gita was created on battle field before the commencement of the war, its relevance in present context is still meaningful and considerable.</a:t>
            </a:r>
          </a:p>
          <a:p>
            <a:endParaRPr lang="en-IN" dirty="0"/>
          </a:p>
        </p:txBody>
      </p:sp>
    </p:spTree>
    <p:extLst>
      <p:ext uri="{BB962C8B-B14F-4D97-AF65-F5344CB8AC3E}">
        <p14:creationId xmlns:p14="http://schemas.microsoft.com/office/powerpoint/2010/main" val="411247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t>2.	The second school of thought views the main message of the Bible </a:t>
            </a:r>
            <a:r>
              <a:rPr lang="en-IN" dirty="0" smtClean="0"/>
              <a:t>that </a:t>
            </a:r>
            <a:r>
              <a:rPr lang="en-IN" dirty="0"/>
              <a:t>salvation is certainly very </a:t>
            </a:r>
            <a:r>
              <a:rPr lang="en-IN" dirty="0" smtClean="0"/>
              <a:t>important.</a:t>
            </a:r>
          </a:p>
          <a:p>
            <a:r>
              <a:rPr lang="en-IN" dirty="0" smtClean="0"/>
              <a:t>God </a:t>
            </a:r>
            <a:r>
              <a:rPr lang="en-IN" dirty="0"/>
              <a:t>in his dynamic and creative essence resolved to create the universe and delight in it.</a:t>
            </a:r>
          </a:p>
          <a:p>
            <a:r>
              <a:rPr lang="en-IN" dirty="0" smtClean="0"/>
              <a:t>God </a:t>
            </a:r>
            <a:r>
              <a:rPr lang="en-IN" dirty="0"/>
              <a:t>is not the sole transcendent being. There is a rebellious and fallen being named Satan who opposes God and his plan. He deceives and undermines God’s purpose everywhere.</a:t>
            </a:r>
          </a:p>
          <a:p>
            <a:endParaRPr lang="en-IN" dirty="0"/>
          </a:p>
        </p:txBody>
      </p:sp>
    </p:spTree>
    <p:extLst>
      <p:ext uri="{BB962C8B-B14F-4D97-AF65-F5344CB8AC3E}">
        <p14:creationId xmlns:p14="http://schemas.microsoft.com/office/powerpoint/2010/main" val="534773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smtClean="0"/>
              <a:t>In </a:t>
            </a:r>
            <a:r>
              <a:rPr lang="en-IN" dirty="0"/>
              <a:t>sending his son Jesus Christ, God established the decisive hour in this conflict. In his </a:t>
            </a:r>
            <a:r>
              <a:rPr lang="en-IN" dirty="0" err="1"/>
              <a:t>servanthood</a:t>
            </a:r>
            <a:r>
              <a:rPr lang="en-IN" dirty="0"/>
              <a:t>, Jesus was the opposite of all the pomp, pride, greed and egoism that Satan promotes.</a:t>
            </a:r>
          </a:p>
          <a:p>
            <a:r>
              <a:rPr lang="en-IN" dirty="0" smtClean="0"/>
              <a:t>In </a:t>
            </a:r>
            <a:r>
              <a:rPr lang="en-IN" dirty="0"/>
              <a:t>Christ’s death, Satan declared victory over God, but the resurrection turned that seeming victory into actual </a:t>
            </a:r>
            <a:r>
              <a:rPr lang="en-IN" dirty="0" smtClean="0"/>
              <a:t>defeat.</a:t>
            </a:r>
            <a:endParaRPr lang="en-IN" dirty="0"/>
          </a:p>
          <a:p>
            <a:endParaRPr lang="en-IN" dirty="0"/>
          </a:p>
        </p:txBody>
      </p:sp>
    </p:spTree>
    <p:extLst>
      <p:ext uri="{BB962C8B-B14F-4D97-AF65-F5344CB8AC3E}">
        <p14:creationId xmlns:p14="http://schemas.microsoft.com/office/powerpoint/2010/main" val="687923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SIGNIFICANCE</a:t>
            </a:r>
            <a:endParaRPr lang="en-IN" dirty="0"/>
          </a:p>
        </p:txBody>
      </p:sp>
      <p:sp>
        <p:nvSpPr>
          <p:cNvPr id="3" name="Content Placeholder 2"/>
          <p:cNvSpPr>
            <a:spLocks noGrp="1"/>
          </p:cNvSpPr>
          <p:nvPr>
            <p:ph idx="1"/>
          </p:nvPr>
        </p:nvSpPr>
        <p:spPr/>
        <p:txBody>
          <a:bodyPr/>
          <a:lstStyle/>
          <a:p>
            <a:pPr algn="just"/>
            <a:r>
              <a:rPr lang="en-IN" dirty="0"/>
              <a:t>The implications of having a </a:t>
            </a:r>
            <a:r>
              <a:rPr lang="en-IN" dirty="0" smtClean="0"/>
              <a:t>God-centred </a:t>
            </a:r>
            <a:r>
              <a:rPr lang="en-IN" dirty="0"/>
              <a:t>theory of knowledge as a base for the philosophy of education are clear. Since god is the source of all truth, then all truth is God's truth. The ultimate criterion of truth is found in the revealed Word, the Bible. Since God is central in the universe and is the source of all truth, it follows that all subject matter is related to God. </a:t>
            </a:r>
          </a:p>
        </p:txBody>
      </p:sp>
    </p:spTree>
    <p:extLst>
      <p:ext uri="{BB962C8B-B14F-4D97-AF65-F5344CB8AC3E}">
        <p14:creationId xmlns:p14="http://schemas.microsoft.com/office/powerpoint/2010/main" val="15251669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en-IN" b="1" dirty="0"/>
              <a:t>Advantages of having a Biblical philosophy of education are as follows:</a:t>
            </a:r>
          </a:p>
          <a:p>
            <a:r>
              <a:rPr lang="en-IN" dirty="0"/>
              <a:t>1.	It co-ordinates the various spheres of life as a whole.</a:t>
            </a:r>
          </a:p>
          <a:p>
            <a:r>
              <a:rPr lang="en-IN" dirty="0"/>
              <a:t>2.	It relates knowledge systematically.</a:t>
            </a:r>
          </a:p>
          <a:p>
            <a:r>
              <a:rPr lang="en-IN" dirty="0"/>
              <a:t>3.	It examines the presuppositions, methods, and basic concepts of each discipline and group of disciplines.</a:t>
            </a:r>
          </a:p>
          <a:p>
            <a:r>
              <a:rPr lang="en-IN" dirty="0"/>
              <a:t>4.	It strives for coherence, the formulation of a worldview.</a:t>
            </a:r>
          </a:p>
          <a:p>
            <a:r>
              <a:rPr lang="en-IN" dirty="0"/>
              <a:t>5.	Its method is to consult data from the total experience</a:t>
            </a:r>
          </a:p>
        </p:txBody>
      </p:sp>
    </p:spTree>
    <p:extLst>
      <p:ext uri="{BB962C8B-B14F-4D97-AF65-F5344CB8AC3E}">
        <p14:creationId xmlns:p14="http://schemas.microsoft.com/office/powerpoint/2010/main" val="2756392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Educational Implications </a:t>
            </a:r>
            <a:endParaRPr lang="en-IN" dirty="0"/>
          </a:p>
        </p:txBody>
      </p:sp>
      <p:sp>
        <p:nvSpPr>
          <p:cNvPr id="3" name="Content Placeholder 2"/>
          <p:cNvSpPr>
            <a:spLocks noGrp="1"/>
          </p:cNvSpPr>
          <p:nvPr>
            <p:ph idx="1"/>
          </p:nvPr>
        </p:nvSpPr>
        <p:spPr/>
        <p:txBody>
          <a:bodyPr/>
          <a:lstStyle/>
          <a:p>
            <a:pPr algn="just"/>
            <a:r>
              <a:rPr lang="en-IN" dirty="0"/>
              <a:t>	It’s more valuable than material things. </a:t>
            </a:r>
            <a:r>
              <a:rPr lang="en-IN" dirty="0" smtClean="0"/>
              <a:t>Having </a:t>
            </a:r>
            <a:r>
              <a:rPr lang="en-IN" dirty="0"/>
              <a:t>wisdom and understanding is better than having silver or gold. Nice and expensive items can be enjoyable, but there are very few things in life that can never be taken away, will never go out of style, and that truly make you a better person. An education is one of those things.</a:t>
            </a:r>
          </a:p>
        </p:txBody>
      </p:sp>
    </p:spTree>
    <p:extLst>
      <p:ext uri="{BB962C8B-B14F-4D97-AF65-F5344CB8AC3E}">
        <p14:creationId xmlns:p14="http://schemas.microsoft.com/office/powerpoint/2010/main" val="3487269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	</a:t>
            </a:r>
            <a:r>
              <a:rPr lang="en-IN" b="1" dirty="0"/>
              <a:t>Study hard and prove yourself. </a:t>
            </a:r>
            <a:endParaRPr lang="en-IN" b="1" dirty="0" smtClean="0"/>
          </a:p>
          <a:p>
            <a:pPr algn="just"/>
            <a:r>
              <a:rPr lang="en-IN" dirty="0" smtClean="0"/>
              <a:t>we </a:t>
            </a:r>
            <a:r>
              <a:rPr lang="en-IN" dirty="0"/>
              <a:t>should study and show God that we understand truth. </a:t>
            </a:r>
            <a:r>
              <a:rPr lang="en-IN" dirty="0" smtClean="0"/>
              <a:t>knowing </a:t>
            </a:r>
            <a:r>
              <a:rPr lang="en-IN" dirty="0"/>
              <a:t>God’s word and being able to point out false teachings and philosophies, but it applies to education as well. </a:t>
            </a:r>
            <a:endParaRPr lang="en-IN" dirty="0" smtClean="0"/>
          </a:p>
          <a:p>
            <a:pPr algn="just"/>
            <a:r>
              <a:rPr lang="en-IN" dirty="0" smtClean="0"/>
              <a:t>As </a:t>
            </a:r>
            <a:r>
              <a:rPr lang="en-IN" dirty="0"/>
              <a:t>a student, you should indulge yourself in your work and be the best you can be.</a:t>
            </a:r>
          </a:p>
        </p:txBody>
      </p:sp>
    </p:spTree>
    <p:extLst>
      <p:ext uri="{BB962C8B-B14F-4D97-AF65-F5344CB8AC3E}">
        <p14:creationId xmlns:p14="http://schemas.microsoft.com/office/powerpoint/2010/main" val="1995315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	</a:t>
            </a:r>
            <a:r>
              <a:rPr lang="en-IN" b="1" dirty="0"/>
              <a:t>Always put God first. </a:t>
            </a:r>
            <a:endParaRPr lang="en-IN" b="1" dirty="0" smtClean="0"/>
          </a:p>
          <a:p>
            <a:pPr algn="just"/>
            <a:r>
              <a:rPr lang="en-IN" dirty="0" smtClean="0"/>
              <a:t>above </a:t>
            </a:r>
            <a:r>
              <a:rPr lang="en-IN" dirty="0"/>
              <a:t>all things in our lives, we should seek God, and everything else will be provided for us. </a:t>
            </a:r>
            <a:endParaRPr lang="en-IN" dirty="0" smtClean="0"/>
          </a:p>
          <a:p>
            <a:pPr algn="just"/>
            <a:r>
              <a:rPr lang="en-IN" dirty="0" smtClean="0"/>
              <a:t>As </a:t>
            </a:r>
            <a:r>
              <a:rPr lang="en-IN" dirty="0"/>
              <a:t>important as education is, it should never come before your relationship with God. When we put Him in front of all of our concerns and ahead of everything we do, we can trust that He’ll look out for the other things. </a:t>
            </a:r>
          </a:p>
        </p:txBody>
      </p:sp>
    </p:spTree>
    <p:extLst>
      <p:ext uri="{BB962C8B-B14F-4D97-AF65-F5344CB8AC3E}">
        <p14:creationId xmlns:p14="http://schemas.microsoft.com/office/powerpoint/2010/main" val="3911244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r>
              <a:rPr lang="en-IN" b="1" dirty="0"/>
              <a:t>The Role of the Educator</a:t>
            </a:r>
          </a:p>
          <a:p>
            <a:pPr algn="just"/>
            <a:r>
              <a:rPr lang="en-IN" dirty="0"/>
              <a:t>	</a:t>
            </a:r>
            <a:r>
              <a:rPr lang="en-IN" dirty="0" smtClean="0"/>
              <a:t>a </a:t>
            </a:r>
            <a:r>
              <a:rPr lang="en-IN" dirty="0"/>
              <a:t>guide or resource person in the wonderful experience of learning. </a:t>
            </a:r>
          </a:p>
          <a:p>
            <a:pPr algn="just"/>
            <a:r>
              <a:rPr lang="en-IN" dirty="0"/>
              <a:t>	</a:t>
            </a:r>
            <a:r>
              <a:rPr lang="en-IN" dirty="0" smtClean="0"/>
              <a:t> </a:t>
            </a:r>
            <a:r>
              <a:rPr lang="en-IN" dirty="0"/>
              <a:t>a facilitator of learning</a:t>
            </a:r>
          </a:p>
          <a:p>
            <a:pPr algn="just"/>
            <a:r>
              <a:rPr lang="en-IN" dirty="0"/>
              <a:t>	His learners must know that he cares about them. </a:t>
            </a:r>
          </a:p>
          <a:p>
            <a:pPr algn="just"/>
            <a:r>
              <a:rPr lang="en-IN" dirty="0"/>
              <a:t>	The educator must have experienced the reality of what his is attempting to teach or else he is just a blind man leading blind men</a:t>
            </a:r>
            <a:r>
              <a:rPr lang="en-IN" dirty="0" smtClean="0"/>
              <a:t>.</a:t>
            </a:r>
          </a:p>
          <a:p>
            <a:pPr algn="just"/>
            <a:r>
              <a:rPr lang="en-IN" dirty="0"/>
              <a:t>	 He must have experienced the reality of God's truth</a:t>
            </a:r>
          </a:p>
          <a:p>
            <a:pPr algn="just"/>
            <a:r>
              <a:rPr lang="en-IN" dirty="0"/>
              <a:t>	He should have god's Spirit to empower him and his teaching. </a:t>
            </a:r>
          </a:p>
          <a:p>
            <a:endParaRPr lang="en-IN" dirty="0"/>
          </a:p>
          <a:p>
            <a:endParaRPr lang="en-IN" dirty="0"/>
          </a:p>
        </p:txBody>
      </p:sp>
    </p:spTree>
    <p:extLst>
      <p:ext uri="{BB962C8B-B14F-4D97-AF65-F5344CB8AC3E}">
        <p14:creationId xmlns:p14="http://schemas.microsoft.com/office/powerpoint/2010/main" val="34442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smtClean="0"/>
              <a:t>	</a:t>
            </a:r>
            <a:r>
              <a:rPr lang="en-IN" b="1" dirty="0" smtClean="0"/>
              <a:t>Bhagavad Gita: Metaphysics </a:t>
            </a:r>
          </a:p>
          <a:p>
            <a:r>
              <a:rPr lang="en-IN" dirty="0" smtClean="0"/>
              <a:t>	The important metaphysical point of teaching in Gita is being. “</a:t>
            </a:r>
            <a:r>
              <a:rPr lang="en-IN" dirty="0" err="1" smtClean="0"/>
              <a:t>nasato</a:t>
            </a:r>
            <a:r>
              <a:rPr lang="en-IN" dirty="0" smtClean="0"/>
              <a:t> </a:t>
            </a:r>
            <a:r>
              <a:rPr lang="en-IN" dirty="0" err="1" smtClean="0"/>
              <a:t>vidyate</a:t>
            </a:r>
            <a:r>
              <a:rPr lang="en-IN" dirty="0" smtClean="0"/>
              <a:t> </a:t>
            </a:r>
            <a:r>
              <a:rPr lang="en-IN" dirty="0" err="1" smtClean="0"/>
              <a:t>bhavo</a:t>
            </a:r>
            <a:r>
              <a:rPr lang="en-IN" dirty="0" smtClean="0"/>
              <a:t> </a:t>
            </a:r>
            <a:r>
              <a:rPr lang="en-IN" dirty="0" err="1" smtClean="0"/>
              <a:t>nabhavo</a:t>
            </a:r>
            <a:r>
              <a:rPr lang="en-IN" dirty="0" smtClean="0"/>
              <a:t> </a:t>
            </a:r>
            <a:r>
              <a:rPr lang="en-IN" dirty="0" err="1" smtClean="0"/>
              <a:t>vidyate</a:t>
            </a:r>
            <a:r>
              <a:rPr lang="en-IN" dirty="0" smtClean="0"/>
              <a:t> </a:t>
            </a:r>
            <a:r>
              <a:rPr lang="en-IN" dirty="0" err="1" smtClean="0"/>
              <a:t>satah</a:t>
            </a:r>
            <a:r>
              <a:rPr lang="en-IN" dirty="0" smtClean="0"/>
              <a:t>” (of the unreal there is no being and of the real there is no non- being) </a:t>
            </a:r>
          </a:p>
          <a:p>
            <a:r>
              <a:rPr lang="en-IN" dirty="0" smtClean="0"/>
              <a:t>Soul cannot be killed by sword, it cannot be diminished or destroyed by fire, air or rain can diminish it. Neither soul is born nor it dies it is immortal and everlasting.</a:t>
            </a:r>
          </a:p>
          <a:p>
            <a:r>
              <a:rPr lang="en-IN" dirty="0" smtClean="0"/>
              <a:t>	Bhagavad Gita represents the unique synthesis of action, devotion and knowledge.</a:t>
            </a:r>
          </a:p>
          <a:p>
            <a:endParaRPr lang="en-IN" dirty="0"/>
          </a:p>
        </p:txBody>
      </p:sp>
    </p:spTree>
    <p:extLst>
      <p:ext uri="{BB962C8B-B14F-4D97-AF65-F5344CB8AC3E}">
        <p14:creationId xmlns:p14="http://schemas.microsoft.com/office/powerpoint/2010/main" val="1493175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5246043"/>
          </a:xfrm>
        </p:spPr>
        <p:txBody>
          <a:bodyPr>
            <a:normAutofit fontScale="92500" lnSpcReduction="20000"/>
          </a:bodyPr>
          <a:lstStyle/>
          <a:p>
            <a:pPr algn="just"/>
            <a:r>
              <a:rPr lang="en-IN" dirty="0" smtClean="0"/>
              <a:t>The Truth is one, but the paths are many. </a:t>
            </a:r>
          </a:p>
          <a:p>
            <a:pPr algn="just"/>
            <a:r>
              <a:rPr lang="en-IN" dirty="0" smtClean="0"/>
              <a:t>The Bhagavad Gita extols three major </a:t>
            </a:r>
            <a:r>
              <a:rPr lang="en-IN" dirty="0" err="1" smtClean="0"/>
              <a:t>margas</a:t>
            </a:r>
            <a:r>
              <a:rPr lang="en-IN" dirty="0" smtClean="0"/>
              <a:t> or paths of Yoga (means union, i.e., individual with absolute) which help the aspirant frame his personal nature with the highest goal i.e. realization and union with Brahman. </a:t>
            </a:r>
          </a:p>
          <a:p>
            <a:pPr algn="just"/>
            <a:r>
              <a:rPr lang="en-IN" dirty="0" smtClean="0"/>
              <a:t>These three paths are: 1. Karma Yoga: the path of Selfless Action 2. Bhakti Yoga: the path of Devotion 3. </a:t>
            </a:r>
            <a:r>
              <a:rPr lang="en-IN" dirty="0" err="1" smtClean="0"/>
              <a:t>Jnana</a:t>
            </a:r>
            <a:r>
              <a:rPr lang="en-IN" dirty="0" smtClean="0"/>
              <a:t> Yoga: the path of Self Transcending Knowledge </a:t>
            </a:r>
          </a:p>
          <a:p>
            <a:pPr algn="just"/>
            <a:r>
              <a:rPr lang="en-IN" dirty="0" smtClean="0"/>
              <a:t>Although each path is different, the destination is ultimately the same.</a:t>
            </a:r>
          </a:p>
          <a:p>
            <a:endParaRPr lang="en-IN" dirty="0"/>
          </a:p>
        </p:txBody>
      </p:sp>
    </p:spTree>
    <p:extLst>
      <p:ext uri="{BB962C8B-B14F-4D97-AF65-F5344CB8AC3E}">
        <p14:creationId xmlns:p14="http://schemas.microsoft.com/office/powerpoint/2010/main" val="3249615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smtClean="0"/>
              <a:t>	 </a:t>
            </a:r>
            <a:r>
              <a:rPr lang="en-IN" b="1" dirty="0" smtClean="0"/>
              <a:t>Bhagavad Gita: Epistemology (</a:t>
            </a:r>
            <a:r>
              <a:rPr lang="en-IN" b="1" dirty="0" err="1" smtClean="0"/>
              <a:t>Jnanashathram</a:t>
            </a:r>
            <a:r>
              <a:rPr lang="en-IN" b="1" dirty="0" smtClean="0"/>
              <a:t>)</a:t>
            </a:r>
          </a:p>
          <a:p>
            <a:pPr algn="just"/>
            <a:r>
              <a:rPr lang="en-IN" dirty="0" smtClean="0"/>
              <a:t>As per Gita, yoga is essentially and predominantly the path of knowledge. </a:t>
            </a:r>
          </a:p>
          <a:p>
            <a:pPr marL="0" indent="0" algn="just">
              <a:buNone/>
            </a:pPr>
            <a:r>
              <a:rPr lang="en-IN" dirty="0" smtClean="0"/>
              <a:t>•The yogi's ideal is self realization i.e. the state of purified and controlled mind, purified intellect, strong determination and lost state of false ego, pride, anger and greed. </a:t>
            </a:r>
          </a:p>
          <a:p>
            <a:pPr marL="0" indent="0" algn="just">
              <a:buNone/>
            </a:pPr>
            <a:r>
              <a:rPr lang="en-IN" dirty="0" smtClean="0"/>
              <a:t>• Position of self realization is the situation of </a:t>
            </a:r>
            <a:r>
              <a:rPr lang="en-IN" dirty="0" err="1" smtClean="0"/>
              <a:t>Vidya</a:t>
            </a:r>
            <a:r>
              <a:rPr lang="en-IN" dirty="0" smtClean="0"/>
              <a:t> that is Education. </a:t>
            </a:r>
          </a:p>
          <a:p>
            <a:endParaRPr lang="en-IN" dirty="0"/>
          </a:p>
        </p:txBody>
      </p:sp>
    </p:spTree>
    <p:extLst>
      <p:ext uri="{BB962C8B-B14F-4D97-AF65-F5344CB8AC3E}">
        <p14:creationId xmlns:p14="http://schemas.microsoft.com/office/powerpoint/2010/main" val="3186877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r>
              <a:rPr lang="en-IN" dirty="0" smtClean="0"/>
              <a:t>	</a:t>
            </a:r>
            <a:r>
              <a:rPr lang="en-IN" b="1" dirty="0" smtClean="0"/>
              <a:t>Salvation </a:t>
            </a:r>
          </a:p>
          <a:p>
            <a:r>
              <a:rPr lang="en-IN" dirty="0" smtClean="0"/>
              <a:t>Salvation seems to be the purpose of teaching of Bhagavad Gita.</a:t>
            </a:r>
          </a:p>
          <a:p>
            <a:r>
              <a:rPr lang="en-IN" dirty="0" smtClean="0"/>
              <a:t> Every human in this world is in need of salvation from the type of experience they are gaining: Students in school need salvation from fear, terror and punishment of teachers &amp; pressure from parents. </a:t>
            </a:r>
          </a:p>
          <a:p>
            <a:r>
              <a:rPr lang="en-IN" dirty="0" smtClean="0"/>
              <a:t>Other people involved in different activities are in need of salvation from violence, conflict, pride, ego, tension, poverty, ignorance, etc. </a:t>
            </a:r>
          </a:p>
          <a:p>
            <a:r>
              <a:rPr lang="en-IN" dirty="0" smtClean="0"/>
              <a:t>The sick are in need of salvation from disease and older people from death.  “Those with disciplined mind, free from desire and anger, who live in constant contemplation of the Self, are assured liberation .</a:t>
            </a:r>
            <a:endParaRPr lang="en-IN" dirty="0"/>
          </a:p>
        </p:txBody>
      </p:sp>
    </p:spTree>
    <p:extLst>
      <p:ext uri="{BB962C8B-B14F-4D97-AF65-F5344CB8AC3E}">
        <p14:creationId xmlns:p14="http://schemas.microsoft.com/office/powerpoint/2010/main" val="2543487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	</a:t>
            </a:r>
            <a:r>
              <a:rPr lang="en-IN" b="1" dirty="0" smtClean="0"/>
              <a:t>Bhagavad Gita: Axiology </a:t>
            </a:r>
          </a:p>
          <a:p>
            <a:pPr algn="just"/>
            <a:r>
              <a:rPr lang="en-IN" dirty="0" smtClean="0"/>
              <a:t>Action is better than inaction. Life depends upon action as none can remain just inactive for a single moment. Inaction is death. </a:t>
            </a:r>
          </a:p>
          <a:p>
            <a:pPr algn="just"/>
            <a:r>
              <a:rPr lang="en-IN" dirty="0" smtClean="0"/>
              <a:t>•Actions are our sphere; fruits are not our concern. We should never be attached to the fruits of actions and at the same time we should never be inactive.</a:t>
            </a:r>
            <a:endParaRPr lang="en-IN" dirty="0"/>
          </a:p>
        </p:txBody>
      </p:sp>
    </p:spTree>
    <p:extLst>
      <p:ext uri="{BB962C8B-B14F-4D97-AF65-F5344CB8AC3E}">
        <p14:creationId xmlns:p14="http://schemas.microsoft.com/office/powerpoint/2010/main" val="321375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Education is the process of performing one’s own duties for the attainment of peace, joy, satisfaction and salvation being rid of the three wraths (lust, anger, fear) with steady mind and wisdom. </a:t>
            </a:r>
            <a:endParaRPr lang="en-IN" dirty="0"/>
          </a:p>
        </p:txBody>
      </p:sp>
    </p:spTree>
    <p:extLst>
      <p:ext uri="{BB962C8B-B14F-4D97-AF65-F5344CB8AC3E}">
        <p14:creationId xmlns:p14="http://schemas.microsoft.com/office/powerpoint/2010/main" val="783269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1146</Words>
  <Application>Microsoft Office PowerPoint</Application>
  <PresentationFormat>On-screen Show (4:3)</PresentationFormat>
  <Paragraphs>134</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Central theme of Bhagavat Gita, Quran and Bible and their educational implications.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Educational Implications of Bhagavad Gita </vt:lpstr>
      <vt:lpstr>PowerPoint Presentation</vt:lpstr>
      <vt:lpstr>PowerPoint Presentation</vt:lpstr>
      <vt:lpstr>PowerPoint Presentation</vt:lpstr>
      <vt:lpstr>THE HOLY QUR’AN </vt:lpstr>
      <vt:lpstr>PowerPoint Presentation</vt:lpstr>
      <vt:lpstr>PowerPoint Presentation</vt:lpstr>
      <vt:lpstr>PowerPoint Presentation</vt:lpstr>
      <vt:lpstr>PowerPoint Presentation</vt:lpstr>
      <vt:lpstr>PowerPoint Presentation</vt:lpstr>
      <vt:lpstr>PowerPoint Presentation</vt:lpstr>
      <vt:lpstr> EDUCATIONAL IMPLICATIONS OF THE QURAN </vt:lpstr>
      <vt:lpstr>PowerPoint Presentation</vt:lpstr>
      <vt:lpstr>AIMS OF EDUCATION </vt:lpstr>
      <vt:lpstr>PowerPoint Presentation</vt:lpstr>
      <vt:lpstr>PowerPoint Presentation</vt:lpstr>
      <vt:lpstr>THE HOLY BIBLE</vt:lpstr>
      <vt:lpstr>PowerPoint Presentation</vt:lpstr>
      <vt:lpstr>PowerPoint Presentation</vt:lpstr>
      <vt:lpstr>PowerPoint Presentation</vt:lpstr>
      <vt:lpstr>PowerPoint Presentation</vt:lpstr>
      <vt:lpstr>PowerPoint Presentation</vt:lpstr>
      <vt:lpstr>SIGNIFICANCE</vt:lpstr>
      <vt:lpstr>PowerPoint Presentation</vt:lpstr>
      <vt:lpstr>Educational Implications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theme of Bhagavat Gita, Quran and Bible and their educational implications. </dc:title>
  <dc:creator>user</dc:creator>
  <cp:lastModifiedBy>user</cp:lastModifiedBy>
  <cp:revision>82</cp:revision>
  <dcterms:created xsi:type="dcterms:W3CDTF">2022-01-31T13:11:03Z</dcterms:created>
  <dcterms:modified xsi:type="dcterms:W3CDTF">2022-02-02T08:21:13Z</dcterms:modified>
</cp:coreProperties>
</file>