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56" r:id="rId2"/>
    <p:sldId id="257" r:id="rId3"/>
    <p:sldId id="258" r:id="rId4"/>
    <p:sldId id="259" r:id="rId5"/>
    <p:sldId id="260" r:id="rId6"/>
    <p:sldId id="267" r:id="rId7"/>
    <p:sldId id="261" r:id="rId8"/>
    <p:sldId id="262" r:id="rId9"/>
    <p:sldId id="263" r:id="rId10"/>
    <p:sldId id="264" r:id="rId11"/>
    <p:sldId id="265" r:id="rId12"/>
    <p:sldId id="304" r:id="rId13"/>
    <p:sldId id="266" r:id="rId14"/>
    <p:sldId id="268" r:id="rId15"/>
    <p:sldId id="303" r:id="rId16"/>
    <p:sldId id="269" r:id="rId17"/>
    <p:sldId id="270" r:id="rId18"/>
    <p:sldId id="271" r:id="rId19"/>
    <p:sldId id="272" r:id="rId20"/>
    <p:sldId id="273" r:id="rId21"/>
    <p:sldId id="274" r:id="rId22"/>
    <p:sldId id="275" r:id="rId23"/>
    <p:sldId id="277" r:id="rId24"/>
    <p:sldId id="276" r:id="rId25"/>
    <p:sldId id="278" r:id="rId26"/>
    <p:sldId id="279" r:id="rId27"/>
    <p:sldId id="280" r:id="rId28"/>
    <p:sldId id="281" r:id="rId29"/>
    <p:sldId id="305" r:id="rId30"/>
    <p:sldId id="282" r:id="rId31"/>
    <p:sldId id="283" r:id="rId32"/>
    <p:sldId id="284" r:id="rId33"/>
    <p:sldId id="285" r:id="rId34"/>
    <p:sldId id="293" r:id="rId35"/>
    <p:sldId id="286" r:id="rId36"/>
    <p:sldId id="287" r:id="rId37"/>
    <p:sldId id="288" r:id="rId38"/>
    <p:sldId id="289" r:id="rId39"/>
    <p:sldId id="290" r:id="rId40"/>
    <p:sldId id="291" r:id="rId41"/>
    <p:sldId id="292" r:id="rId42"/>
    <p:sldId id="294" r:id="rId43"/>
    <p:sldId id="295" r:id="rId44"/>
    <p:sldId id="296" r:id="rId45"/>
    <p:sldId id="297" r:id="rId46"/>
    <p:sldId id="298" r:id="rId47"/>
    <p:sldId id="299" r:id="rId48"/>
    <p:sldId id="300" r:id="rId49"/>
    <p:sldId id="301" r:id="rId50"/>
    <p:sldId id="302" r:id="rId51"/>
    <p:sldId id="306" r:id="rId52"/>
    <p:sldId id="307" r:id="rId53"/>
    <p:sldId id="309" r:id="rId54"/>
    <p:sldId id="311" r:id="rId55"/>
    <p:sldId id="310"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08"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BDD3D0-13AA-4969-AE4A-C12C1F7A291D}" type="datetimeFigureOut">
              <a:rPr lang="en-IN" smtClean="0"/>
              <a:t>31-12-2020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C93610-17C1-46F5-8B94-761C41AEED96}" type="slidenum">
              <a:rPr lang="en-IN" smtClean="0"/>
              <a:t>‹#›</a:t>
            </a:fld>
            <a:endParaRPr lang="en-IN"/>
          </a:p>
        </p:txBody>
      </p:sp>
    </p:spTree>
    <p:extLst>
      <p:ext uri="{BB962C8B-B14F-4D97-AF65-F5344CB8AC3E}">
        <p14:creationId xmlns:p14="http://schemas.microsoft.com/office/powerpoint/2010/main" val="887745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CEC93610-17C1-46F5-8B94-761C41AEED96}" type="slidenum">
              <a:rPr lang="en-IN" smtClean="0"/>
              <a:t>36</a:t>
            </a:fld>
            <a:endParaRPr lang="en-IN"/>
          </a:p>
        </p:txBody>
      </p:sp>
    </p:spTree>
    <p:extLst>
      <p:ext uri="{BB962C8B-B14F-4D97-AF65-F5344CB8AC3E}">
        <p14:creationId xmlns:p14="http://schemas.microsoft.com/office/powerpoint/2010/main" val="1067107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49B4908-C977-429C-B16E-9592B21FF0C0}" type="datetimeFigureOut">
              <a:rPr lang="en-IN" smtClean="0"/>
              <a:t>31-12-2020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82C37D41-F94B-4686-90AF-8FC44DB787EA}" type="slidenum">
              <a:rPr lang="en-IN" smtClean="0"/>
              <a:t>‹#›</a:t>
            </a:fld>
            <a:endParaRPr lang="en-IN" dirty="0"/>
          </a:p>
        </p:txBody>
      </p:sp>
    </p:spTree>
    <p:extLst>
      <p:ext uri="{BB962C8B-B14F-4D97-AF65-F5344CB8AC3E}">
        <p14:creationId xmlns:p14="http://schemas.microsoft.com/office/powerpoint/2010/main" val="206693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49B4908-C977-429C-B16E-9592B21FF0C0}" type="datetimeFigureOut">
              <a:rPr lang="en-IN" smtClean="0"/>
              <a:t>31-12-2020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82C37D41-F94B-4686-90AF-8FC44DB787EA}" type="slidenum">
              <a:rPr lang="en-IN" smtClean="0"/>
              <a:t>‹#›</a:t>
            </a:fld>
            <a:endParaRPr lang="en-IN" dirty="0"/>
          </a:p>
        </p:txBody>
      </p:sp>
    </p:spTree>
    <p:extLst>
      <p:ext uri="{BB962C8B-B14F-4D97-AF65-F5344CB8AC3E}">
        <p14:creationId xmlns:p14="http://schemas.microsoft.com/office/powerpoint/2010/main" val="1317055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49B4908-C977-429C-B16E-9592B21FF0C0}" type="datetimeFigureOut">
              <a:rPr lang="en-IN" smtClean="0"/>
              <a:t>31-12-2020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82C37D41-F94B-4686-90AF-8FC44DB787EA}" type="slidenum">
              <a:rPr lang="en-IN" smtClean="0"/>
              <a:t>‹#›</a:t>
            </a:fld>
            <a:endParaRPr lang="en-IN" dirty="0"/>
          </a:p>
        </p:txBody>
      </p:sp>
    </p:spTree>
    <p:extLst>
      <p:ext uri="{BB962C8B-B14F-4D97-AF65-F5344CB8AC3E}">
        <p14:creationId xmlns:p14="http://schemas.microsoft.com/office/powerpoint/2010/main" val="4090234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49B4908-C977-429C-B16E-9592B21FF0C0}" type="datetimeFigureOut">
              <a:rPr lang="en-IN" smtClean="0"/>
              <a:t>31-12-2020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82C37D41-F94B-4686-90AF-8FC44DB787EA}" type="slidenum">
              <a:rPr lang="en-IN" smtClean="0"/>
              <a:t>‹#›</a:t>
            </a:fld>
            <a:endParaRPr lang="en-IN" dirty="0"/>
          </a:p>
        </p:txBody>
      </p:sp>
    </p:spTree>
    <p:extLst>
      <p:ext uri="{BB962C8B-B14F-4D97-AF65-F5344CB8AC3E}">
        <p14:creationId xmlns:p14="http://schemas.microsoft.com/office/powerpoint/2010/main" val="1202396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9B4908-C977-429C-B16E-9592B21FF0C0}" type="datetimeFigureOut">
              <a:rPr lang="en-IN" smtClean="0"/>
              <a:t>31-12-2020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82C37D41-F94B-4686-90AF-8FC44DB787EA}" type="slidenum">
              <a:rPr lang="en-IN" smtClean="0"/>
              <a:t>‹#›</a:t>
            </a:fld>
            <a:endParaRPr lang="en-IN" dirty="0"/>
          </a:p>
        </p:txBody>
      </p:sp>
    </p:spTree>
    <p:extLst>
      <p:ext uri="{BB962C8B-B14F-4D97-AF65-F5344CB8AC3E}">
        <p14:creationId xmlns:p14="http://schemas.microsoft.com/office/powerpoint/2010/main" val="3616503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49B4908-C977-429C-B16E-9592B21FF0C0}" type="datetimeFigureOut">
              <a:rPr lang="en-IN" smtClean="0"/>
              <a:t>31-12-2020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82C37D41-F94B-4686-90AF-8FC44DB787EA}" type="slidenum">
              <a:rPr lang="en-IN" smtClean="0"/>
              <a:t>‹#›</a:t>
            </a:fld>
            <a:endParaRPr lang="en-IN" dirty="0"/>
          </a:p>
        </p:txBody>
      </p:sp>
    </p:spTree>
    <p:extLst>
      <p:ext uri="{BB962C8B-B14F-4D97-AF65-F5344CB8AC3E}">
        <p14:creationId xmlns:p14="http://schemas.microsoft.com/office/powerpoint/2010/main" val="3823967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49B4908-C977-429C-B16E-9592B21FF0C0}" type="datetimeFigureOut">
              <a:rPr lang="en-IN" smtClean="0"/>
              <a:t>31-12-2020</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82C37D41-F94B-4686-90AF-8FC44DB787EA}" type="slidenum">
              <a:rPr lang="en-IN" smtClean="0"/>
              <a:t>‹#›</a:t>
            </a:fld>
            <a:endParaRPr lang="en-IN" dirty="0"/>
          </a:p>
        </p:txBody>
      </p:sp>
    </p:spTree>
    <p:extLst>
      <p:ext uri="{BB962C8B-B14F-4D97-AF65-F5344CB8AC3E}">
        <p14:creationId xmlns:p14="http://schemas.microsoft.com/office/powerpoint/2010/main" val="1953257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49B4908-C977-429C-B16E-9592B21FF0C0}" type="datetimeFigureOut">
              <a:rPr lang="en-IN" smtClean="0"/>
              <a:t>31-12-2020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82C37D41-F94B-4686-90AF-8FC44DB787EA}" type="slidenum">
              <a:rPr lang="en-IN" smtClean="0"/>
              <a:t>‹#›</a:t>
            </a:fld>
            <a:endParaRPr lang="en-IN" dirty="0"/>
          </a:p>
        </p:txBody>
      </p:sp>
    </p:spTree>
    <p:extLst>
      <p:ext uri="{BB962C8B-B14F-4D97-AF65-F5344CB8AC3E}">
        <p14:creationId xmlns:p14="http://schemas.microsoft.com/office/powerpoint/2010/main" val="2525528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9B4908-C977-429C-B16E-9592B21FF0C0}" type="datetimeFigureOut">
              <a:rPr lang="en-IN" smtClean="0"/>
              <a:t>31-12-2020</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82C37D41-F94B-4686-90AF-8FC44DB787EA}" type="slidenum">
              <a:rPr lang="en-IN" smtClean="0"/>
              <a:t>‹#›</a:t>
            </a:fld>
            <a:endParaRPr lang="en-IN" dirty="0"/>
          </a:p>
        </p:txBody>
      </p:sp>
    </p:spTree>
    <p:extLst>
      <p:ext uri="{BB962C8B-B14F-4D97-AF65-F5344CB8AC3E}">
        <p14:creationId xmlns:p14="http://schemas.microsoft.com/office/powerpoint/2010/main" val="268517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9B4908-C977-429C-B16E-9592B21FF0C0}" type="datetimeFigureOut">
              <a:rPr lang="en-IN" smtClean="0"/>
              <a:t>31-12-2020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82C37D41-F94B-4686-90AF-8FC44DB787EA}" type="slidenum">
              <a:rPr lang="en-IN" smtClean="0"/>
              <a:t>‹#›</a:t>
            </a:fld>
            <a:endParaRPr lang="en-IN" dirty="0"/>
          </a:p>
        </p:txBody>
      </p:sp>
    </p:spTree>
    <p:extLst>
      <p:ext uri="{BB962C8B-B14F-4D97-AF65-F5344CB8AC3E}">
        <p14:creationId xmlns:p14="http://schemas.microsoft.com/office/powerpoint/2010/main" val="353439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9B4908-C977-429C-B16E-9592B21FF0C0}" type="datetimeFigureOut">
              <a:rPr lang="en-IN" smtClean="0"/>
              <a:t>31-12-2020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82C37D41-F94B-4686-90AF-8FC44DB787EA}" type="slidenum">
              <a:rPr lang="en-IN" smtClean="0"/>
              <a:t>‹#›</a:t>
            </a:fld>
            <a:endParaRPr lang="en-IN" dirty="0"/>
          </a:p>
        </p:txBody>
      </p:sp>
    </p:spTree>
    <p:extLst>
      <p:ext uri="{BB962C8B-B14F-4D97-AF65-F5344CB8AC3E}">
        <p14:creationId xmlns:p14="http://schemas.microsoft.com/office/powerpoint/2010/main" val="3640930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9B4908-C977-429C-B16E-9592B21FF0C0}" type="datetimeFigureOut">
              <a:rPr lang="en-IN" smtClean="0"/>
              <a:t>31-12-2020</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C37D41-F94B-4686-90AF-8FC44DB787EA}" type="slidenum">
              <a:rPr lang="en-IN" smtClean="0"/>
              <a:t>‹#›</a:t>
            </a:fld>
            <a:endParaRPr lang="en-IN" dirty="0"/>
          </a:p>
        </p:txBody>
      </p:sp>
    </p:spTree>
    <p:extLst>
      <p:ext uri="{BB962C8B-B14F-4D97-AF65-F5344CB8AC3E}">
        <p14:creationId xmlns:p14="http://schemas.microsoft.com/office/powerpoint/2010/main" val="58327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1224135"/>
          </a:xfrm>
        </p:spPr>
        <p:txBody>
          <a:bodyPr/>
          <a:lstStyle/>
          <a:p>
            <a:r>
              <a:rPr lang="en-IN" dirty="0" smtClean="0"/>
              <a:t>Meaning of Philosophy</a:t>
            </a:r>
            <a:endParaRPr lang="en-IN" dirty="0"/>
          </a:p>
        </p:txBody>
      </p:sp>
      <p:sp>
        <p:nvSpPr>
          <p:cNvPr id="3" name="Subtitle 2"/>
          <p:cNvSpPr>
            <a:spLocks noGrp="1"/>
          </p:cNvSpPr>
          <p:nvPr>
            <p:ph type="subTitle" idx="1"/>
          </p:nvPr>
        </p:nvSpPr>
        <p:spPr>
          <a:xfrm>
            <a:off x="467544" y="2492896"/>
            <a:ext cx="8280920" cy="3888432"/>
          </a:xfrm>
        </p:spPr>
        <p:txBody>
          <a:bodyPr/>
          <a:lstStyle/>
          <a:p>
            <a:pPr algn="just"/>
            <a:r>
              <a:rPr lang="en-IN" dirty="0" smtClean="0">
                <a:solidFill>
                  <a:schemeClr val="tx1"/>
                </a:solidFill>
              </a:rPr>
              <a:t>Philosophy literally means “the love of wisdom” from the Greek words ‘</a:t>
            </a:r>
            <a:r>
              <a:rPr lang="en-IN" dirty="0" err="1" smtClean="0">
                <a:solidFill>
                  <a:schemeClr val="tx1"/>
                </a:solidFill>
              </a:rPr>
              <a:t>philo</a:t>
            </a:r>
            <a:r>
              <a:rPr lang="en-IN" dirty="0" smtClean="0">
                <a:solidFill>
                  <a:schemeClr val="tx1"/>
                </a:solidFill>
              </a:rPr>
              <a:t>’ and ‘</a:t>
            </a:r>
            <a:r>
              <a:rPr lang="en-IN" dirty="0" err="1" smtClean="0">
                <a:solidFill>
                  <a:schemeClr val="tx1"/>
                </a:solidFill>
              </a:rPr>
              <a:t>sofia</a:t>
            </a:r>
            <a:r>
              <a:rPr lang="en-IN" dirty="0" smtClean="0">
                <a:solidFill>
                  <a:schemeClr val="tx1"/>
                </a:solidFill>
              </a:rPr>
              <a:t>’ , meaning love and wisdom.</a:t>
            </a:r>
          </a:p>
          <a:p>
            <a:pPr algn="just"/>
            <a:r>
              <a:rPr lang="en-IN" dirty="0" smtClean="0">
                <a:solidFill>
                  <a:schemeClr val="tx1"/>
                </a:solidFill>
              </a:rPr>
              <a:t> It is the art of reasoning or ‘reasoning upon reasoning’. Philosophy involves questions and answers but more questions than answers. </a:t>
            </a:r>
            <a:endParaRPr lang="en-IN" dirty="0">
              <a:solidFill>
                <a:schemeClr val="tx1"/>
              </a:solidFill>
            </a:endParaRPr>
          </a:p>
        </p:txBody>
      </p:sp>
    </p:spTree>
    <p:extLst>
      <p:ext uri="{BB962C8B-B14F-4D97-AF65-F5344CB8AC3E}">
        <p14:creationId xmlns:p14="http://schemas.microsoft.com/office/powerpoint/2010/main" val="1536370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b="1" dirty="0"/>
              <a:t>Epistemology</a:t>
            </a:r>
            <a:r>
              <a:rPr lang="en-IN" dirty="0"/>
              <a:t>…the theory of knowledge from the Greek words “episteme” and “logos” meaning ‘knowledge’ and ‘study</a:t>
            </a:r>
            <a:r>
              <a:rPr lang="en-IN" dirty="0" smtClean="0"/>
              <a:t>’.</a:t>
            </a:r>
          </a:p>
          <a:p>
            <a:pPr algn="just"/>
            <a:r>
              <a:rPr lang="en-IN" dirty="0" smtClean="0"/>
              <a:t> </a:t>
            </a:r>
            <a:r>
              <a:rPr lang="en-IN" dirty="0"/>
              <a:t>It asks questions like how do we know? What are some sure foundations for knowing? Is there any such thing as indubitable knowledge?</a:t>
            </a:r>
          </a:p>
        </p:txBody>
      </p:sp>
    </p:spTree>
    <p:extLst>
      <p:ext uri="{BB962C8B-B14F-4D97-AF65-F5344CB8AC3E}">
        <p14:creationId xmlns:p14="http://schemas.microsoft.com/office/powerpoint/2010/main" val="3152922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b="1" dirty="0"/>
              <a:t>Logic</a:t>
            </a:r>
            <a:r>
              <a:rPr lang="en-IN" dirty="0"/>
              <a:t>…the art of reasoning and using syllogism; how to identify fallacies or crooked reasoning and reason properly. Questions include: What is crooked reasoning and how do I identity and eliminate it? How can I develop a method or rules for proper reasoning?</a:t>
            </a:r>
          </a:p>
        </p:txBody>
      </p:sp>
    </p:spTree>
    <p:extLst>
      <p:ext uri="{BB962C8B-B14F-4D97-AF65-F5344CB8AC3E}">
        <p14:creationId xmlns:p14="http://schemas.microsoft.com/office/powerpoint/2010/main" val="1523906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NATURE OF PHILOSOPHY</a:t>
            </a:r>
            <a:endParaRPr lang="en-IN" dirty="0"/>
          </a:p>
        </p:txBody>
      </p:sp>
      <p:sp>
        <p:nvSpPr>
          <p:cNvPr id="3" name="Content Placeholder 2"/>
          <p:cNvSpPr>
            <a:spLocks noGrp="1"/>
          </p:cNvSpPr>
          <p:nvPr>
            <p:ph idx="1"/>
          </p:nvPr>
        </p:nvSpPr>
        <p:spPr/>
        <p:txBody>
          <a:bodyPr>
            <a:normAutofit fontScale="85000" lnSpcReduction="20000"/>
          </a:bodyPr>
          <a:lstStyle/>
          <a:p>
            <a:pPr algn="just"/>
            <a:endParaRPr lang="en-IN" dirty="0" smtClean="0"/>
          </a:p>
          <a:p>
            <a:pPr algn="just"/>
            <a:r>
              <a:rPr lang="en-IN" dirty="0"/>
              <a:t>Philosophy seeks to integrate the knowledge of the sciences with that of other fields of study to achieve some kind of consistent and coherent world view. Philosophers do not want to confine their attention to a fragment of human experience or knowledge, but rather, want to reflect upon life as a totality.</a:t>
            </a:r>
          </a:p>
          <a:p>
            <a:pPr algn="just"/>
            <a:endParaRPr lang="en-IN" dirty="0" smtClean="0"/>
          </a:p>
          <a:p>
            <a:pPr algn="just"/>
            <a:r>
              <a:rPr lang="en-IN" dirty="0" smtClean="0"/>
              <a:t> </a:t>
            </a:r>
            <a:r>
              <a:rPr lang="en-IN" dirty="0"/>
              <a:t>It is an attempt to arrive at a rational conception of the reality as a whole. </a:t>
            </a:r>
            <a:r>
              <a:rPr lang="en-IN" dirty="0" smtClean="0"/>
              <a:t> </a:t>
            </a:r>
            <a:r>
              <a:rPr lang="en-IN" dirty="0"/>
              <a:t>It enquires into the nature of matter, time, space, causality, evolution, life, and mind, and their </a:t>
            </a:r>
            <a:r>
              <a:rPr lang="en-IN" dirty="0" smtClean="0"/>
              <a:t>relation </a:t>
            </a:r>
            <a:r>
              <a:rPr lang="en-IN" dirty="0"/>
              <a:t>to one another.</a:t>
            </a:r>
          </a:p>
        </p:txBody>
      </p:sp>
    </p:spTree>
    <p:extLst>
      <p:ext uri="{BB962C8B-B14F-4D97-AF65-F5344CB8AC3E}">
        <p14:creationId xmlns:p14="http://schemas.microsoft.com/office/powerpoint/2010/main" val="3916340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Why do we do what we do? Should we be doing that? - Ethics/Morals</a:t>
            </a:r>
          </a:p>
          <a:p>
            <a:r>
              <a:rPr lang="en-IN" dirty="0"/>
              <a:t>Do we have a creator? - Ontology</a:t>
            </a:r>
          </a:p>
          <a:p>
            <a:r>
              <a:rPr lang="en-IN" dirty="0"/>
              <a:t>Is there an </a:t>
            </a:r>
            <a:r>
              <a:rPr lang="en-IN" dirty="0" smtClean="0"/>
              <a:t>after  life</a:t>
            </a:r>
            <a:r>
              <a:rPr lang="en-IN" dirty="0"/>
              <a:t>? - Metaphysics</a:t>
            </a:r>
          </a:p>
          <a:p>
            <a:r>
              <a:rPr lang="en-IN" dirty="0"/>
              <a:t>What is the meaning of life? - Existentialism</a:t>
            </a:r>
          </a:p>
          <a:p>
            <a:r>
              <a:rPr lang="en-IN" dirty="0"/>
              <a:t>What is knowledge? - Epistemology</a:t>
            </a:r>
          </a:p>
          <a:p>
            <a:endParaRPr lang="en-IN" dirty="0"/>
          </a:p>
        </p:txBody>
      </p:sp>
    </p:spTree>
    <p:extLst>
      <p:ext uri="{BB962C8B-B14F-4D97-AF65-F5344CB8AC3E}">
        <p14:creationId xmlns:p14="http://schemas.microsoft.com/office/powerpoint/2010/main" val="2657211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smtClean="0"/>
              <a:t> </a:t>
            </a:r>
            <a:r>
              <a:rPr lang="en-IN" dirty="0"/>
              <a:t>All sciences were once a philosophy before they branched into the method of scientific reasoning(psychology being the last </a:t>
            </a:r>
            <a:r>
              <a:rPr lang="en-IN" dirty="0" smtClean="0"/>
              <a:t>to  join) now </a:t>
            </a:r>
            <a:r>
              <a:rPr lang="en-IN" dirty="0"/>
              <a:t>philosophy is the residual of the </a:t>
            </a:r>
            <a:r>
              <a:rPr lang="en-IN" dirty="0" smtClean="0"/>
              <a:t>sciences.</a:t>
            </a:r>
          </a:p>
          <a:p>
            <a:pPr algn="just"/>
            <a:r>
              <a:rPr lang="en-IN" dirty="0" smtClean="0"/>
              <a:t>Philosophy </a:t>
            </a:r>
            <a:r>
              <a:rPr lang="en-IN" dirty="0"/>
              <a:t>is an activity people undertake when they seek to understand fundamental truths about themselves, the world in which they live, and their relationships to the world and to each other.</a:t>
            </a:r>
          </a:p>
        </p:txBody>
      </p:sp>
    </p:spTree>
    <p:extLst>
      <p:ext uri="{BB962C8B-B14F-4D97-AF65-F5344CB8AC3E}">
        <p14:creationId xmlns:p14="http://schemas.microsoft.com/office/powerpoint/2010/main" val="2592334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Importance </a:t>
            </a:r>
            <a:r>
              <a:rPr lang="en-IN" dirty="0"/>
              <a:t>to understand the nature of philosophy</a:t>
            </a:r>
            <a:br>
              <a:rPr lang="en-IN" dirty="0"/>
            </a:br>
            <a:endParaRPr lang="en-IN" dirty="0"/>
          </a:p>
        </p:txBody>
      </p:sp>
      <p:sp>
        <p:nvSpPr>
          <p:cNvPr id="3" name="Content Placeholder 2"/>
          <p:cNvSpPr>
            <a:spLocks noGrp="1"/>
          </p:cNvSpPr>
          <p:nvPr>
            <p:ph idx="1"/>
          </p:nvPr>
        </p:nvSpPr>
        <p:spPr/>
        <p:txBody>
          <a:bodyPr/>
          <a:lstStyle/>
          <a:p>
            <a:pPr algn="just"/>
            <a:endParaRPr lang="en-IN" dirty="0" smtClean="0"/>
          </a:p>
          <a:p>
            <a:pPr algn="just"/>
            <a:r>
              <a:rPr lang="en-IN" dirty="0" smtClean="0"/>
              <a:t>The </a:t>
            </a:r>
            <a:r>
              <a:rPr lang="en-IN" dirty="0"/>
              <a:t>study of philosophy helps us to enhance our ability to solve problems, our communication skills, our persuasive powers, and our writing skills</a:t>
            </a:r>
            <a:r>
              <a:rPr lang="en-IN"/>
              <a:t>. </a:t>
            </a:r>
            <a:endParaRPr lang="en-IN" dirty="0"/>
          </a:p>
        </p:txBody>
      </p:sp>
    </p:spTree>
    <p:extLst>
      <p:ext uri="{BB962C8B-B14F-4D97-AF65-F5344CB8AC3E}">
        <p14:creationId xmlns:p14="http://schemas.microsoft.com/office/powerpoint/2010/main" val="207891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Need of philosophy</a:t>
            </a:r>
            <a:endParaRPr lang="en-IN" dirty="0"/>
          </a:p>
        </p:txBody>
      </p:sp>
      <p:sp>
        <p:nvSpPr>
          <p:cNvPr id="3" name="Content Placeholder 2"/>
          <p:cNvSpPr>
            <a:spLocks noGrp="1"/>
          </p:cNvSpPr>
          <p:nvPr>
            <p:ph idx="1"/>
          </p:nvPr>
        </p:nvSpPr>
        <p:spPr/>
        <p:txBody>
          <a:bodyPr>
            <a:normAutofit/>
          </a:bodyPr>
          <a:lstStyle/>
          <a:p>
            <a:pPr algn="just"/>
            <a:r>
              <a:rPr lang="en-IN" dirty="0"/>
              <a:t>Every human being has a philosophy of life; it gives shape to his/her life. </a:t>
            </a:r>
            <a:endParaRPr lang="en-IN" dirty="0" smtClean="0"/>
          </a:p>
          <a:p>
            <a:pPr algn="just"/>
            <a:r>
              <a:rPr lang="en-IN" dirty="0"/>
              <a:t>P</a:t>
            </a:r>
            <a:r>
              <a:rPr lang="en-IN" dirty="0" smtClean="0"/>
              <a:t>hilosophy </a:t>
            </a:r>
            <a:r>
              <a:rPr lang="en-IN" dirty="0"/>
              <a:t>of life moulds one’s attitudes </a:t>
            </a:r>
            <a:r>
              <a:rPr lang="en-IN" dirty="0" smtClean="0"/>
              <a:t>and convictions.</a:t>
            </a:r>
          </a:p>
          <a:p>
            <a:pPr algn="just"/>
            <a:r>
              <a:rPr lang="en-IN" dirty="0" smtClean="0"/>
              <a:t> Study </a:t>
            </a:r>
            <a:r>
              <a:rPr lang="en-IN" dirty="0"/>
              <a:t>of philosophy is not for intellectual consumption, </a:t>
            </a:r>
            <a:r>
              <a:rPr lang="en-IN" dirty="0" smtClean="0"/>
              <a:t>it </a:t>
            </a:r>
            <a:r>
              <a:rPr lang="en-IN" dirty="0"/>
              <a:t>is primarily for oneself </a:t>
            </a:r>
            <a:r>
              <a:rPr lang="en-IN" dirty="0" smtClean="0"/>
              <a:t>to develop </a:t>
            </a:r>
            <a:r>
              <a:rPr lang="en-IN" dirty="0"/>
              <a:t>a philosophy of life.</a:t>
            </a:r>
          </a:p>
          <a:p>
            <a:endParaRPr lang="en-IN" dirty="0"/>
          </a:p>
        </p:txBody>
      </p:sp>
    </p:spTree>
    <p:extLst>
      <p:ext uri="{BB962C8B-B14F-4D97-AF65-F5344CB8AC3E}">
        <p14:creationId xmlns:p14="http://schemas.microsoft.com/office/powerpoint/2010/main" val="169723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 </a:t>
            </a:r>
            <a:r>
              <a:rPr lang="en-IN" dirty="0"/>
              <a:t>Philosophy enables a person </a:t>
            </a:r>
            <a:r>
              <a:rPr lang="en-IN" dirty="0" smtClean="0"/>
              <a:t>to have </a:t>
            </a:r>
            <a:r>
              <a:rPr lang="en-IN" dirty="0"/>
              <a:t>the clarity of </a:t>
            </a:r>
            <a:r>
              <a:rPr lang="en-IN" dirty="0" smtClean="0"/>
              <a:t>concepts and precision  of expressions</a:t>
            </a:r>
            <a:r>
              <a:rPr lang="en-IN" dirty="0"/>
              <a:t>. Such a precision and clarity will </a:t>
            </a:r>
            <a:r>
              <a:rPr lang="en-IN" dirty="0" smtClean="0"/>
              <a:t>be seen </a:t>
            </a:r>
            <a:r>
              <a:rPr lang="en-IN" dirty="0"/>
              <a:t>in thinking, speaking and acting. </a:t>
            </a:r>
            <a:endParaRPr lang="en-IN" dirty="0" smtClean="0"/>
          </a:p>
          <a:p>
            <a:pPr algn="just"/>
            <a:r>
              <a:rPr lang="en-IN" dirty="0"/>
              <a:t>Study of philosophy gives a depth in one’s </a:t>
            </a:r>
            <a:r>
              <a:rPr lang="en-IN" dirty="0" smtClean="0"/>
              <a:t>thinking and acting.</a:t>
            </a:r>
            <a:endParaRPr lang="en-IN" dirty="0"/>
          </a:p>
          <a:p>
            <a:pPr algn="just"/>
            <a:endParaRPr lang="en-IN" dirty="0"/>
          </a:p>
          <a:p>
            <a:endParaRPr lang="en-IN" dirty="0"/>
          </a:p>
        </p:txBody>
      </p:sp>
    </p:spTree>
    <p:extLst>
      <p:ext uri="{BB962C8B-B14F-4D97-AF65-F5344CB8AC3E}">
        <p14:creationId xmlns:p14="http://schemas.microsoft.com/office/powerpoint/2010/main" val="2752611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endParaRPr lang="en-IN" dirty="0" smtClean="0"/>
          </a:p>
          <a:p>
            <a:r>
              <a:rPr lang="en-IN" dirty="0"/>
              <a:t>I</a:t>
            </a:r>
            <a:r>
              <a:rPr lang="en-IN" dirty="0" smtClean="0"/>
              <a:t>t </a:t>
            </a:r>
            <a:r>
              <a:rPr lang="en-IN" dirty="0"/>
              <a:t>vibrates as a constant ‘echo’ </a:t>
            </a:r>
            <a:r>
              <a:rPr lang="en-IN" dirty="0" smtClean="0"/>
              <a:t>in our </a:t>
            </a:r>
            <a:r>
              <a:rPr lang="en-IN" dirty="0"/>
              <a:t>life. </a:t>
            </a:r>
            <a:endParaRPr lang="en-IN" dirty="0" smtClean="0"/>
          </a:p>
          <a:p>
            <a:r>
              <a:rPr lang="en-IN" dirty="0" smtClean="0"/>
              <a:t>Philosophy disturbs </a:t>
            </a:r>
            <a:r>
              <a:rPr lang="en-IN" dirty="0"/>
              <a:t>and awakens </a:t>
            </a:r>
            <a:r>
              <a:rPr lang="en-IN" dirty="0" smtClean="0"/>
              <a:t>from their life </a:t>
            </a:r>
            <a:r>
              <a:rPr lang="en-IN" dirty="0"/>
              <a:t>of mediocrity and stagnation, and spurs them to dynamic action and moral </a:t>
            </a:r>
            <a:r>
              <a:rPr lang="en-IN" dirty="0" smtClean="0"/>
              <a:t>living.</a:t>
            </a:r>
          </a:p>
          <a:p>
            <a:endParaRPr lang="en-IN" dirty="0"/>
          </a:p>
          <a:p>
            <a:r>
              <a:rPr lang="en-IN" dirty="0" smtClean="0"/>
              <a:t>In </a:t>
            </a:r>
            <a:r>
              <a:rPr lang="en-IN" dirty="0"/>
              <a:t>short, philosophy </a:t>
            </a:r>
            <a:r>
              <a:rPr lang="en-IN" dirty="0" smtClean="0"/>
              <a:t>enables people </a:t>
            </a:r>
            <a:r>
              <a:rPr lang="en-IN" dirty="0"/>
              <a:t>to live a life of existential depth, moral integrity and religious conviction.</a:t>
            </a:r>
          </a:p>
          <a:p>
            <a:endParaRPr lang="en-IN" dirty="0"/>
          </a:p>
        </p:txBody>
      </p:sp>
    </p:spTree>
    <p:extLst>
      <p:ext uri="{BB962C8B-B14F-4D97-AF65-F5344CB8AC3E}">
        <p14:creationId xmlns:p14="http://schemas.microsoft.com/office/powerpoint/2010/main" val="2352754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Purpose of philosophy</a:t>
            </a:r>
            <a:endParaRPr lang="en-IN" dirty="0"/>
          </a:p>
        </p:txBody>
      </p:sp>
      <p:sp>
        <p:nvSpPr>
          <p:cNvPr id="3" name="Content Placeholder 2"/>
          <p:cNvSpPr>
            <a:spLocks noGrp="1"/>
          </p:cNvSpPr>
          <p:nvPr>
            <p:ph idx="1"/>
          </p:nvPr>
        </p:nvSpPr>
        <p:spPr/>
        <p:txBody>
          <a:bodyPr/>
          <a:lstStyle/>
          <a:p>
            <a:pPr algn="just"/>
            <a:r>
              <a:rPr lang="en-IN" dirty="0"/>
              <a:t>It teaches critical thinking, close reading, clear writing, and logical analysis; it uses these to understand the language we use to describe the world, and our place within it. </a:t>
            </a:r>
            <a:endParaRPr lang="en-IN" dirty="0" smtClean="0"/>
          </a:p>
          <a:p>
            <a:pPr algn="just"/>
            <a:r>
              <a:rPr lang="en-IN" dirty="0" smtClean="0"/>
              <a:t>Philosophy </a:t>
            </a:r>
            <a:r>
              <a:rPr lang="en-IN" dirty="0"/>
              <a:t>is a natural tendency to understand myself, my life, and the world around me. Everyone is a </a:t>
            </a:r>
            <a:r>
              <a:rPr lang="en-IN" dirty="0" smtClean="0"/>
              <a:t>philosopher.</a:t>
            </a:r>
            <a:endParaRPr lang="en-IN" dirty="0"/>
          </a:p>
        </p:txBody>
      </p:sp>
    </p:spTree>
    <p:extLst>
      <p:ext uri="{BB962C8B-B14F-4D97-AF65-F5344CB8AC3E}">
        <p14:creationId xmlns:p14="http://schemas.microsoft.com/office/powerpoint/2010/main" val="2410984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Philosophy historically is about the dialectical or debate: one man says something and another one refutes it. It often involves thesis, antithesis and sometimes synthesis.</a:t>
            </a:r>
          </a:p>
          <a:p>
            <a:r>
              <a:rPr lang="en-IN" dirty="0" smtClean="0"/>
              <a:t>Philosophy is the study of almost every area of our lives, from morality to reality to death to self. </a:t>
            </a:r>
            <a:endParaRPr lang="en-IN" dirty="0"/>
          </a:p>
        </p:txBody>
      </p:sp>
    </p:spTree>
    <p:extLst>
      <p:ext uri="{BB962C8B-B14F-4D97-AF65-F5344CB8AC3E}">
        <p14:creationId xmlns:p14="http://schemas.microsoft.com/office/powerpoint/2010/main" val="65467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Philosophy on the other hand is the attempt to change the world by thinking and talking about it</a:t>
            </a:r>
            <a:r>
              <a:rPr lang="en-IN" dirty="0" smtClean="0"/>
              <a:t>..</a:t>
            </a:r>
          </a:p>
          <a:p>
            <a:pPr algn="just"/>
            <a:r>
              <a:rPr lang="en-IN" dirty="0" smtClean="0"/>
              <a:t> Philosophy help us to correct our  desires  that will </a:t>
            </a:r>
            <a:r>
              <a:rPr lang="en-IN" dirty="0"/>
              <a:t>activate a corrected mind and perceive a corrected world.</a:t>
            </a:r>
          </a:p>
        </p:txBody>
      </p:sp>
    </p:spTree>
    <p:extLst>
      <p:ext uri="{BB962C8B-B14F-4D97-AF65-F5344CB8AC3E}">
        <p14:creationId xmlns:p14="http://schemas.microsoft.com/office/powerpoint/2010/main" val="4019937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Philosophy </a:t>
            </a:r>
            <a:r>
              <a:rPr lang="en-IN" dirty="0"/>
              <a:t>courses give you more than just knowledge of the world; they give you a deep understanding of how the world works, even how it should work</a:t>
            </a:r>
            <a:r>
              <a:rPr lang="en-IN" dirty="0" smtClean="0"/>
              <a:t>.</a:t>
            </a:r>
            <a:endParaRPr lang="en-IN" dirty="0"/>
          </a:p>
          <a:p>
            <a:pPr algn="just"/>
            <a:endParaRPr lang="en-IN" dirty="0" smtClean="0"/>
          </a:p>
          <a:p>
            <a:pPr marL="0" indent="0" algn="just">
              <a:buNone/>
            </a:pPr>
            <a:r>
              <a:rPr lang="en-IN" dirty="0" smtClean="0"/>
              <a:t>Studying </a:t>
            </a:r>
            <a:r>
              <a:rPr lang="en-IN" dirty="0"/>
              <a:t>philosophy,  </a:t>
            </a:r>
            <a:r>
              <a:rPr lang="en-IN" dirty="0" smtClean="0"/>
              <a:t>help us  to analyse the world  </a:t>
            </a:r>
            <a:r>
              <a:rPr lang="en-IN" dirty="0"/>
              <a:t>closely and critically, to question thoroughly, and to write and think rigorously. </a:t>
            </a:r>
          </a:p>
        </p:txBody>
      </p:sp>
    </p:spTree>
    <p:extLst>
      <p:ext uri="{BB962C8B-B14F-4D97-AF65-F5344CB8AC3E}">
        <p14:creationId xmlns:p14="http://schemas.microsoft.com/office/powerpoint/2010/main" val="314161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marL="0" indent="0">
              <a:buNone/>
            </a:pPr>
            <a:r>
              <a:rPr lang="en-IN" b="1" dirty="0" smtClean="0"/>
              <a:t>Five </a:t>
            </a:r>
            <a:r>
              <a:rPr lang="en-IN" b="1" dirty="0"/>
              <a:t>Reasons to Study </a:t>
            </a:r>
            <a:r>
              <a:rPr lang="en-IN" b="1" dirty="0" smtClean="0"/>
              <a:t>Philosophy</a:t>
            </a:r>
          </a:p>
          <a:p>
            <a:pPr marL="0" indent="0">
              <a:buNone/>
            </a:pPr>
            <a:r>
              <a:rPr lang="en-IN" dirty="0" smtClean="0"/>
              <a:t>1</a:t>
            </a:r>
            <a:r>
              <a:rPr lang="en-IN" dirty="0"/>
              <a:t>. Fascinating subject matter</a:t>
            </a:r>
          </a:p>
          <a:p>
            <a:pPr marL="0" indent="0">
              <a:buNone/>
            </a:pPr>
            <a:r>
              <a:rPr lang="en-IN" dirty="0"/>
              <a:t>2. Wide variety of interesting classes taught by outstanding professors</a:t>
            </a:r>
          </a:p>
          <a:p>
            <a:pPr marL="0" indent="0">
              <a:buNone/>
            </a:pPr>
            <a:r>
              <a:rPr lang="en-IN" dirty="0"/>
              <a:t>3. Skill development</a:t>
            </a:r>
          </a:p>
          <a:p>
            <a:pPr marL="0" indent="0">
              <a:buNone/>
            </a:pPr>
            <a:r>
              <a:rPr lang="en-IN" dirty="0"/>
              <a:t>4. Great preparation for any career or graduate study</a:t>
            </a:r>
          </a:p>
          <a:p>
            <a:pPr marL="0" indent="0">
              <a:buNone/>
            </a:pPr>
            <a:r>
              <a:rPr lang="en-IN" dirty="0"/>
              <a:t>5. Personal development</a:t>
            </a:r>
          </a:p>
          <a:p>
            <a:endParaRPr lang="en-IN" dirty="0"/>
          </a:p>
        </p:txBody>
      </p:sp>
    </p:spTree>
    <p:extLst>
      <p:ext uri="{BB962C8B-B14F-4D97-AF65-F5344CB8AC3E}">
        <p14:creationId xmlns:p14="http://schemas.microsoft.com/office/powerpoint/2010/main" val="2745156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1. Fascinating subject matter</a:t>
            </a:r>
            <a:br>
              <a:rPr lang="en-IN" dirty="0"/>
            </a:br>
            <a:endParaRPr lang="en-IN" dirty="0"/>
          </a:p>
        </p:txBody>
      </p:sp>
      <p:sp>
        <p:nvSpPr>
          <p:cNvPr id="3" name="Content Placeholder 2"/>
          <p:cNvSpPr>
            <a:spLocks noGrp="1"/>
          </p:cNvSpPr>
          <p:nvPr>
            <p:ph idx="1"/>
          </p:nvPr>
        </p:nvSpPr>
        <p:spPr/>
        <p:txBody>
          <a:bodyPr>
            <a:normAutofit lnSpcReduction="10000"/>
          </a:bodyPr>
          <a:lstStyle/>
          <a:p>
            <a:r>
              <a:rPr lang="en-IN" dirty="0" smtClean="0"/>
              <a:t>Philosophy </a:t>
            </a:r>
            <a:r>
              <a:rPr lang="en-IN" dirty="0"/>
              <a:t>seeks not simply knowledge, but deep understanding and wisdom.</a:t>
            </a:r>
          </a:p>
          <a:p>
            <a:r>
              <a:rPr lang="en-IN" dirty="0" smtClean="0"/>
              <a:t>People seek </a:t>
            </a:r>
            <a:r>
              <a:rPr lang="en-IN" dirty="0"/>
              <a:t>to understand themselves, the world they live in, and the relations to the world and each other.  </a:t>
            </a:r>
            <a:endParaRPr lang="en-IN" dirty="0" smtClean="0"/>
          </a:p>
          <a:p>
            <a:r>
              <a:rPr lang="en-IN" dirty="0" smtClean="0"/>
              <a:t>Those </a:t>
            </a:r>
            <a:r>
              <a:rPr lang="en-IN" dirty="0"/>
              <a:t>who study philosophy are engaged in asking, answering, evaluating, and reasoning about some of life’s most basic, meaningful, and difficult </a:t>
            </a:r>
            <a:r>
              <a:rPr lang="en-IN" dirty="0" smtClean="0"/>
              <a:t>questions</a:t>
            </a:r>
            <a:r>
              <a:rPr lang="en-IN" dirty="0"/>
              <a:t>.</a:t>
            </a:r>
          </a:p>
        </p:txBody>
      </p:sp>
    </p:spTree>
    <p:extLst>
      <p:ext uri="{BB962C8B-B14F-4D97-AF65-F5344CB8AC3E}">
        <p14:creationId xmlns:p14="http://schemas.microsoft.com/office/powerpoint/2010/main" val="471079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Questions  are:</a:t>
            </a:r>
            <a:endParaRPr lang="en-IN" dirty="0"/>
          </a:p>
        </p:txBody>
      </p:sp>
      <p:sp>
        <p:nvSpPr>
          <p:cNvPr id="3" name="Content Placeholder 2"/>
          <p:cNvSpPr>
            <a:spLocks noGrp="1"/>
          </p:cNvSpPr>
          <p:nvPr>
            <p:ph idx="1"/>
          </p:nvPr>
        </p:nvSpPr>
        <p:spPr/>
        <p:txBody>
          <a:bodyPr/>
          <a:lstStyle/>
          <a:p>
            <a:r>
              <a:rPr lang="en-IN" dirty="0"/>
              <a:t>What is it to be a human?</a:t>
            </a:r>
          </a:p>
          <a:p>
            <a:r>
              <a:rPr lang="en-IN" dirty="0"/>
              <a:t>What is the human mind?</a:t>
            </a:r>
          </a:p>
          <a:p>
            <a:r>
              <a:rPr lang="en-IN" dirty="0"/>
              <a:t>Is there a God?</a:t>
            </a:r>
          </a:p>
          <a:p>
            <a:r>
              <a:rPr lang="en-IN" dirty="0"/>
              <a:t>What is the best sort of life to live?</a:t>
            </a:r>
          </a:p>
          <a:p>
            <a:r>
              <a:rPr lang="en-IN" dirty="0"/>
              <a:t>What is truth?  Is anything true? How can we tell?</a:t>
            </a:r>
          </a:p>
          <a:p>
            <a:r>
              <a:rPr lang="en-IN" dirty="0"/>
              <a:t>What is art? What is beauty? Does art have to be beautiful to be good?</a:t>
            </a:r>
          </a:p>
          <a:p>
            <a:endParaRPr lang="en-IN" dirty="0"/>
          </a:p>
        </p:txBody>
      </p:sp>
    </p:spTree>
    <p:extLst>
      <p:ext uri="{BB962C8B-B14F-4D97-AF65-F5344CB8AC3E}">
        <p14:creationId xmlns:p14="http://schemas.microsoft.com/office/powerpoint/2010/main" val="3110338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2. A wide variety of interesting courses taught by outstanding professors.</a:t>
            </a:r>
            <a:br>
              <a:rPr lang="en-IN" dirty="0"/>
            </a:br>
            <a:endParaRPr lang="en-IN" dirty="0"/>
          </a:p>
        </p:txBody>
      </p:sp>
      <p:sp>
        <p:nvSpPr>
          <p:cNvPr id="3" name="Content Placeholder 2"/>
          <p:cNvSpPr>
            <a:spLocks noGrp="1"/>
          </p:cNvSpPr>
          <p:nvPr>
            <p:ph idx="1"/>
          </p:nvPr>
        </p:nvSpPr>
        <p:spPr/>
        <p:txBody>
          <a:bodyPr>
            <a:normAutofit fontScale="92500" lnSpcReduction="20000"/>
          </a:bodyPr>
          <a:lstStyle/>
          <a:p>
            <a:pPr algn="just"/>
            <a:r>
              <a:rPr lang="en-IN" dirty="0"/>
              <a:t>There are philosophy courses that address moral issues, others that focus on the nature of science and technology, </a:t>
            </a:r>
            <a:r>
              <a:rPr lang="en-IN" dirty="0" smtClean="0"/>
              <a:t>philosophical </a:t>
            </a:r>
            <a:r>
              <a:rPr lang="en-IN" dirty="0"/>
              <a:t>works written across the history of Western civilization </a:t>
            </a:r>
            <a:r>
              <a:rPr lang="en-IN" dirty="0" smtClean="0"/>
              <a:t>,Eastern </a:t>
            </a:r>
            <a:r>
              <a:rPr lang="en-IN" dirty="0"/>
              <a:t>philosophy, </a:t>
            </a:r>
            <a:r>
              <a:rPr lang="en-IN" dirty="0" smtClean="0"/>
              <a:t>,mathematics </a:t>
            </a:r>
            <a:r>
              <a:rPr lang="en-IN" dirty="0"/>
              <a:t>and logic or politics and societies or religion or knowledge or the human mind or the nature of reality. </a:t>
            </a:r>
            <a:endParaRPr lang="en-IN" dirty="0" smtClean="0"/>
          </a:p>
          <a:p>
            <a:pPr algn="just"/>
            <a:r>
              <a:rPr lang="en-IN" dirty="0" smtClean="0"/>
              <a:t>Philosophy </a:t>
            </a:r>
            <a:r>
              <a:rPr lang="en-IN" dirty="0"/>
              <a:t>professors are dedicated teachers who are experts in their fields and who are genuinely interested in helping students to develop their understanding and skills. </a:t>
            </a:r>
          </a:p>
        </p:txBody>
      </p:sp>
    </p:spTree>
    <p:extLst>
      <p:ext uri="{BB962C8B-B14F-4D97-AF65-F5344CB8AC3E}">
        <p14:creationId xmlns:p14="http://schemas.microsoft.com/office/powerpoint/2010/main" val="1287993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3. Skill development</a:t>
            </a:r>
          </a:p>
        </p:txBody>
      </p:sp>
      <p:sp>
        <p:nvSpPr>
          <p:cNvPr id="3" name="Content Placeholder 2"/>
          <p:cNvSpPr>
            <a:spLocks noGrp="1"/>
          </p:cNvSpPr>
          <p:nvPr>
            <p:ph idx="1"/>
          </p:nvPr>
        </p:nvSpPr>
        <p:spPr/>
        <p:txBody>
          <a:bodyPr>
            <a:normAutofit lnSpcReduction="10000"/>
          </a:bodyPr>
          <a:lstStyle/>
          <a:p>
            <a:pPr algn="just"/>
            <a:r>
              <a:rPr lang="en-IN" dirty="0"/>
              <a:t>Taking philosophy courses imparts skills that will be useful not only in any career but also in your personal life.  The study of philosophy will enable you to think carefully, critically, and with clarity, take a logical approach to addressing challenging questions and examining hard </a:t>
            </a:r>
            <a:r>
              <a:rPr lang="en-IN" dirty="0" smtClean="0"/>
              <a:t>issues and  </a:t>
            </a:r>
            <a:r>
              <a:rPr lang="en-IN" dirty="0"/>
              <a:t>discuss </a:t>
            </a:r>
            <a:r>
              <a:rPr lang="en-IN" dirty="0" smtClean="0"/>
              <a:t>sensibly </a:t>
            </a:r>
          </a:p>
          <a:p>
            <a:pPr algn="just"/>
            <a:r>
              <a:rPr lang="en-IN" dirty="0" smtClean="0"/>
              <a:t>In </a:t>
            </a:r>
            <a:r>
              <a:rPr lang="en-IN" dirty="0"/>
              <a:t>philosophy courses you can expect </a:t>
            </a:r>
            <a:r>
              <a:rPr lang="en-IN" dirty="0" smtClean="0"/>
              <a:t>to enhance </a:t>
            </a:r>
            <a:r>
              <a:rPr lang="en-IN" dirty="0"/>
              <a:t>your problem-solving </a:t>
            </a:r>
            <a:r>
              <a:rPr lang="en-IN" dirty="0" smtClean="0"/>
              <a:t>capacities</a:t>
            </a:r>
            <a:r>
              <a:rPr lang="en-IN" dirty="0"/>
              <a:t>.</a:t>
            </a:r>
          </a:p>
        </p:txBody>
      </p:sp>
    </p:spTree>
    <p:extLst>
      <p:ext uri="{BB962C8B-B14F-4D97-AF65-F5344CB8AC3E}">
        <p14:creationId xmlns:p14="http://schemas.microsoft.com/office/powerpoint/2010/main" val="16208771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4. Great preparation for any career or graduate study</a:t>
            </a:r>
          </a:p>
        </p:txBody>
      </p:sp>
      <p:sp>
        <p:nvSpPr>
          <p:cNvPr id="3" name="Content Placeholder 2"/>
          <p:cNvSpPr>
            <a:spLocks noGrp="1"/>
          </p:cNvSpPr>
          <p:nvPr>
            <p:ph idx="1"/>
          </p:nvPr>
        </p:nvSpPr>
        <p:spPr/>
        <p:txBody>
          <a:bodyPr/>
          <a:lstStyle/>
          <a:p>
            <a:pPr algn="just"/>
            <a:r>
              <a:rPr lang="en-IN" dirty="0"/>
              <a:t>Most students of philosophy </a:t>
            </a:r>
            <a:r>
              <a:rPr lang="en-IN" dirty="0" smtClean="0"/>
              <a:t>do </a:t>
            </a:r>
            <a:r>
              <a:rPr lang="en-IN" dirty="0"/>
              <a:t>go on to get good jobs in a wide range of fields, including law, medicine, business, education, journalism, public policy, government, religion, communication fields, public relations, </a:t>
            </a:r>
            <a:r>
              <a:rPr lang="en-IN" dirty="0" smtClean="0"/>
              <a:t>management</a:t>
            </a:r>
            <a:r>
              <a:rPr lang="en-IN" dirty="0"/>
              <a:t>, social service, and many more.</a:t>
            </a:r>
          </a:p>
        </p:txBody>
      </p:sp>
    </p:spTree>
    <p:extLst>
      <p:ext uri="{BB962C8B-B14F-4D97-AF65-F5344CB8AC3E}">
        <p14:creationId xmlns:p14="http://schemas.microsoft.com/office/powerpoint/2010/main" val="3793616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IN" dirty="0"/>
              <a:t>5. Personal development</a:t>
            </a:r>
          </a:p>
        </p:txBody>
      </p:sp>
      <p:sp>
        <p:nvSpPr>
          <p:cNvPr id="3" name="Content Placeholder 2"/>
          <p:cNvSpPr>
            <a:spLocks noGrp="1"/>
          </p:cNvSpPr>
          <p:nvPr>
            <p:ph idx="1"/>
          </p:nvPr>
        </p:nvSpPr>
        <p:spPr>
          <a:xfrm>
            <a:off x="457200" y="1124744"/>
            <a:ext cx="8229600" cy="5001419"/>
          </a:xfrm>
        </p:spPr>
        <p:txBody>
          <a:bodyPr>
            <a:normAutofit fontScale="92500" lnSpcReduction="10000"/>
          </a:bodyPr>
          <a:lstStyle/>
          <a:p>
            <a:pPr algn="just"/>
            <a:r>
              <a:rPr lang="en-IN" dirty="0" smtClean="0"/>
              <a:t> </a:t>
            </a:r>
            <a:r>
              <a:rPr lang="en-IN" dirty="0"/>
              <a:t>The study of philosophy can </a:t>
            </a:r>
            <a:r>
              <a:rPr lang="en-IN" dirty="0" smtClean="0"/>
              <a:t>be:- </a:t>
            </a:r>
          </a:p>
          <a:p>
            <a:pPr algn="just"/>
            <a:r>
              <a:rPr lang="en-IN" dirty="0" smtClean="0"/>
              <a:t>enriching a </a:t>
            </a:r>
            <a:r>
              <a:rPr lang="en-IN" dirty="0"/>
              <a:t>highly </a:t>
            </a:r>
            <a:r>
              <a:rPr lang="en-IN" dirty="0" smtClean="0"/>
              <a:t>gratifying person </a:t>
            </a:r>
          </a:p>
          <a:p>
            <a:pPr algn="just"/>
            <a:r>
              <a:rPr lang="en-IN" dirty="0" smtClean="0"/>
              <a:t>excellent </a:t>
            </a:r>
            <a:r>
              <a:rPr lang="en-IN" dirty="0"/>
              <a:t>preparation for lifelong </a:t>
            </a:r>
            <a:r>
              <a:rPr lang="en-IN" dirty="0" smtClean="0"/>
              <a:t>learning</a:t>
            </a:r>
          </a:p>
          <a:p>
            <a:pPr algn="just"/>
            <a:r>
              <a:rPr lang="en-IN" dirty="0" smtClean="0"/>
              <a:t>enhanced </a:t>
            </a:r>
            <a:r>
              <a:rPr lang="en-IN" dirty="0"/>
              <a:t>intellectual, political, and social existence. </a:t>
            </a:r>
            <a:endParaRPr lang="en-IN" dirty="0" smtClean="0"/>
          </a:p>
          <a:p>
            <a:pPr algn="just"/>
            <a:r>
              <a:rPr lang="en-IN" dirty="0" smtClean="0"/>
              <a:t>live </a:t>
            </a:r>
            <a:r>
              <a:rPr lang="en-IN" dirty="0"/>
              <a:t>better by </a:t>
            </a:r>
            <a:r>
              <a:rPr lang="en-IN" dirty="0" smtClean="0"/>
              <a:t>understand </a:t>
            </a:r>
            <a:r>
              <a:rPr lang="en-IN" dirty="0"/>
              <a:t>yourself as a thinking, acting being. </a:t>
            </a:r>
            <a:endParaRPr lang="en-IN" dirty="0" smtClean="0"/>
          </a:p>
          <a:p>
            <a:pPr algn="just"/>
            <a:r>
              <a:rPr lang="en-IN" dirty="0"/>
              <a:t>to make good </a:t>
            </a:r>
            <a:r>
              <a:rPr lang="en-IN" dirty="0" smtClean="0"/>
              <a:t>choices </a:t>
            </a:r>
            <a:r>
              <a:rPr lang="en-IN" dirty="0"/>
              <a:t>in </a:t>
            </a:r>
            <a:r>
              <a:rPr lang="en-IN" dirty="0" smtClean="0"/>
              <a:t>life</a:t>
            </a:r>
          </a:p>
          <a:p>
            <a:pPr algn="just"/>
            <a:r>
              <a:rPr lang="en-IN" dirty="0" smtClean="0"/>
              <a:t>defence </a:t>
            </a:r>
            <a:r>
              <a:rPr lang="en-IN" dirty="0"/>
              <a:t>against popular foolishness and </a:t>
            </a:r>
            <a:r>
              <a:rPr lang="en-IN" dirty="0" smtClean="0"/>
              <a:t>falsehoods</a:t>
            </a:r>
            <a:r>
              <a:rPr lang="en-IN" dirty="0"/>
              <a:t>.</a:t>
            </a:r>
            <a:endParaRPr lang="en-IN" dirty="0" smtClean="0"/>
          </a:p>
          <a:p>
            <a:pPr algn="just"/>
            <a:endParaRPr lang="en-IN" dirty="0"/>
          </a:p>
          <a:p>
            <a:pPr algn="just"/>
            <a:endParaRPr lang="en-IN" dirty="0"/>
          </a:p>
        </p:txBody>
      </p:sp>
    </p:spTree>
    <p:extLst>
      <p:ext uri="{BB962C8B-B14F-4D97-AF65-F5344CB8AC3E}">
        <p14:creationId xmlns:p14="http://schemas.microsoft.com/office/powerpoint/2010/main" val="23560837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r>
              <a:rPr lang="en-IN" dirty="0" smtClean="0"/>
              <a:t>Functions of Philosophy</a:t>
            </a:r>
            <a:endParaRPr lang="en-IN"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1340768"/>
            <a:ext cx="8640960" cy="52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6113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Physics, biology, chemistry, cosmology, psychology, all were branches of philosophy</a:t>
            </a:r>
            <a:r>
              <a:rPr lang="en-IN" dirty="0"/>
              <a:t>,</a:t>
            </a:r>
            <a:r>
              <a:rPr lang="en-IN" dirty="0" smtClean="0"/>
              <a:t> these are still frequently discussed in philosophical terms. Maths was a huge branch of philosophy.</a:t>
            </a:r>
            <a:endParaRPr lang="en-IN" dirty="0"/>
          </a:p>
        </p:txBody>
      </p:sp>
    </p:spTree>
    <p:extLst>
      <p:ext uri="{BB962C8B-B14F-4D97-AF65-F5344CB8AC3E}">
        <p14:creationId xmlns:p14="http://schemas.microsoft.com/office/powerpoint/2010/main" val="7928460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Normative function of philosophy</a:t>
            </a:r>
            <a:endParaRPr lang="en-IN" dirty="0"/>
          </a:p>
        </p:txBody>
      </p:sp>
      <p:sp>
        <p:nvSpPr>
          <p:cNvPr id="3" name="Content Placeholder 2"/>
          <p:cNvSpPr>
            <a:spLocks noGrp="1"/>
          </p:cNvSpPr>
          <p:nvPr>
            <p:ph idx="1"/>
          </p:nvPr>
        </p:nvSpPr>
        <p:spPr/>
        <p:txBody>
          <a:bodyPr>
            <a:normAutofit/>
          </a:bodyPr>
          <a:lstStyle/>
          <a:p>
            <a:pPr algn="just"/>
            <a:endParaRPr lang="en-IN" dirty="0" smtClean="0"/>
          </a:p>
          <a:p>
            <a:pPr algn="just"/>
            <a:r>
              <a:rPr lang="en-IN" dirty="0" smtClean="0"/>
              <a:t>In </a:t>
            </a:r>
            <a:r>
              <a:rPr lang="en-IN" dirty="0"/>
              <a:t>philosophy, normative statements make claims about how things should or ought to be, how to value them, which things are good or bad, and which actions are right or wrong. </a:t>
            </a:r>
            <a:endParaRPr lang="en-IN" dirty="0" smtClean="0"/>
          </a:p>
          <a:p>
            <a:pPr algn="just"/>
            <a:r>
              <a:rPr lang="en-IN" dirty="0" smtClean="0"/>
              <a:t>Normative </a:t>
            </a:r>
            <a:r>
              <a:rPr lang="en-IN" dirty="0"/>
              <a:t>statements and norms, as well as their meanings, are an integral part of human life</a:t>
            </a:r>
            <a:r>
              <a:rPr lang="en-IN" dirty="0" smtClean="0"/>
              <a:t>.</a:t>
            </a:r>
            <a:endParaRPr lang="en-IN" dirty="0"/>
          </a:p>
        </p:txBody>
      </p:sp>
    </p:spTree>
    <p:extLst>
      <p:ext uri="{BB962C8B-B14F-4D97-AF65-F5344CB8AC3E}">
        <p14:creationId xmlns:p14="http://schemas.microsoft.com/office/powerpoint/2010/main" val="13386298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smtClean="0"/>
              <a:t> </a:t>
            </a:r>
            <a:r>
              <a:rPr lang="en-IN" dirty="0"/>
              <a:t>In philosophy, normative theory aims to make moral judgements on events, focusing on preserving something they deem as morally good, or prevent a change for the worse</a:t>
            </a:r>
            <a:r>
              <a:rPr lang="en-IN" dirty="0" smtClean="0"/>
              <a:t>.</a:t>
            </a:r>
          </a:p>
          <a:p>
            <a:pPr algn="just"/>
            <a:r>
              <a:rPr lang="en-IN" dirty="0"/>
              <a:t>Normative systems, i.e., sets of norms, have two </a:t>
            </a:r>
            <a:r>
              <a:rPr lang="en-IN" dirty="0" smtClean="0"/>
              <a:t>main actions:</a:t>
            </a:r>
          </a:p>
          <a:p>
            <a:pPr algn="just"/>
            <a:r>
              <a:rPr lang="en-IN" dirty="0" smtClean="0"/>
              <a:t> </a:t>
            </a:r>
            <a:r>
              <a:rPr lang="en-IN" dirty="0"/>
              <a:t>a) to evaluate human actions, and b) to guide </a:t>
            </a:r>
            <a:r>
              <a:rPr lang="en-IN" dirty="0" smtClean="0"/>
              <a:t>people. </a:t>
            </a:r>
            <a:r>
              <a:rPr lang="en-IN" dirty="0"/>
              <a:t>The guidance and the evaluation based on a </a:t>
            </a:r>
            <a:r>
              <a:rPr lang="en-IN" dirty="0" smtClean="0"/>
              <a:t>normative, </a:t>
            </a:r>
            <a:r>
              <a:rPr lang="en-IN" dirty="0"/>
              <a:t>be good or bad.</a:t>
            </a:r>
            <a:endParaRPr lang="en-IN" dirty="0" smtClean="0"/>
          </a:p>
        </p:txBody>
      </p:sp>
    </p:spTree>
    <p:extLst>
      <p:ext uri="{BB962C8B-B14F-4D97-AF65-F5344CB8AC3E}">
        <p14:creationId xmlns:p14="http://schemas.microsoft.com/office/powerpoint/2010/main" val="37344254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endParaRPr lang="en-IN" dirty="0" smtClean="0"/>
          </a:p>
          <a:p>
            <a:pPr algn="just"/>
            <a:r>
              <a:rPr lang="en-IN" dirty="0" smtClean="0"/>
              <a:t> </a:t>
            </a:r>
            <a:r>
              <a:rPr lang="en-IN" dirty="0"/>
              <a:t>Normativity is the phenomenon in human societies of designating some actions or outcomes as good or desirable or permissible and others as bad or undesirable or impermissible. A norm in this normative sense means a standard for evaluating or making judgments about </a:t>
            </a:r>
            <a:r>
              <a:rPr lang="en-IN" dirty="0" smtClean="0"/>
              <a:t>behaviour </a:t>
            </a:r>
            <a:r>
              <a:rPr lang="en-IN" dirty="0"/>
              <a:t>or outcomes.</a:t>
            </a:r>
            <a:endParaRPr lang="en-IN" dirty="0" smtClean="0"/>
          </a:p>
          <a:p>
            <a:pPr algn="just"/>
            <a:r>
              <a:rPr lang="en-IN" dirty="0" smtClean="0"/>
              <a:t>There's </a:t>
            </a:r>
            <a:r>
              <a:rPr lang="en-IN" dirty="0"/>
              <a:t>no universally agreed upon distinction </a:t>
            </a:r>
            <a:r>
              <a:rPr lang="en-IN" dirty="0" smtClean="0"/>
              <a:t>between </a:t>
            </a:r>
            <a:r>
              <a:rPr lang="en-IN" dirty="0"/>
              <a:t>"moral" and "ethical," but both terms fall within the realm of the normative.</a:t>
            </a:r>
          </a:p>
        </p:txBody>
      </p:sp>
    </p:spTree>
    <p:extLst>
      <p:ext uri="{BB962C8B-B14F-4D97-AF65-F5344CB8AC3E}">
        <p14:creationId xmlns:p14="http://schemas.microsoft.com/office/powerpoint/2010/main" val="25008081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endParaRPr lang="en-IN" dirty="0"/>
          </a:p>
          <a:p>
            <a:pPr algn="just"/>
            <a:r>
              <a:rPr lang="en-IN" dirty="0"/>
              <a:t>Normative philosophy deals with "should" questions as opposed to "is" questions</a:t>
            </a:r>
          </a:p>
          <a:p>
            <a:pPr algn="just"/>
            <a:r>
              <a:rPr lang="en-IN" dirty="0" smtClean="0"/>
              <a:t>In </a:t>
            </a:r>
            <a:r>
              <a:rPr lang="en-IN" dirty="0"/>
              <a:t>other words, the purpose of a normative question is to define or set the stage as to what are the possibilities or opinions in a given </a:t>
            </a:r>
            <a:r>
              <a:rPr lang="en-IN" dirty="0" smtClean="0"/>
              <a:t>situation.</a:t>
            </a:r>
            <a:endParaRPr lang="en-IN" dirty="0"/>
          </a:p>
          <a:p>
            <a:pPr algn="just"/>
            <a:r>
              <a:rPr lang="en-IN" dirty="0"/>
              <a:t>For example:—</a:t>
            </a:r>
          </a:p>
          <a:p>
            <a:pPr algn="just"/>
            <a:endParaRPr lang="en-IN" dirty="0"/>
          </a:p>
          <a:p>
            <a:pPr algn="just"/>
            <a:r>
              <a:rPr lang="en-IN" dirty="0"/>
              <a:t>“What is the unemployment rate in this country?” isn’t a normative question — it seeks to find out the actual matter. This is a factual question seeking a factual answer. It is a positive question — an objective question — one that can be answerable by yes/no or factual information.</a:t>
            </a:r>
          </a:p>
        </p:txBody>
      </p:sp>
    </p:spTree>
    <p:extLst>
      <p:ext uri="{BB962C8B-B14F-4D97-AF65-F5344CB8AC3E}">
        <p14:creationId xmlns:p14="http://schemas.microsoft.com/office/powerpoint/2010/main" val="1700169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IN" dirty="0"/>
              <a:t>Normative questions occur a lot in political and economic debates. </a:t>
            </a:r>
          </a:p>
          <a:p>
            <a:pPr algn="just"/>
            <a:endParaRPr lang="en-IN" dirty="0"/>
          </a:p>
          <a:p>
            <a:pPr algn="just"/>
            <a:r>
              <a:rPr lang="en-IN" dirty="0"/>
              <a:t>What basic healthcare is provided to all citizens by the government? is a positive, objective question — the answer is a list of actual services available.</a:t>
            </a:r>
          </a:p>
          <a:p>
            <a:pPr algn="just"/>
            <a:r>
              <a:rPr lang="en-IN" dirty="0"/>
              <a:t>What basic healthcare should be provided to all citizens by the government? is a normative question — it’s really a statement of opinion about the role of government in healthcare.</a:t>
            </a:r>
          </a:p>
          <a:p>
            <a:endParaRPr lang="en-IN" dirty="0"/>
          </a:p>
        </p:txBody>
      </p:sp>
    </p:spTree>
    <p:extLst>
      <p:ext uri="{BB962C8B-B14F-4D97-AF65-F5344CB8AC3E}">
        <p14:creationId xmlns:p14="http://schemas.microsoft.com/office/powerpoint/2010/main" val="3940090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IN" dirty="0"/>
              <a:t>What is my debt level? is a positive question — answerable by calculations of your income vs. outgoings and liabilities.</a:t>
            </a:r>
          </a:p>
          <a:p>
            <a:pPr algn="just"/>
            <a:r>
              <a:rPr lang="en-IN" dirty="0"/>
              <a:t>What should be my debt level? is a normative question — it has to take into account a number of variables for your financial circumstances at this particular moment. Therefore it’s seeking a balanced estimation of your various components and perceptions of your situation right now. One accountant may say your debt should be 20% of assets yet another may say 40%, and there’s no way to say both are correct or incorrect because both are accounting opinions.</a:t>
            </a:r>
          </a:p>
          <a:p>
            <a:endParaRPr lang="en-IN" dirty="0"/>
          </a:p>
        </p:txBody>
      </p:sp>
    </p:spTree>
    <p:extLst>
      <p:ext uri="{BB962C8B-B14F-4D97-AF65-F5344CB8AC3E}">
        <p14:creationId xmlns:p14="http://schemas.microsoft.com/office/powerpoint/2010/main" val="202583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Speculative function</a:t>
            </a:r>
            <a:endParaRPr lang="en-IN" dirty="0"/>
          </a:p>
        </p:txBody>
      </p:sp>
      <p:sp>
        <p:nvSpPr>
          <p:cNvPr id="3" name="Content Placeholder 2"/>
          <p:cNvSpPr>
            <a:spLocks noGrp="1"/>
          </p:cNvSpPr>
          <p:nvPr>
            <p:ph idx="1"/>
          </p:nvPr>
        </p:nvSpPr>
        <p:spPr/>
        <p:txBody>
          <a:bodyPr>
            <a:normAutofit/>
          </a:bodyPr>
          <a:lstStyle/>
          <a:p>
            <a:pPr algn="just"/>
            <a:r>
              <a:rPr lang="en-IN" dirty="0"/>
              <a:t>In the history of ideas and culture speculative philosophy denotes a broad range of philosophical approaches and traditions that normally cluster around metaphysics and systematic treatments of existence, consciousness and free will</a:t>
            </a:r>
            <a:r>
              <a:rPr lang="en-IN" dirty="0" smtClean="0"/>
              <a:t>. </a:t>
            </a:r>
            <a:r>
              <a:rPr lang="en-IN" dirty="0"/>
              <a:t>In a sense all philosophy is speculative insofar as it deals with universal ideas.</a:t>
            </a:r>
          </a:p>
          <a:p>
            <a:pPr algn="just"/>
            <a:endParaRPr lang="en-IN" dirty="0"/>
          </a:p>
        </p:txBody>
      </p:sp>
    </p:spTree>
    <p:extLst>
      <p:ext uri="{BB962C8B-B14F-4D97-AF65-F5344CB8AC3E}">
        <p14:creationId xmlns:p14="http://schemas.microsoft.com/office/powerpoint/2010/main" val="12424177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endParaRPr lang="en-IN" dirty="0"/>
          </a:p>
        </p:txBody>
      </p:sp>
      <p:sp>
        <p:nvSpPr>
          <p:cNvPr id="4" name="Rectangle 3"/>
          <p:cNvSpPr/>
          <p:nvPr/>
        </p:nvSpPr>
        <p:spPr>
          <a:xfrm>
            <a:off x="467544" y="2274838"/>
            <a:ext cx="8208912" cy="1815882"/>
          </a:xfrm>
          <a:prstGeom prst="rect">
            <a:avLst/>
          </a:prstGeom>
        </p:spPr>
        <p:txBody>
          <a:bodyPr wrap="square">
            <a:spAutoFit/>
          </a:bodyPr>
          <a:lstStyle/>
          <a:p>
            <a:pPr algn="just"/>
            <a:r>
              <a:rPr lang="en-IN" sz="2800" dirty="0" smtClean="0"/>
              <a:t>Speculative Philosophy determines </a:t>
            </a:r>
            <a:r>
              <a:rPr lang="en-IN" sz="2800" dirty="0"/>
              <a:t>place of man in the world. </a:t>
            </a:r>
            <a:r>
              <a:rPr lang="en-IN" sz="2800" dirty="0" smtClean="0"/>
              <a:t>In </a:t>
            </a:r>
            <a:r>
              <a:rPr lang="en-IN" sz="2800" dirty="0"/>
              <a:t>this all the philosophical assumptions and hypothesis are included which are related to life and world and which forms the basis of education.</a:t>
            </a:r>
          </a:p>
        </p:txBody>
      </p:sp>
    </p:spTree>
    <p:extLst>
      <p:ext uri="{BB962C8B-B14F-4D97-AF65-F5344CB8AC3E}">
        <p14:creationId xmlns:p14="http://schemas.microsoft.com/office/powerpoint/2010/main" val="10771733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a:t>The difference between analytic and speculative philosophy is on its emphasis. Analytic philosophy places heavy emphasis on logic and language, while speculative philosophy emphasizes on a systematic approach to reality.</a:t>
            </a:r>
          </a:p>
          <a:p>
            <a:endParaRPr lang="en-IN" dirty="0"/>
          </a:p>
        </p:txBody>
      </p:sp>
    </p:spTree>
    <p:extLst>
      <p:ext uri="{BB962C8B-B14F-4D97-AF65-F5344CB8AC3E}">
        <p14:creationId xmlns:p14="http://schemas.microsoft.com/office/powerpoint/2010/main" val="40350333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a:t>Philosophy of education as speculative refers to that which allows individuals to look at the different elements of education from the whole perspective of man and examines each </a:t>
            </a:r>
            <a:r>
              <a:rPr lang="en-IN" dirty="0" smtClean="0"/>
              <a:t>element. </a:t>
            </a:r>
          </a:p>
          <a:p>
            <a:pPr algn="just"/>
            <a:r>
              <a:rPr lang="en-IN" dirty="0" smtClean="0"/>
              <a:t>Speculative </a:t>
            </a:r>
            <a:r>
              <a:rPr lang="en-IN" dirty="0"/>
              <a:t>philosophy limits ones vision of the future as each individuals have only a limited vision of what he speculates in the future. </a:t>
            </a:r>
          </a:p>
        </p:txBody>
      </p:sp>
    </p:spTree>
    <p:extLst>
      <p:ext uri="{BB962C8B-B14F-4D97-AF65-F5344CB8AC3E}">
        <p14:creationId xmlns:p14="http://schemas.microsoft.com/office/powerpoint/2010/main" val="3857804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 OF PHILOSOPHY</a:t>
            </a:r>
            <a:endParaRPr lang="en-IN" dirty="0"/>
          </a:p>
        </p:txBody>
      </p:sp>
      <p:sp>
        <p:nvSpPr>
          <p:cNvPr id="3" name="Content Placeholder 2"/>
          <p:cNvSpPr>
            <a:spLocks noGrp="1"/>
          </p:cNvSpPr>
          <p:nvPr>
            <p:ph idx="1"/>
          </p:nvPr>
        </p:nvSpPr>
        <p:spPr/>
        <p:txBody>
          <a:bodyPr>
            <a:normAutofit/>
          </a:bodyPr>
          <a:lstStyle/>
          <a:p>
            <a:pPr marL="0" indent="0" algn="just">
              <a:buNone/>
            </a:pPr>
            <a:r>
              <a:rPr lang="en-IN" dirty="0"/>
              <a:t>“Philosophy is the successful love of thinking.”  John </a:t>
            </a:r>
            <a:r>
              <a:rPr lang="en-IN" dirty="0" smtClean="0"/>
              <a:t>Armstrong.</a:t>
            </a:r>
          </a:p>
          <a:p>
            <a:pPr marL="0" indent="0" algn="just">
              <a:buNone/>
            </a:pPr>
            <a:r>
              <a:rPr lang="en-IN" dirty="0"/>
              <a:t>Aristotle considers philosophy as "the first and last science"—the first science because it is</a:t>
            </a:r>
          </a:p>
          <a:p>
            <a:pPr marL="0" indent="0" algn="just">
              <a:buNone/>
            </a:pPr>
            <a:r>
              <a:rPr lang="en-IN" dirty="0"/>
              <a:t>logically presupposed by every other science, the last because deals with reality in its ultimate principles and causes. . </a:t>
            </a:r>
          </a:p>
          <a:p>
            <a:endParaRPr lang="en-IN" dirty="0"/>
          </a:p>
          <a:p>
            <a:endParaRPr lang="en-IN" dirty="0" smtClean="0"/>
          </a:p>
          <a:p>
            <a:endParaRPr lang="en-IN" dirty="0" smtClean="0"/>
          </a:p>
        </p:txBody>
      </p:sp>
    </p:spTree>
    <p:extLst>
      <p:ext uri="{BB962C8B-B14F-4D97-AF65-F5344CB8AC3E}">
        <p14:creationId xmlns:p14="http://schemas.microsoft.com/office/powerpoint/2010/main" val="39618175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Critical function</a:t>
            </a:r>
            <a:endParaRPr lang="en-IN" dirty="0"/>
          </a:p>
        </p:txBody>
      </p:sp>
      <p:sp>
        <p:nvSpPr>
          <p:cNvPr id="3" name="Content Placeholder 2"/>
          <p:cNvSpPr>
            <a:spLocks noGrp="1"/>
          </p:cNvSpPr>
          <p:nvPr>
            <p:ph idx="1"/>
          </p:nvPr>
        </p:nvSpPr>
        <p:spPr/>
        <p:txBody>
          <a:bodyPr>
            <a:normAutofit/>
          </a:bodyPr>
          <a:lstStyle/>
          <a:p>
            <a:pPr algn="just"/>
            <a:r>
              <a:rPr lang="en-IN" dirty="0"/>
              <a:t>There are two general thinking skills in philosophy. These are critical and creative thinking. Critical thinking entails the ability to think rationally and clearly. Creativity is a matter of bringing new and useful ideas.</a:t>
            </a:r>
          </a:p>
          <a:p>
            <a:pPr algn="just"/>
            <a:endParaRPr lang="en-IN" dirty="0"/>
          </a:p>
        </p:txBody>
      </p:sp>
    </p:spTree>
    <p:extLst>
      <p:ext uri="{BB962C8B-B14F-4D97-AF65-F5344CB8AC3E}">
        <p14:creationId xmlns:p14="http://schemas.microsoft.com/office/powerpoint/2010/main" val="9537625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Philosophy students learn how to write clearly, and to read closely, with a critical eye; they are taught to spot bad reasoning, and how to avoid it in their writing and in their work. </a:t>
            </a:r>
            <a:r>
              <a:rPr lang="en-IN" dirty="0" smtClean="0"/>
              <a:t> </a:t>
            </a:r>
            <a:r>
              <a:rPr lang="en-IN" dirty="0"/>
              <a:t>In this department, students can learn how to ask the questions well, and how we might begin to develop responses.</a:t>
            </a:r>
          </a:p>
          <a:p>
            <a:endParaRPr lang="en-IN" dirty="0"/>
          </a:p>
        </p:txBody>
      </p:sp>
    </p:spTree>
    <p:extLst>
      <p:ext uri="{BB962C8B-B14F-4D97-AF65-F5344CB8AC3E}">
        <p14:creationId xmlns:p14="http://schemas.microsoft.com/office/powerpoint/2010/main" val="30122312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5 critical thinking skills</a:t>
            </a:r>
          </a:p>
          <a:p>
            <a:pPr algn="just"/>
            <a:r>
              <a:rPr lang="en-IN" dirty="0"/>
              <a:t>The key critical thinking skills are: </a:t>
            </a:r>
            <a:r>
              <a:rPr lang="en-IN" dirty="0" smtClean="0"/>
              <a:t>analysis and </a:t>
            </a:r>
            <a:r>
              <a:rPr lang="en-IN" dirty="0"/>
              <a:t>interpretation, inference, explanation, self-regulation, open-mindedness, and problem-solving.</a:t>
            </a:r>
          </a:p>
          <a:p>
            <a:pPr algn="just"/>
            <a:endParaRPr lang="en-IN" dirty="0"/>
          </a:p>
        </p:txBody>
      </p:sp>
    </p:spTree>
    <p:extLst>
      <p:ext uri="{BB962C8B-B14F-4D97-AF65-F5344CB8AC3E}">
        <p14:creationId xmlns:p14="http://schemas.microsoft.com/office/powerpoint/2010/main" val="8819059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Critical Thinking is important in life. It helps you to think </a:t>
            </a:r>
            <a:r>
              <a:rPr lang="en-IN" dirty="0" smtClean="0"/>
              <a:t>creatively. It </a:t>
            </a:r>
            <a:r>
              <a:rPr lang="en-IN" dirty="0"/>
              <a:t>keeps you from becoming narrow. </a:t>
            </a:r>
            <a:r>
              <a:rPr lang="en-IN" dirty="0" smtClean="0"/>
              <a:t> </a:t>
            </a:r>
            <a:r>
              <a:rPr lang="en-IN" dirty="0"/>
              <a:t>Researcher Jane </a:t>
            </a:r>
            <a:r>
              <a:rPr lang="en-IN" dirty="0" err="1"/>
              <a:t>Qinjuan</a:t>
            </a:r>
            <a:r>
              <a:rPr lang="en-IN" dirty="0"/>
              <a:t> Zhang writes that critical thinking enables students to assess their learning styles, strengths and weaknesses, and allows them to take ownership of their education</a:t>
            </a:r>
          </a:p>
        </p:txBody>
      </p:sp>
    </p:spTree>
    <p:extLst>
      <p:ext uri="{BB962C8B-B14F-4D97-AF65-F5344CB8AC3E}">
        <p14:creationId xmlns:p14="http://schemas.microsoft.com/office/powerpoint/2010/main" val="15536853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Critical thinking is that mode of thinking — about any subject, content, or problem — in which the thinker improves the quality of his or her thinking by skill fully analysing, assessing, and reconstructing it. Critical thinking is self-directed, self-disciplined, self-monitored, and self-corrective thinking.</a:t>
            </a:r>
          </a:p>
          <a:p>
            <a:pPr algn="just"/>
            <a:endParaRPr lang="en-IN" dirty="0"/>
          </a:p>
        </p:txBody>
      </p:sp>
    </p:spTree>
    <p:extLst>
      <p:ext uri="{BB962C8B-B14F-4D97-AF65-F5344CB8AC3E}">
        <p14:creationId xmlns:p14="http://schemas.microsoft.com/office/powerpoint/2010/main" val="28022272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Philosophy of Education</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Meaning :Philosophy </a:t>
            </a:r>
            <a:r>
              <a:rPr lang="en-IN" dirty="0"/>
              <a:t>of education is that branch of philosophy that addresses philosophical questions concerning the nature, aims, and problems of education. As a branch of practical philosophy, its practitioners look both inward to the parent discipline of philosophy and outward to educational practice, as well as to developmental psychology, cognitive science more generally, sociology, and other relevant disciplines.</a:t>
            </a:r>
          </a:p>
        </p:txBody>
      </p:sp>
    </p:spTree>
    <p:extLst>
      <p:ext uri="{BB962C8B-B14F-4D97-AF65-F5344CB8AC3E}">
        <p14:creationId xmlns:p14="http://schemas.microsoft.com/office/powerpoint/2010/main" val="2694677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RELATIONSHIP BETWEEN PHILOSOPHY &amp; EDUCATION</a:t>
            </a:r>
          </a:p>
        </p:txBody>
      </p:sp>
      <p:sp>
        <p:nvSpPr>
          <p:cNvPr id="3" name="Content Placeholder 2"/>
          <p:cNvSpPr>
            <a:spLocks noGrp="1"/>
          </p:cNvSpPr>
          <p:nvPr>
            <p:ph idx="1"/>
          </p:nvPr>
        </p:nvSpPr>
        <p:spPr/>
        <p:txBody>
          <a:bodyPr>
            <a:normAutofit/>
          </a:bodyPr>
          <a:lstStyle/>
          <a:p>
            <a:pPr algn="just"/>
            <a:r>
              <a:rPr lang="en-IN" dirty="0"/>
              <a:t>Philosophy and education are closely inter-related and inter-dependent. Philosophy </a:t>
            </a:r>
            <a:r>
              <a:rPr lang="en-IN" dirty="0" smtClean="0"/>
              <a:t>points out </a:t>
            </a:r>
            <a:r>
              <a:rPr lang="en-IN" dirty="0"/>
              <a:t>the ways and education follow it. Without philosophy education would be a blind effort </a:t>
            </a:r>
            <a:r>
              <a:rPr lang="en-IN" dirty="0" smtClean="0"/>
              <a:t>and without </a:t>
            </a:r>
            <a:r>
              <a:rPr lang="en-IN" dirty="0"/>
              <a:t>education, philosophy would be crippled. Education is the process and philosophy is the product. All educational problems are questions </a:t>
            </a:r>
            <a:r>
              <a:rPr lang="en-IN" dirty="0" smtClean="0"/>
              <a:t>of philosophy.</a:t>
            </a:r>
            <a:endParaRPr lang="en-IN" dirty="0"/>
          </a:p>
          <a:p>
            <a:endParaRPr lang="en-IN" dirty="0"/>
          </a:p>
        </p:txBody>
      </p:sp>
    </p:spTree>
    <p:extLst>
      <p:ext uri="{BB962C8B-B14F-4D97-AF65-F5344CB8AC3E}">
        <p14:creationId xmlns:p14="http://schemas.microsoft.com/office/powerpoint/2010/main" val="1138689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In the word of Ross, “philosophy and </a:t>
            </a:r>
            <a:r>
              <a:rPr lang="en-IN" dirty="0" smtClean="0"/>
              <a:t>education are </a:t>
            </a:r>
            <a:r>
              <a:rPr lang="en-IN" dirty="0"/>
              <a:t>two side of same coin; the former is the contemplative side while the latter is the active side.</a:t>
            </a:r>
          </a:p>
          <a:p>
            <a:pPr algn="just"/>
            <a:r>
              <a:rPr lang="en-IN" dirty="0"/>
              <a:t>In other word we can say that the application of philosophical principle in the field </a:t>
            </a:r>
            <a:r>
              <a:rPr lang="en-IN" dirty="0" smtClean="0"/>
              <a:t>of education </a:t>
            </a:r>
            <a:r>
              <a:rPr lang="en-IN" dirty="0"/>
              <a:t>to solve various educational issues is regarded as educational philosophy</a:t>
            </a:r>
          </a:p>
          <a:p>
            <a:endParaRPr lang="en-IN" dirty="0"/>
          </a:p>
        </p:txBody>
      </p:sp>
    </p:spTree>
    <p:extLst>
      <p:ext uri="{BB962C8B-B14F-4D97-AF65-F5344CB8AC3E}">
        <p14:creationId xmlns:p14="http://schemas.microsoft.com/office/powerpoint/2010/main" val="28400033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Educational philosophy</a:t>
            </a:r>
            <a:endParaRPr lang="en-IN" dirty="0"/>
          </a:p>
        </p:txBody>
      </p:sp>
      <p:sp>
        <p:nvSpPr>
          <p:cNvPr id="3" name="Content Placeholder 2"/>
          <p:cNvSpPr>
            <a:spLocks noGrp="1"/>
          </p:cNvSpPr>
          <p:nvPr>
            <p:ph idx="1"/>
          </p:nvPr>
        </p:nvSpPr>
        <p:spPr/>
        <p:txBody>
          <a:bodyPr>
            <a:normAutofit/>
          </a:bodyPr>
          <a:lstStyle/>
          <a:p>
            <a:pPr algn="just"/>
            <a:r>
              <a:rPr lang="en-IN" dirty="0" smtClean="0"/>
              <a:t>Educational </a:t>
            </a:r>
            <a:r>
              <a:rPr lang="en-IN" dirty="0"/>
              <a:t>philosophy is that philosophy which provide answer to the educational issues of </a:t>
            </a:r>
            <a:r>
              <a:rPr lang="en-IN" dirty="0" smtClean="0"/>
              <a:t>why to </a:t>
            </a:r>
            <a:r>
              <a:rPr lang="en-IN" dirty="0"/>
              <a:t>educate (aim), whom to educate (child), who to educate (teacher), where to educate (school</a:t>
            </a:r>
            <a:r>
              <a:rPr lang="en-IN" dirty="0" smtClean="0"/>
              <a:t>), what </a:t>
            </a:r>
            <a:r>
              <a:rPr lang="en-IN" dirty="0"/>
              <a:t>to educate (curriculum), how to educate (methods), when to educate (motivation) and </a:t>
            </a:r>
            <a:r>
              <a:rPr lang="en-IN" dirty="0" smtClean="0"/>
              <a:t>soon</a:t>
            </a:r>
            <a:r>
              <a:rPr lang="en-IN" dirty="0"/>
              <a:t>.</a:t>
            </a:r>
          </a:p>
          <a:p>
            <a:pPr algn="just"/>
            <a:endParaRPr lang="en-IN" dirty="0"/>
          </a:p>
        </p:txBody>
      </p:sp>
    </p:spTree>
    <p:extLst>
      <p:ext uri="{BB962C8B-B14F-4D97-AF65-F5344CB8AC3E}">
        <p14:creationId xmlns:p14="http://schemas.microsoft.com/office/powerpoint/2010/main" val="2094077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Spencer’s view: “True education is practicable to true philosophers</a:t>
            </a:r>
            <a:r>
              <a:rPr lang="en-IN" dirty="0" smtClean="0"/>
              <a:t>”.</a:t>
            </a:r>
          </a:p>
          <a:p>
            <a:r>
              <a:rPr lang="en-IN" dirty="0"/>
              <a:t>John </a:t>
            </a:r>
            <a:r>
              <a:rPr lang="en-IN" dirty="0" smtClean="0"/>
              <a:t>Dewey says</a:t>
            </a:r>
            <a:r>
              <a:rPr lang="en-IN" dirty="0"/>
              <a:t>, “Philosophy </a:t>
            </a:r>
            <a:r>
              <a:rPr lang="en-IN" dirty="0" smtClean="0"/>
              <a:t>is the </a:t>
            </a:r>
            <a:r>
              <a:rPr lang="en-IN" dirty="0"/>
              <a:t>theory of education in its most general phase</a:t>
            </a:r>
            <a:r>
              <a:rPr lang="en-IN" dirty="0" smtClean="0"/>
              <a:t>”.</a:t>
            </a:r>
          </a:p>
          <a:p>
            <a:endParaRPr lang="en-IN" dirty="0"/>
          </a:p>
          <a:p>
            <a:r>
              <a:rPr lang="en-IN" dirty="0"/>
              <a:t>John Adams : Education is the dynamic side of philosophy.</a:t>
            </a:r>
          </a:p>
        </p:txBody>
      </p:sp>
    </p:spTree>
    <p:extLst>
      <p:ext uri="{BB962C8B-B14F-4D97-AF65-F5344CB8AC3E}">
        <p14:creationId xmlns:p14="http://schemas.microsoft.com/office/powerpoint/2010/main" val="665598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IN" dirty="0" smtClean="0"/>
              <a:t>Plato </a:t>
            </a:r>
            <a:r>
              <a:rPr lang="en-IN" dirty="0"/>
              <a:t>gives a </a:t>
            </a:r>
            <a:r>
              <a:rPr lang="en-IN" dirty="0" smtClean="0"/>
              <a:t>few characteristics </a:t>
            </a:r>
            <a:r>
              <a:rPr lang="en-IN" dirty="0"/>
              <a:t>of philosophical wisdom, such as ability to enter into critical discussion, </a:t>
            </a:r>
            <a:r>
              <a:rPr lang="en-IN" dirty="0" smtClean="0"/>
              <a:t>having direct </a:t>
            </a:r>
            <a:r>
              <a:rPr lang="en-IN" dirty="0"/>
              <a:t>access to "true reality," knowledge of the purpose of life, etc</a:t>
            </a:r>
            <a:r>
              <a:rPr lang="en-IN" dirty="0" smtClean="0"/>
              <a:t>.</a:t>
            </a:r>
          </a:p>
          <a:p>
            <a:pPr marL="0" indent="0" algn="just">
              <a:buNone/>
            </a:pPr>
            <a:endParaRPr lang="en-IN" dirty="0"/>
          </a:p>
          <a:p>
            <a:pPr marL="0" indent="0" algn="just">
              <a:buNone/>
            </a:pPr>
            <a:r>
              <a:rPr lang="en-IN" dirty="0"/>
              <a:t>Descartes' distinction between mind and matter made it appear that there could be an inquiry into  "the inner world" which would be wholly distinct from inquiries into "the outer world.“</a:t>
            </a:r>
          </a:p>
          <a:p>
            <a:pPr marL="0" indent="0" algn="just">
              <a:buNone/>
            </a:pPr>
            <a:endParaRPr lang="en-IN" dirty="0" smtClean="0"/>
          </a:p>
          <a:p>
            <a:pPr algn="just"/>
            <a:endParaRPr lang="en-IN" dirty="0"/>
          </a:p>
        </p:txBody>
      </p:sp>
    </p:spTree>
    <p:extLst>
      <p:ext uri="{BB962C8B-B14F-4D97-AF65-F5344CB8AC3E}">
        <p14:creationId xmlns:p14="http://schemas.microsoft.com/office/powerpoint/2010/main" val="18547539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59"/>
            <a:ext cx="8363272" cy="3683735"/>
          </a:xfrm>
        </p:spPr>
        <p:txBody>
          <a:bodyPr/>
          <a:lstStyle/>
          <a:p>
            <a:pPr marL="0" indent="0" algn="r">
              <a:buNone/>
            </a:pPr>
            <a:endParaRPr lang="en-IN" dirty="0">
              <a:solidFill>
                <a:srgbClr val="FF0000"/>
              </a:solidFill>
            </a:endParaRPr>
          </a:p>
        </p:txBody>
      </p:sp>
      <p:sp>
        <p:nvSpPr>
          <p:cNvPr id="4" name="Rectangle 3"/>
          <p:cNvSpPr/>
          <p:nvPr/>
        </p:nvSpPr>
        <p:spPr>
          <a:xfrm>
            <a:off x="539552" y="2274838"/>
            <a:ext cx="7848872" cy="2677656"/>
          </a:xfrm>
          <a:prstGeom prst="rect">
            <a:avLst/>
          </a:prstGeom>
        </p:spPr>
        <p:txBody>
          <a:bodyPr wrap="square">
            <a:spAutoFit/>
          </a:bodyPr>
          <a:lstStyle/>
          <a:p>
            <a:pPr algn="just"/>
            <a:r>
              <a:rPr lang="en-IN" sz="2800" dirty="0" smtClean="0"/>
              <a:t>Educational </a:t>
            </a:r>
            <a:r>
              <a:rPr lang="en-IN" sz="2800" dirty="0"/>
              <a:t>philosophy </a:t>
            </a:r>
            <a:r>
              <a:rPr lang="en-IN" sz="2800" dirty="0" smtClean="0"/>
              <a:t>is </a:t>
            </a:r>
            <a:r>
              <a:rPr lang="en-IN" sz="2800" dirty="0"/>
              <a:t>the application of philosophical </a:t>
            </a:r>
            <a:r>
              <a:rPr lang="en-IN" sz="2800" dirty="0" smtClean="0"/>
              <a:t>principle in </a:t>
            </a:r>
            <a:r>
              <a:rPr lang="en-IN" sz="2800" dirty="0"/>
              <a:t>the educational practices which direct the process of education towards the aims of </a:t>
            </a:r>
            <a:r>
              <a:rPr lang="en-IN" sz="2800" dirty="0" smtClean="0"/>
              <a:t>human life</a:t>
            </a:r>
            <a:r>
              <a:rPr lang="en-IN" sz="2800" dirty="0"/>
              <a:t>. In short, educational philosophy relates philosophy of life through the medium of education.</a:t>
            </a:r>
          </a:p>
        </p:txBody>
      </p:sp>
    </p:spTree>
    <p:extLst>
      <p:ext uri="{BB962C8B-B14F-4D97-AF65-F5344CB8AC3E}">
        <p14:creationId xmlns:p14="http://schemas.microsoft.com/office/powerpoint/2010/main" val="20271841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dirty="0"/>
              <a:t>DEPENDENCE OF EDUCATION ON PHILOSOPHY</a:t>
            </a:r>
          </a:p>
        </p:txBody>
      </p:sp>
      <p:sp>
        <p:nvSpPr>
          <p:cNvPr id="3" name="Content Placeholder 2"/>
          <p:cNvSpPr>
            <a:spLocks noGrp="1"/>
          </p:cNvSpPr>
          <p:nvPr>
            <p:ph idx="1"/>
          </p:nvPr>
        </p:nvSpPr>
        <p:spPr/>
        <p:txBody>
          <a:bodyPr>
            <a:normAutofit fontScale="92500"/>
          </a:bodyPr>
          <a:lstStyle/>
          <a:p>
            <a:r>
              <a:rPr lang="en-IN" dirty="0"/>
              <a:t>Philosophy determines the real destination towards which education has to go</a:t>
            </a:r>
            <a:r>
              <a:rPr lang="en-IN" dirty="0" smtClean="0"/>
              <a:t>:</a:t>
            </a:r>
          </a:p>
          <a:p>
            <a:r>
              <a:rPr lang="en-IN" dirty="0" smtClean="0"/>
              <a:t>Philosophy </a:t>
            </a:r>
            <a:r>
              <a:rPr lang="en-IN" dirty="0"/>
              <a:t>has always inspired educational theory as well as </a:t>
            </a:r>
            <a:r>
              <a:rPr lang="en-IN" dirty="0" smtClean="0"/>
              <a:t>practice.</a:t>
            </a:r>
          </a:p>
          <a:p>
            <a:r>
              <a:rPr lang="en-IN" dirty="0"/>
              <a:t>Philosophy is </a:t>
            </a:r>
            <a:r>
              <a:rPr lang="en-IN" dirty="0" smtClean="0"/>
              <a:t>wisdom; education </a:t>
            </a:r>
            <a:r>
              <a:rPr lang="en-IN" dirty="0"/>
              <a:t>transmits that wisdom from one generation to the other. </a:t>
            </a:r>
            <a:endParaRPr lang="en-IN" dirty="0" smtClean="0"/>
          </a:p>
          <a:p>
            <a:r>
              <a:rPr lang="en-IN" dirty="0" smtClean="0"/>
              <a:t>Philosophy </a:t>
            </a:r>
            <a:r>
              <a:rPr lang="en-IN" dirty="0"/>
              <a:t>represents a </a:t>
            </a:r>
            <a:r>
              <a:rPr lang="en-IN" dirty="0" smtClean="0"/>
              <a:t>system of </a:t>
            </a:r>
            <a:r>
              <a:rPr lang="en-IN" dirty="0"/>
              <a:t>thought; education embraces that thought in the content of instruction. </a:t>
            </a:r>
          </a:p>
          <a:p>
            <a:endParaRPr lang="en-IN" dirty="0"/>
          </a:p>
        </p:txBody>
      </p:sp>
    </p:spTree>
    <p:extLst>
      <p:ext uri="{BB962C8B-B14F-4D97-AF65-F5344CB8AC3E}">
        <p14:creationId xmlns:p14="http://schemas.microsoft.com/office/powerpoint/2010/main" val="175865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smtClean="0"/>
              <a:t> </a:t>
            </a:r>
            <a:r>
              <a:rPr lang="en-IN" dirty="0"/>
              <a:t>Philosophy embodies </a:t>
            </a:r>
            <a:r>
              <a:rPr lang="en-IN" dirty="0" smtClean="0"/>
              <a:t>a way </a:t>
            </a:r>
            <a:r>
              <a:rPr lang="en-IN" dirty="0"/>
              <a:t>of life; education is the preparation for </a:t>
            </a:r>
            <a:r>
              <a:rPr lang="en-IN" dirty="0" smtClean="0"/>
              <a:t>life.</a:t>
            </a:r>
          </a:p>
          <a:p>
            <a:pPr algn="just"/>
            <a:r>
              <a:rPr lang="en-IN" dirty="0" smtClean="0"/>
              <a:t> </a:t>
            </a:r>
            <a:r>
              <a:rPr lang="en-IN" dirty="0"/>
              <a:t>Philosophy is the knowledge obtained by </a:t>
            </a:r>
            <a:r>
              <a:rPr lang="en-IN" dirty="0" smtClean="0"/>
              <a:t>natural reason</a:t>
            </a:r>
            <a:r>
              <a:rPr lang="en-IN" dirty="0"/>
              <a:t>; education is the development of that reason and other powers of mind</a:t>
            </a:r>
            <a:r>
              <a:rPr lang="en-IN" dirty="0" smtClean="0"/>
              <a:t>.</a:t>
            </a:r>
          </a:p>
          <a:p>
            <a:pPr algn="just"/>
            <a:endParaRPr lang="en-IN" dirty="0" smtClean="0"/>
          </a:p>
          <a:p>
            <a:pPr algn="just"/>
            <a:r>
              <a:rPr lang="en-IN" dirty="0"/>
              <a:t>Every aspect of education has a philosophical </a:t>
            </a:r>
            <a:r>
              <a:rPr lang="en-IN" dirty="0" smtClean="0"/>
              <a:t>base– </a:t>
            </a:r>
            <a:r>
              <a:rPr lang="en-IN" dirty="0"/>
              <a:t>aims, curriculum, methods, text books, discipline, teacher </a:t>
            </a:r>
            <a:r>
              <a:rPr lang="en-IN" dirty="0" err="1"/>
              <a:t>etc</a:t>
            </a:r>
            <a:endParaRPr lang="en-IN" dirty="0"/>
          </a:p>
          <a:p>
            <a:endParaRPr lang="en-IN" dirty="0"/>
          </a:p>
          <a:p>
            <a:endParaRPr lang="en-IN" dirty="0"/>
          </a:p>
        </p:txBody>
      </p:sp>
    </p:spTree>
    <p:extLst>
      <p:ext uri="{BB962C8B-B14F-4D97-AF65-F5344CB8AC3E}">
        <p14:creationId xmlns:p14="http://schemas.microsoft.com/office/powerpoint/2010/main" val="32088999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dirty="0" smtClean="0"/>
              <a:t> </a:t>
            </a:r>
            <a:r>
              <a:rPr lang="en-IN" sz="2400" dirty="0"/>
              <a:t>DEPENDENCE OF PHILOSOPHY ON EDUCATION</a:t>
            </a:r>
          </a:p>
        </p:txBody>
      </p:sp>
      <p:sp>
        <p:nvSpPr>
          <p:cNvPr id="3" name="Content Placeholder 2"/>
          <p:cNvSpPr>
            <a:spLocks noGrp="1"/>
          </p:cNvSpPr>
          <p:nvPr>
            <p:ph idx="1"/>
          </p:nvPr>
        </p:nvSpPr>
        <p:spPr/>
        <p:txBody>
          <a:bodyPr>
            <a:normAutofit/>
          </a:bodyPr>
          <a:lstStyle/>
          <a:p>
            <a:pPr algn="just"/>
            <a:r>
              <a:rPr lang="en-IN" dirty="0" smtClean="0"/>
              <a:t>The </a:t>
            </a:r>
            <a:r>
              <a:rPr lang="en-IN" dirty="0"/>
              <a:t>plant of education draws its nourishment </a:t>
            </a:r>
            <a:r>
              <a:rPr lang="en-IN" dirty="0" smtClean="0"/>
              <a:t>from the </a:t>
            </a:r>
            <a:r>
              <a:rPr lang="en-IN" dirty="0"/>
              <a:t>soil of philosophy. Education is the dynamic side of </a:t>
            </a:r>
            <a:r>
              <a:rPr lang="en-IN" dirty="0" smtClean="0"/>
              <a:t>philosophy.</a:t>
            </a:r>
            <a:endParaRPr lang="en-IN" dirty="0"/>
          </a:p>
          <a:p>
            <a:pPr algn="just"/>
            <a:r>
              <a:rPr lang="en-IN" dirty="0" smtClean="0"/>
              <a:t> </a:t>
            </a:r>
            <a:r>
              <a:rPr lang="en-IN" dirty="0"/>
              <a:t>Education is the best means for </a:t>
            </a:r>
            <a:r>
              <a:rPr lang="en-IN" dirty="0" smtClean="0"/>
              <a:t>the propagation </a:t>
            </a:r>
            <a:r>
              <a:rPr lang="en-IN" dirty="0"/>
              <a:t>of philosophy. Philosophy gives ideals, values and principles; education works </a:t>
            </a:r>
            <a:r>
              <a:rPr lang="en-IN" dirty="0" smtClean="0"/>
              <a:t>out those </a:t>
            </a:r>
            <a:r>
              <a:rPr lang="en-IN" dirty="0"/>
              <a:t>ideals, values and principles</a:t>
            </a:r>
            <a:endParaRPr lang="en-IN" dirty="0" smtClean="0"/>
          </a:p>
          <a:p>
            <a:pPr algn="just"/>
            <a:endParaRPr lang="en-IN" dirty="0"/>
          </a:p>
        </p:txBody>
      </p:sp>
    </p:spTree>
    <p:extLst>
      <p:ext uri="{BB962C8B-B14F-4D97-AF65-F5344CB8AC3E}">
        <p14:creationId xmlns:p14="http://schemas.microsoft.com/office/powerpoint/2010/main" val="26190209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Education is the best means for the propagation of philosophy. Education cannot even be imagined without philosophical principles ,likewise philosophical principles are lifeless without the help of education. Example- the introduction of the 10+2+3 system of education and craft education are the consequence of philosophical views.</a:t>
            </a:r>
          </a:p>
          <a:p>
            <a:endParaRPr lang="en-IN" dirty="0"/>
          </a:p>
          <a:p>
            <a:endParaRPr lang="en-IN" dirty="0"/>
          </a:p>
        </p:txBody>
      </p:sp>
    </p:spTree>
    <p:extLst>
      <p:ext uri="{BB962C8B-B14F-4D97-AF65-F5344CB8AC3E}">
        <p14:creationId xmlns:p14="http://schemas.microsoft.com/office/powerpoint/2010/main" val="35171047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 </a:t>
            </a:r>
            <a:r>
              <a:rPr lang="en-IN" sz="2700" dirty="0"/>
              <a:t>OBJECTIVES OF STUDYING EDUCATIONAL PHILOSOPHY</a:t>
            </a:r>
          </a:p>
        </p:txBody>
      </p:sp>
      <p:sp>
        <p:nvSpPr>
          <p:cNvPr id="3" name="Content Placeholder 2"/>
          <p:cNvSpPr>
            <a:spLocks noGrp="1"/>
          </p:cNvSpPr>
          <p:nvPr>
            <p:ph idx="1"/>
          </p:nvPr>
        </p:nvSpPr>
        <p:spPr/>
        <p:txBody>
          <a:bodyPr>
            <a:normAutofit lnSpcReduction="10000"/>
          </a:bodyPr>
          <a:lstStyle/>
          <a:p>
            <a:r>
              <a:rPr lang="en-IN" dirty="0"/>
              <a:t>1. To find out the solution for various educational issues.</a:t>
            </a:r>
          </a:p>
          <a:p>
            <a:r>
              <a:rPr lang="en-IN" dirty="0"/>
              <a:t>2. The purpose of studying educational philosophy is to make education according to the </a:t>
            </a:r>
            <a:r>
              <a:rPr lang="en-IN" dirty="0" smtClean="0"/>
              <a:t>need based </a:t>
            </a:r>
            <a:r>
              <a:rPr lang="en-IN" dirty="0"/>
              <a:t>life and society.</a:t>
            </a:r>
          </a:p>
          <a:p>
            <a:r>
              <a:rPr lang="en-IN" dirty="0"/>
              <a:t>3. To determine the aim of human life, aim of survival.</a:t>
            </a:r>
          </a:p>
          <a:p>
            <a:r>
              <a:rPr lang="en-IN" dirty="0"/>
              <a:t>4. To produce better citizen by fostering democratic attitude in </a:t>
            </a:r>
            <a:r>
              <a:rPr lang="en-IN" dirty="0" smtClean="0"/>
              <a:t>behaviour</a:t>
            </a:r>
            <a:r>
              <a:rPr lang="en-IN" dirty="0"/>
              <a:t>.</a:t>
            </a:r>
          </a:p>
          <a:p>
            <a:endParaRPr lang="en-IN" dirty="0"/>
          </a:p>
        </p:txBody>
      </p:sp>
    </p:spTree>
    <p:extLst>
      <p:ext uri="{BB962C8B-B14F-4D97-AF65-F5344CB8AC3E}">
        <p14:creationId xmlns:p14="http://schemas.microsoft.com/office/powerpoint/2010/main" val="39863949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IN" dirty="0"/>
              <a:t>5. To make teaching learning process more effective and attractive according to the </a:t>
            </a:r>
            <a:r>
              <a:rPr lang="en-IN" dirty="0" smtClean="0"/>
              <a:t>need, interest </a:t>
            </a:r>
            <a:r>
              <a:rPr lang="en-IN" dirty="0"/>
              <a:t>and ability of child.</a:t>
            </a:r>
          </a:p>
          <a:p>
            <a:pPr marL="0" indent="0">
              <a:buNone/>
            </a:pPr>
            <a:r>
              <a:rPr lang="en-IN" dirty="0"/>
              <a:t>6. To discern the different philosophies and choose any one of them to lead a fruitful life </a:t>
            </a:r>
            <a:r>
              <a:rPr lang="en-IN" dirty="0" smtClean="0"/>
              <a:t>in the society.</a:t>
            </a:r>
          </a:p>
          <a:p>
            <a:pPr marL="0" indent="0">
              <a:buNone/>
            </a:pPr>
            <a:r>
              <a:rPr lang="en-IN" dirty="0" smtClean="0"/>
              <a:t>7</a:t>
            </a:r>
            <a:r>
              <a:rPr lang="en-IN" dirty="0"/>
              <a:t>. To expand our knowledge and experiences and implement them in the educational practices.</a:t>
            </a:r>
          </a:p>
          <a:p>
            <a:pPr marL="0" indent="0">
              <a:buNone/>
            </a:pPr>
            <a:r>
              <a:rPr lang="en-IN" dirty="0"/>
              <a:t>8. To bring out all round personality development in child and prepare him to stand\ on </a:t>
            </a:r>
            <a:r>
              <a:rPr lang="en-IN" dirty="0" smtClean="0"/>
              <a:t>his own </a:t>
            </a:r>
            <a:r>
              <a:rPr lang="en-IN" dirty="0"/>
              <a:t>feet.</a:t>
            </a:r>
          </a:p>
          <a:p>
            <a:endParaRPr lang="en-IN" dirty="0"/>
          </a:p>
        </p:txBody>
      </p:sp>
    </p:spTree>
    <p:extLst>
      <p:ext uri="{BB962C8B-B14F-4D97-AF65-F5344CB8AC3E}">
        <p14:creationId xmlns:p14="http://schemas.microsoft.com/office/powerpoint/2010/main" val="27308459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9. To make education flexible in order to achieve the goals of a country-national </a:t>
            </a:r>
            <a:r>
              <a:rPr lang="en-IN" dirty="0" smtClean="0"/>
              <a:t>integration, international </a:t>
            </a:r>
            <a:r>
              <a:rPr lang="en-IN" dirty="0"/>
              <a:t>understanding and globalization.</a:t>
            </a:r>
          </a:p>
          <a:p>
            <a:r>
              <a:rPr lang="en-IN" dirty="0"/>
              <a:t>10. To develop education as a powerful instrument to bring about social, cultural, political </a:t>
            </a:r>
            <a:r>
              <a:rPr lang="en-IN" dirty="0" smtClean="0"/>
              <a:t>and economical </a:t>
            </a:r>
            <a:r>
              <a:rPr lang="en-IN" dirty="0"/>
              <a:t>change in society.</a:t>
            </a:r>
          </a:p>
          <a:p>
            <a:endParaRPr lang="en-IN" dirty="0"/>
          </a:p>
        </p:txBody>
      </p:sp>
    </p:spTree>
    <p:extLst>
      <p:ext uri="{BB962C8B-B14F-4D97-AF65-F5344CB8AC3E}">
        <p14:creationId xmlns:p14="http://schemas.microsoft.com/office/powerpoint/2010/main" val="32335625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a:t>SCOPE OF EDUCATIONAL PHILOSOPHY</a:t>
            </a:r>
          </a:p>
        </p:txBody>
      </p:sp>
      <p:sp>
        <p:nvSpPr>
          <p:cNvPr id="3" name="Content Placeholder 2"/>
          <p:cNvSpPr>
            <a:spLocks noGrp="1"/>
          </p:cNvSpPr>
          <p:nvPr>
            <p:ph idx="1"/>
          </p:nvPr>
        </p:nvSpPr>
        <p:spPr/>
        <p:txBody>
          <a:bodyPr>
            <a:normAutofit/>
          </a:bodyPr>
          <a:lstStyle/>
          <a:p>
            <a:r>
              <a:rPr lang="en-IN" dirty="0"/>
              <a:t>The scope of philosophy of education is concerned with the problems of education.</a:t>
            </a:r>
          </a:p>
          <a:p>
            <a:r>
              <a:rPr lang="en-IN" dirty="0"/>
              <a:t>These problems mainly include –</a:t>
            </a:r>
          </a:p>
          <a:p>
            <a:pPr marL="0" indent="0">
              <a:buNone/>
            </a:pPr>
            <a:r>
              <a:rPr lang="en-IN" dirty="0"/>
              <a:t>• interpretation of human nature, the world and the universe and their relation with man,</a:t>
            </a:r>
          </a:p>
          <a:p>
            <a:pPr marL="0" indent="0">
              <a:buNone/>
            </a:pPr>
            <a:r>
              <a:rPr lang="en-IN" dirty="0"/>
              <a:t>• interpretation of aims and ideals of education,</a:t>
            </a:r>
          </a:p>
          <a:p>
            <a:pPr marL="0" indent="0">
              <a:buNone/>
            </a:pPr>
            <a:r>
              <a:rPr lang="en-IN" dirty="0"/>
              <a:t>• the relationship of various components of the system of education</a:t>
            </a:r>
          </a:p>
        </p:txBody>
      </p:sp>
    </p:spTree>
    <p:extLst>
      <p:ext uri="{BB962C8B-B14F-4D97-AF65-F5344CB8AC3E}">
        <p14:creationId xmlns:p14="http://schemas.microsoft.com/office/powerpoint/2010/main" val="27972071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IN" dirty="0"/>
              <a:t>• Relationship of education and various areas of national life [economic system, </a:t>
            </a:r>
            <a:r>
              <a:rPr lang="en-IN" dirty="0" smtClean="0"/>
              <a:t>political order</a:t>
            </a:r>
            <a:r>
              <a:rPr lang="en-IN" dirty="0"/>
              <a:t>, social progress, cultural reconstructions etc</a:t>
            </a:r>
            <a:r>
              <a:rPr lang="en-IN" dirty="0" smtClean="0"/>
              <a:t>.</a:t>
            </a:r>
            <a:endParaRPr lang="en-IN" dirty="0"/>
          </a:p>
          <a:p>
            <a:pPr marL="0" indent="0">
              <a:buNone/>
            </a:pPr>
            <a:r>
              <a:rPr lang="en-IN" dirty="0"/>
              <a:t>• educational values,</a:t>
            </a:r>
          </a:p>
          <a:p>
            <a:pPr marL="0" indent="0">
              <a:buNone/>
            </a:pPr>
            <a:r>
              <a:rPr lang="en-IN" dirty="0"/>
              <a:t>• Theory of knowledge and its relationship to education.</a:t>
            </a:r>
          </a:p>
          <a:p>
            <a:endParaRPr lang="en-IN" dirty="0"/>
          </a:p>
        </p:txBody>
      </p:sp>
    </p:spTree>
    <p:extLst>
      <p:ext uri="{BB962C8B-B14F-4D97-AF65-F5344CB8AC3E}">
        <p14:creationId xmlns:p14="http://schemas.microsoft.com/office/powerpoint/2010/main" val="196882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IN" dirty="0" smtClean="0"/>
              <a:t>Oxford </a:t>
            </a:r>
            <a:r>
              <a:rPr lang="en-IN" dirty="0"/>
              <a:t>Dictionary defines philosophy as "that department of knowledge which deals with</a:t>
            </a:r>
          </a:p>
          <a:p>
            <a:pPr marL="0" indent="0" algn="just">
              <a:buNone/>
            </a:pPr>
            <a:r>
              <a:rPr lang="en-IN" dirty="0" smtClean="0"/>
              <a:t>     ultimate </a:t>
            </a:r>
            <a:r>
              <a:rPr lang="en-IN" dirty="0"/>
              <a:t>reality, or with the most general causes </a:t>
            </a:r>
            <a:r>
              <a:rPr lang="en-IN" dirty="0" smtClean="0"/>
              <a:t>   	and </a:t>
            </a:r>
            <a:r>
              <a:rPr lang="en-IN" dirty="0"/>
              <a:t>principles of things</a:t>
            </a:r>
            <a:r>
              <a:rPr lang="en-IN" dirty="0" smtClean="0"/>
              <a:t>.“</a:t>
            </a:r>
          </a:p>
          <a:p>
            <a:pPr algn="just"/>
            <a:r>
              <a:rPr lang="en-IN" dirty="0" smtClean="0"/>
              <a:t> </a:t>
            </a:r>
            <a:r>
              <a:rPr lang="en-IN" dirty="0"/>
              <a:t>It is presumed </a:t>
            </a:r>
            <a:r>
              <a:rPr lang="en-IN" dirty="0" smtClean="0"/>
              <a:t>here that </a:t>
            </a:r>
            <a:r>
              <a:rPr lang="en-IN" dirty="0"/>
              <a:t>science, inheriting the cosmological tradition, does not offer us the knowledge of </a:t>
            </a:r>
            <a:r>
              <a:rPr lang="en-IN" dirty="0" smtClean="0"/>
              <a:t>ultimate reality</a:t>
            </a:r>
            <a:r>
              <a:rPr lang="en-IN" dirty="0"/>
              <a:t>; only philosophy can do this</a:t>
            </a:r>
            <a:r>
              <a:rPr lang="en-IN" dirty="0" smtClean="0"/>
              <a:t>.</a:t>
            </a:r>
          </a:p>
          <a:p>
            <a:pPr algn="just"/>
            <a:r>
              <a:rPr lang="en-IN" dirty="0" smtClean="0"/>
              <a:t> </a:t>
            </a:r>
            <a:r>
              <a:rPr lang="en-IN" dirty="0"/>
              <a:t>Science can only tell us how, whereas philosophy can tell </a:t>
            </a:r>
            <a:r>
              <a:rPr lang="en-IN" dirty="0" smtClean="0"/>
              <a:t>us why</a:t>
            </a:r>
            <a:r>
              <a:rPr lang="en-IN" dirty="0"/>
              <a:t>, things happen as they do.</a:t>
            </a:r>
          </a:p>
          <a:p>
            <a:pPr algn="just"/>
            <a:endParaRPr lang="en-IN" dirty="0"/>
          </a:p>
        </p:txBody>
      </p:sp>
    </p:spTree>
    <p:extLst>
      <p:ext uri="{BB962C8B-B14F-4D97-AF65-F5344CB8AC3E}">
        <p14:creationId xmlns:p14="http://schemas.microsoft.com/office/powerpoint/2010/main" val="7201711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en-IN" dirty="0"/>
              <a:t>The above mentioned problems constitute the scope of philosophy of education and explain</a:t>
            </a:r>
          </a:p>
          <a:p>
            <a:pPr marL="0" indent="0" algn="just">
              <a:buNone/>
            </a:pPr>
            <a:r>
              <a:rPr lang="en-IN" dirty="0"/>
              <a:t>its nature. </a:t>
            </a:r>
            <a:endParaRPr lang="en-IN" dirty="0" smtClean="0"/>
          </a:p>
          <a:p>
            <a:pPr marL="514350" indent="-514350" algn="just">
              <a:buAutoNum type="alphaLcParenBoth"/>
            </a:pPr>
            <a:r>
              <a:rPr lang="en-IN" dirty="0" smtClean="0"/>
              <a:t>Aims </a:t>
            </a:r>
            <a:r>
              <a:rPr lang="en-IN" dirty="0"/>
              <a:t>and Ideals of Education Philosophy: </a:t>
            </a:r>
            <a:endParaRPr lang="en-IN" dirty="0" smtClean="0"/>
          </a:p>
          <a:p>
            <a:pPr marL="0" indent="0" algn="just">
              <a:buNone/>
            </a:pPr>
            <a:r>
              <a:rPr lang="en-IN" dirty="0"/>
              <a:t>They are character building, man making, </a:t>
            </a:r>
            <a:r>
              <a:rPr lang="en-IN" dirty="0" smtClean="0"/>
              <a:t>harmonious human </a:t>
            </a:r>
            <a:r>
              <a:rPr lang="en-IN" dirty="0"/>
              <a:t>development, preparation for adult life, -development of citizenship, -utilization </a:t>
            </a:r>
            <a:r>
              <a:rPr lang="en-IN" dirty="0" smtClean="0"/>
              <a:t>of leisure</a:t>
            </a:r>
            <a:r>
              <a:rPr lang="en-IN" dirty="0"/>
              <a:t>, training for civic life, training for international living, achieving social and </a:t>
            </a:r>
            <a:r>
              <a:rPr lang="en-IN" dirty="0" smtClean="0"/>
              <a:t>national integration</a:t>
            </a:r>
            <a:r>
              <a:rPr lang="en-IN" dirty="0"/>
              <a:t>, -scientific and technological development, education for all, </a:t>
            </a:r>
            <a:r>
              <a:rPr lang="en-IN" dirty="0" smtClean="0"/>
              <a:t>equalizing educational </a:t>
            </a:r>
            <a:r>
              <a:rPr lang="en-IN" dirty="0"/>
              <a:t>opportunities, strengthening democratic political order and human source</a:t>
            </a:r>
          </a:p>
          <a:p>
            <a:pPr marL="0" indent="0" algn="just">
              <a:buNone/>
            </a:pPr>
            <a:r>
              <a:rPr lang="en-IN" dirty="0"/>
              <a:t>development.</a:t>
            </a:r>
          </a:p>
          <a:p>
            <a:pPr marL="514350" indent="-514350">
              <a:buAutoNum type="alphaLcParenBoth"/>
            </a:pPr>
            <a:endParaRPr lang="en-IN" dirty="0"/>
          </a:p>
        </p:txBody>
      </p:sp>
    </p:spTree>
    <p:extLst>
      <p:ext uri="{BB962C8B-B14F-4D97-AF65-F5344CB8AC3E}">
        <p14:creationId xmlns:p14="http://schemas.microsoft.com/office/powerpoint/2010/main" val="34673882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a:t>b) Interpretation of Human Nature: - A philosophical picture of human nature is a result</a:t>
            </a:r>
          </a:p>
          <a:p>
            <a:pPr marL="0" indent="0">
              <a:buNone/>
            </a:pPr>
            <a:r>
              <a:rPr lang="en-IN" dirty="0"/>
              <a:t>of the synthesis of the facts borrowed from all the human science with the values discussed</a:t>
            </a:r>
          </a:p>
          <a:p>
            <a:pPr marL="0" indent="0">
              <a:buNone/>
            </a:pPr>
            <a:r>
              <a:rPr lang="en-IN" dirty="0"/>
              <a:t>in different normative sciences. </a:t>
            </a:r>
            <a:endParaRPr lang="en-IN" dirty="0" smtClean="0"/>
          </a:p>
          <a:p>
            <a:pPr marL="0" indent="0">
              <a:buNone/>
            </a:pPr>
            <a:r>
              <a:rPr lang="en-IN" dirty="0" smtClean="0"/>
              <a:t>The </a:t>
            </a:r>
            <a:r>
              <a:rPr lang="en-IN" dirty="0"/>
              <a:t>philosophical picture, therefore, is broader as</a:t>
            </a:r>
          </a:p>
          <a:p>
            <a:pPr marL="0" indent="0">
              <a:buNone/>
            </a:pPr>
            <a:r>
              <a:rPr lang="en-IN" dirty="0"/>
              <a:t>compared to the picture of man drawn by biology, sociology, psychology, economics and</a:t>
            </a:r>
          </a:p>
          <a:p>
            <a:pPr marL="0" indent="0">
              <a:buNone/>
            </a:pPr>
            <a:r>
              <a:rPr lang="en-IN" dirty="0"/>
              <a:t>anthropology and other human science.</a:t>
            </a:r>
          </a:p>
          <a:p>
            <a:endParaRPr lang="en-IN" dirty="0"/>
          </a:p>
        </p:txBody>
      </p:sp>
    </p:spTree>
    <p:extLst>
      <p:ext uri="{BB962C8B-B14F-4D97-AF65-F5344CB8AC3E}">
        <p14:creationId xmlns:p14="http://schemas.microsoft.com/office/powerpoint/2010/main" val="24030277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a:t>c) Educational Values: - </a:t>
            </a:r>
            <a:r>
              <a:rPr lang="en-IN" dirty="0" smtClean="0"/>
              <a:t>Educational </a:t>
            </a:r>
            <a:r>
              <a:rPr lang="en-IN" dirty="0"/>
              <a:t>values are’ determined by </a:t>
            </a:r>
            <a:r>
              <a:rPr lang="en-IN" dirty="0" smtClean="0"/>
              <a:t>philosophical values</a:t>
            </a:r>
            <a:r>
              <a:rPr lang="en-IN" dirty="0"/>
              <a:t>. Educational values propagated by different philosophers have been derived </a:t>
            </a:r>
            <a:r>
              <a:rPr lang="en-IN" dirty="0" smtClean="0"/>
              <a:t>from their </a:t>
            </a:r>
            <a:r>
              <a:rPr lang="en-IN" dirty="0"/>
              <a:t>own world, view and their outlook on the purpose of human life. </a:t>
            </a:r>
          </a:p>
          <a:p>
            <a:pPr algn="just"/>
            <a:endParaRPr lang="en-IN" dirty="0"/>
          </a:p>
        </p:txBody>
      </p:sp>
    </p:spTree>
    <p:extLst>
      <p:ext uri="{BB962C8B-B14F-4D97-AF65-F5344CB8AC3E}">
        <p14:creationId xmlns:p14="http://schemas.microsoft.com/office/powerpoint/2010/main" val="19068951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a:t>d) Theory of Knowledge: - Education is related to knowledge. It is determined by the source,</a:t>
            </a:r>
          </a:p>
          <a:p>
            <a:pPr marL="0" indent="0" algn="just">
              <a:buNone/>
            </a:pPr>
            <a:r>
              <a:rPr lang="en-IN" dirty="0"/>
              <a:t>limits, criteria and means of knowledge. The discussion of all these falls within the</a:t>
            </a:r>
          </a:p>
          <a:p>
            <a:pPr marL="0" indent="0" algn="just">
              <a:buNone/>
            </a:pPr>
            <a:r>
              <a:rPr lang="en-IN" dirty="0"/>
              <a:t>jurisdiction of epistemology, one of the branches of philosophy, therefore, an </a:t>
            </a:r>
            <a:r>
              <a:rPr lang="en-IN" dirty="0" smtClean="0"/>
              <a:t>important area </a:t>
            </a:r>
            <a:r>
              <a:rPr lang="en-IN" dirty="0"/>
              <a:t>of the functioning of philosophy of education is related to theory of knowledge.</a:t>
            </a:r>
          </a:p>
          <a:p>
            <a:endParaRPr lang="en-IN" dirty="0"/>
          </a:p>
        </p:txBody>
      </p:sp>
    </p:spTree>
    <p:extLst>
      <p:ext uri="{BB962C8B-B14F-4D97-AF65-F5344CB8AC3E}">
        <p14:creationId xmlns:p14="http://schemas.microsoft.com/office/powerpoint/2010/main" val="18174345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smtClean="0"/>
              <a:t> </a:t>
            </a:r>
            <a:r>
              <a:rPr lang="en-IN" dirty="0"/>
              <a:t>Relationship of education </a:t>
            </a:r>
            <a:r>
              <a:rPr lang="en-IN" dirty="0" smtClean="0"/>
              <a:t>and </a:t>
            </a:r>
            <a:r>
              <a:rPr lang="en-IN" dirty="0"/>
              <a:t>various components </a:t>
            </a:r>
            <a:r>
              <a:rPr lang="en-IN" dirty="0" smtClean="0"/>
              <a:t>of the </a:t>
            </a:r>
            <a:r>
              <a:rPr lang="en-IN" dirty="0"/>
              <a:t>system of education: - One of the most important contributions of the philosophy </a:t>
            </a:r>
            <a:r>
              <a:rPr lang="en-IN" dirty="0" smtClean="0"/>
              <a:t>of </a:t>
            </a:r>
            <a:r>
              <a:rPr lang="en-IN" smtClean="0"/>
              <a:t>education is </a:t>
            </a:r>
            <a:r>
              <a:rPr lang="en-IN" dirty="0"/>
              <a:t>the provision of criteria for deciding the </a:t>
            </a:r>
            <a:r>
              <a:rPr lang="en-IN" dirty="0" smtClean="0"/>
              <a:t>relationship of </a:t>
            </a:r>
            <a:r>
              <a:rPr lang="en-IN" dirty="0"/>
              <a:t>state and education, economic system and education, curriculum, school </a:t>
            </a:r>
            <a:r>
              <a:rPr lang="en-IN" dirty="0" smtClean="0"/>
              <a:t>organization and </a:t>
            </a:r>
            <a:r>
              <a:rPr lang="en-IN" dirty="0"/>
              <a:t>management, discipline, teacher-pupil relationship, methods of teaching, </a:t>
            </a:r>
            <a:r>
              <a:rPr lang="en-IN" dirty="0" smtClean="0"/>
              <a:t>textbooks etc</a:t>
            </a:r>
            <a:r>
              <a:rPr lang="en-IN" dirty="0"/>
              <a:t>.</a:t>
            </a:r>
          </a:p>
          <a:p>
            <a:endParaRPr lang="en-IN" dirty="0"/>
          </a:p>
        </p:txBody>
      </p:sp>
    </p:spTree>
    <p:extLst>
      <p:ext uri="{BB962C8B-B14F-4D97-AF65-F5344CB8AC3E}">
        <p14:creationId xmlns:p14="http://schemas.microsoft.com/office/powerpoint/2010/main" val="32813606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Importance of educational philosophy</a:t>
            </a:r>
            <a:endParaRPr lang="en-IN" dirty="0"/>
          </a:p>
        </p:txBody>
      </p:sp>
      <p:sp>
        <p:nvSpPr>
          <p:cNvPr id="3" name="Content Placeholder 2"/>
          <p:cNvSpPr>
            <a:spLocks noGrp="1"/>
          </p:cNvSpPr>
          <p:nvPr>
            <p:ph idx="1"/>
          </p:nvPr>
        </p:nvSpPr>
        <p:spPr/>
        <p:txBody>
          <a:bodyPr/>
          <a:lstStyle/>
          <a:p>
            <a:r>
              <a:rPr lang="en-IN" dirty="0"/>
              <a:t>A] Determining the aspects of education</a:t>
            </a:r>
            <a:r>
              <a:rPr lang="en-IN" dirty="0" smtClean="0"/>
              <a:t>:</a:t>
            </a:r>
          </a:p>
          <a:p>
            <a:r>
              <a:rPr lang="en-IN" dirty="0"/>
              <a:t>Aims of </a:t>
            </a:r>
            <a:r>
              <a:rPr lang="en-IN" dirty="0" smtClean="0"/>
              <a:t>education</a:t>
            </a:r>
          </a:p>
          <a:p>
            <a:r>
              <a:rPr lang="en-IN" dirty="0" smtClean="0"/>
              <a:t>Curriculum</a:t>
            </a:r>
          </a:p>
          <a:p>
            <a:r>
              <a:rPr lang="en-IN" dirty="0"/>
              <a:t>Methods of </a:t>
            </a:r>
            <a:r>
              <a:rPr lang="en-IN" dirty="0" smtClean="0"/>
              <a:t>teaching</a:t>
            </a:r>
          </a:p>
          <a:p>
            <a:r>
              <a:rPr lang="en-IN" dirty="0" smtClean="0"/>
              <a:t>Discipline</a:t>
            </a:r>
          </a:p>
          <a:p>
            <a:r>
              <a:rPr lang="en-IN" dirty="0"/>
              <a:t>Teacher &amp; </a:t>
            </a:r>
            <a:r>
              <a:rPr lang="en-IN" dirty="0" smtClean="0"/>
              <a:t>Student</a:t>
            </a:r>
          </a:p>
          <a:p>
            <a:r>
              <a:rPr lang="en-IN" dirty="0"/>
              <a:t>Administration</a:t>
            </a:r>
          </a:p>
        </p:txBody>
      </p:sp>
    </p:spTree>
    <p:extLst>
      <p:ext uri="{BB962C8B-B14F-4D97-AF65-F5344CB8AC3E}">
        <p14:creationId xmlns:p14="http://schemas.microsoft.com/office/powerpoint/2010/main" val="2887624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B] Harmonizing old and new traditions in the field of </a:t>
            </a:r>
            <a:r>
              <a:rPr lang="en-IN" dirty="0" smtClean="0"/>
              <a:t>education. In </a:t>
            </a:r>
            <a:r>
              <a:rPr lang="en-IN" dirty="0"/>
              <a:t>the process of social development the old traditions become </a:t>
            </a:r>
            <a:r>
              <a:rPr lang="en-IN" dirty="0" smtClean="0"/>
              <a:t>out dated </a:t>
            </a:r>
            <a:r>
              <a:rPr lang="en-IN" dirty="0"/>
              <a:t>for the people</a:t>
            </a:r>
            <a:r>
              <a:rPr lang="en-IN" dirty="0" smtClean="0"/>
              <a:t>.</a:t>
            </a:r>
          </a:p>
          <a:p>
            <a:r>
              <a:rPr lang="en-IN" dirty="0" smtClean="0"/>
              <a:t>C]Providing the educational planners administrators  and </a:t>
            </a:r>
            <a:r>
              <a:rPr lang="en-IN" dirty="0"/>
              <a:t>educators with the </a:t>
            </a:r>
            <a:r>
              <a:rPr lang="en-IN" dirty="0" smtClean="0"/>
              <a:t>progressive vision </a:t>
            </a:r>
            <a:r>
              <a:rPr lang="en-IN" dirty="0"/>
              <a:t>to achieve educational development:-</a:t>
            </a:r>
          </a:p>
          <a:p>
            <a:endParaRPr lang="en-IN" dirty="0"/>
          </a:p>
        </p:txBody>
      </p:sp>
    </p:spTree>
    <p:extLst>
      <p:ext uri="{BB962C8B-B14F-4D97-AF65-F5344CB8AC3E}">
        <p14:creationId xmlns:p14="http://schemas.microsoft.com/office/powerpoint/2010/main" val="19265896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D] Preparing the young generation to face the challenges of the modern time</a:t>
            </a:r>
            <a:r>
              <a:rPr lang="en-IN" dirty="0" smtClean="0"/>
              <a:t>:- Society </a:t>
            </a:r>
            <a:r>
              <a:rPr lang="en-IN" dirty="0"/>
              <a:t>is not static; it changes its value, tradition, custom, culture etc. from time to </a:t>
            </a:r>
            <a:r>
              <a:rPr lang="en-IN"/>
              <a:t>time</a:t>
            </a:r>
            <a:r>
              <a:rPr lang="en-IN" smtClean="0"/>
              <a:t>.</a:t>
            </a:r>
          </a:p>
          <a:p>
            <a:endParaRPr lang="en-IN" dirty="0"/>
          </a:p>
          <a:p>
            <a:endParaRPr lang="en-IN" dirty="0"/>
          </a:p>
        </p:txBody>
      </p:sp>
    </p:spTree>
    <p:extLst>
      <p:ext uri="{BB962C8B-B14F-4D97-AF65-F5344CB8AC3E}">
        <p14:creationId xmlns:p14="http://schemas.microsoft.com/office/powerpoint/2010/main" val="32261697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3425897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Philosophy </a:t>
            </a:r>
            <a:r>
              <a:rPr lang="en-IN" dirty="0"/>
              <a:t>investigates the principles and rules of language, and attempts to clarify the meaning of vague words and concepts. </a:t>
            </a:r>
            <a:endParaRPr lang="en-IN" dirty="0" smtClean="0"/>
          </a:p>
          <a:p>
            <a:pPr algn="just"/>
            <a:r>
              <a:rPr lang="en-IN" dirty="0" smtClean="0"/>
              <a:t>Philosophy </a:t>
            </a:r>
            <a:r>
              <a:rPr lang="en-IN" dirty="0"/>
              <a:t>examines the role of language in communication and thought, and the problem of how to identify or ensure the presence of meaning in our use of language. </a:t>
            </a:r>
          </a:p>
        </p:txBody>
      </p:sp>
    </p:spTree>
    <p:extLst>
      <p:ext uri="{BB962C8B-B14F-4D97-AF65-F5344CB8AC3E}">
        <p14:creationId xmlns:p14="http://schemas.microsoft.com/office/powerpoint/2010/main" val="417969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4 Branches </a:t>
            </a:r>
            <a:r>
              <a:rPr lang="en-IN" dirty="0"/>
              <a:t>of </a:t>
            </a:r>
            <a:r>
              <a:rPr lang="en-IN" dirty="0" smtClean="0"/>
              <a:t>philosophy</a:t>
            </a:r>
            <a:endParaRPr lang="en-IN" dirty="0"/>
          </a:p>
        </p:txBody>
      </p:sp>
      <p:sp>
        <p:nvSpPr>
          <p:cNvPr id="3" name="Content Placeholder 2"/>
          <p:cNvSpPr>
            <a:spLocks noGrp="1"/>
          </p:cNvSpPr>
          <p:nvPr>
            <p:ph idx="1"/>
          </p:nvPr>
        </p:nvSpPr>
        <p:spPr/>
        <p:txBody>
          <a:bodyPr/>
          <a:lstStyle/>
          <a:p>
            <a:r>
              <a:rPr lang="en-IN" dirty="0"/>
              <a:t>Metaphysics…called “first philosophy” because it involves questions about being and existence </a:t>
            </a:r>
            <a:r>
              <a:rPr lang="en-IN" dirty="0" smtClean="0"/>
              <a:t>.</a:t>
            </a:r>
          </a:p>
          <a:p>
            <a:r>
              <a:rPr lang="en-IN" dirty="0" smtClean="0"/>
              <a:t>Questions </a:t>
            </a:r>
            <a:r>
              <a:rPr lang="en-IN" dirty="0"/>
              <a:t>that come up in metaphysics are: what is the meaning of life? What are being and substance? Is time real? Why am I here?</a:t>
            </a:r>
          </a:p>
        </p:txBody>
      </p:sp>
    </p:spTree>
    <p:extLst>
      <p:ext uri="{BB962C8B-B14F-4D97-AF65-F5344CB8AC3E}">
        <p14:creationId xmlns:p14="http://schemas.microsoft.com/office/powerpoint/2010/main" val="4152375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b="1" dirty="0"/>
              <a:t>Ethics</a:t>
            </a:r>
            <a:r>
              <a:rPr lang="en-IN" dirty="0"/>
              <a:t>…this are social moral codes that people agree upon and is linked to moral philosophy which is more personal and individual. </a:t>
            </a:r>
            <a:endParaRPr lang="en-IN" dirty="0" smtClean="0"/>
          </a:p>
          <a:p>
            <a:pPr algn="just"/>
            <a:r>
              <a:rPr lang="en-IN" dirty="0" smtClean="0"/>
              <a:t>Ethics </a:t>
            </a:r>
            <a:r>
              <a:rPr lang="en-IN" dirty="0"/>
              <a:t>asks questions about the right and wrongness of actions and choices; and what are good or bad choices and </a:t>
            </a:r>
            <a:r>
              <a:rPr lang="en-IN" dirty="0" smtClean="0"/>
              <a:t>actions?. </a:t>
            </a:r>
            <a:r>
              <a:rPr lang="en-IN" dirty="0"/>
              <a:t>Why are there good and bad choices and actions and how can we develop good habits?</a:t>
            </a:r>
          </a:p>
        </p:txBody>
      </p:sp>
    </p:spTree>
    <p:extLst>
      <p:ext uri="{BB962C8B-B14F-4D97-AF65-F5344CB8AC3E}">
        <p14:creationId xmlns:p14="http://schemas.microsoft.com/office/powerpoint/2010/main" val="936849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835</TotalTime>
  <Words>3706</Words>
  <Application>Microsoft Office PowerPoint</Application>
  <PresentationFormat>On-screen Show (4:3)</PresentationFormat>
  <Paragraphs>205</Paragraphs>
  <Slides>68</Slides>
  <Notes>1</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Meaning of Philosophy</vt:lpstr>
      <vt:lpstr>PowerPoint Presentation</vt:lpstr>
      <vt:lpstr>PowerPoint Presentation</vt:lpstr>
      <vt:lpstr>DEFINITION OF PHILOSOPHY</vt:lpstr>
      <vt:lpstr>PowerPoint Presentation</vt:lpstr>
      <vt:lpstr>PowerPoint Presentation</vt:lpstr>
      <vt:lpstr>PowerPoint Presentation</vt:lpstr>
      <vt:lpstr> 4 Branches of philosophy</vt:lpstr>
      <vt:lpstr>PowerPoint Presentation</vt:lpstr>
      <vt:lpstr>PowerPoint Presentation</vt:lpstr>
      <vt:lpstr>PowerPoint Presentation</vt:lpstr>
      <vt:lpstr>NATURE OF PHILOSOPHY</vt:lpstr>
      <vt:lpstr>PowerPoint Presentation</vt:lpstr>
      <vt:lpstr>PowerPoint Presentation</vt:lpstr>
      <vt:lpstr> Importance to understand the nature of philosophy </vt:lpstr>
      <vt:lpstr>Need of philosophy</vt:lpstr>
      <vt:lpstr>PowerPoint Presentation</vt:lpstr>
      <vt:lpstr>PowerPoint Presentation</vt:lpstr>
      <vt:lpstr>Purpose of philosophy</vt:lpstr>
      <vt:lpstr>PowerPoint Presentation</vt:lpstr>
      <vt:lpstr>PowerPoint Presentation</vt:lpstr>
      <vt:lpstr>PowerPoint Presentation</vt:lpstr>
      <vt:lpstr>1. Fascinating subject matter </vt:lpstr>
      <vt:lpstr>Questions  are:</vt:lpstr>
      <vt:lpstr>2. A wide variety of interesting courses taught by outstanding professors. </vt:lpstr>
      <vt:lpstr>3. Skill development</vt:lpstr>
      <vt:lpstr>4. Great preparation for any career or graduate study</vt:lpstr>
      <vt:lpstr>5. Personal development</vt:lpstr>
      <vt:lpstr>Functions of Philosophy</vt:lpstr>
      <vt:lpstr>Normative function of philosophy</vt:lpstr>
      <vt:lpstr>PowerPoint Presentation</vt:lpstr>
      <vt:lpstr>PowerPoint Presentation</vt:lpstr>
      <vt:lpstr>PowerPoint Presentation</vt:lpstr>
      <vt:lpstr>PowerPoint Presentation</vt:lpstr>
      <vt:lpstr>PowerPoint Presentation</vt:lpstr>
      <vt:lpstr>Speculative function</vt:lpstr>
      <vt:lpstr>PowerPoint Presentation</vt:lpstr>
      <vt:lpstr>PowerPoint Presentation</vt:lpstr>
      <vt:lpstr>PowerPoint Presentation</vt:lpstr>
      <vt:lpstr>Critical function</vt:lpstr>
      <vt:lpstr>PowerPoint Presentation</vt:lpstr>
      <vt:lpstr>PowerPoint Presentation</vt:lpstr>
      <vt:lpstr>PowerPoint Presentation</vt:lpstr>
      <vt:lpstr>PowerPoint Presentation</vt:lpstr>
      <vt:lpstr>Philosophy of Education</vt:lpstr>
      <vt:lpstr>RELATIONSHIP BETWEEN PHILOSOPHY &amp; EDUCATION</vt:lpstr>
      <vt:lpstr>PowerPoint Presentation</vt:lpstr>
      <vt:lpstr>Educational philosophy</vt:lpstr>
      <vt:lpstr>PowerPoint Presentation</vt:lpstr>
      <vt:lpstr>PowerPoint Presentation</vt:lpstr>
      <vt:lpstr>DEPENDENCE OF EDUCATION ON PHILOSOPHY</vt:lpstr>
      <vt:lpstr>PowerPoint Presentation</vt:lpstr>
      <vt:lpstr> DEPENDENCE OF PHILOSOPHY ON EDUCATION</vt:lpstr>
      <vt:lpstr>PowerPoint Presentation</vt:lpstr>
      <vt:lpstr> OBJECTIVES OF STUDYING EDUCATIONAL PHILOSOPHY</vt:lpstr>
      <vt:lpstr>PowerPoint Presentation</vt:lpstr>
      <vt:lpstr>PowerPoint Presentation</vt:lpstr>
      <vt:lpstr>SCOPE OF EDUCATIONAL PHILOSOPHY</vt:lpstr>
      <vt:lpstr>PowerPoint Presentation</vt:lpstr>
      <vt:lpstr>PowerPoint Presentation</vt:lpstr>
      <vt:lpstr>PowerPoint Presentation</vt:lpstr>
      <vt:lpstr>PowerPoint Presentation</vt:lpstr>
      <vt:lpstr>PowerPoint Presentation</vt:lpstr>
      <vt:lpstr>PowerPoint Presentation</vt:lpstr>
      <vt:lpstr>Importance of educational philosophy</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169</cp:revision>
  <dcterms:created xsi:type="dcterms:W3CDTF">2020-11-30T11:46:27Z</dcterms:created>
  <dcterms:modified xsi:type="dcterms:W3CDTF">2020-12-31T13:29:23Z</dcterms:modified>
</cp:coreProperties>
</file>