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57" r:id="rId3"/>
    <p:sldId id="263" r:id="rId4"/>
    <p:sldId id="264" r:id="rId5"/>
    <p:sldId id="265" r:id="rId6"/>
    <p:sldId id="266" r:id="rId7"/>
    <p:sldId id="274" r:id="rId8"/>
    <p:sldId id="275" r:id="rId9"/>
    <p:sldId id="276" r:id="rId10"/>
    <p:sldId id="277" r:id="rId11"/>
    <p:sldId id="279" r:id="rId12"/>
    <p:sldId id="267" r:id="rId13"/>
    <p:sldId id="268" r:id="rId14"/>
    <p:sldId id="269" r:id="rId15"/>
    <p:sldId id="271" r:id="rId16"/>
    <p:sldId id="272" r:id="rId17"/>
    <p:sldId id="273" r:id="rId18"/>
    <p:sldId id="258" r:id="rId19"/>
    <p:sldId id="259" r:id="rId20"/>
    <p:sldId id="260" r:id="rId21"/>
    <p:sldId id="261" r:id="rId22"/>
    <p:sldId id="262"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8CA79E-97A1-4821-A76C-02FC29BE2C37}" type="datetimeFigureOut">
              <a:rPr lang="en-IN" smtClean="0"/>
              <a:t>06-02-2022</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C9250D-4AB1-4F14-BA6B-2C40DD968BB0}" type="slidenum">
              <a:rPr lang="en-IN" smtClean="0"/>
              <a:t>‹#›</a:t>
            </a:fld>
            <a:endParaRPr lang="en-IN"/>
          </a:p>
        </p:txBody>
      </p:sp>
    </p:spTree>
    <p:extLst>
      <p:ext uri="{BB962C8B-B14F-4D97-AF65-F5344CB8AC3E}">
        <p14:creationId xmlns:p14="http://schemas.microsoft.com/office/powerpoint/2010/main" val="4096247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E6C9250D-4AB1-4F14-BA6B-2C40DD968BB0}" type="slidenum">
              <a:rPr lang="en-IN" smtClean="0"/>
              <a:t>16</a:t>
            </a:fld>
            <a:endParaRPr lang="en-IN"/>
          </a:p>
        </p:txBody>
      </p:sp>
    </p:spTree>
    <p:extLst>
      <p:ext uri="{BB962C8B-B14F-4D97-AF65-F5344CB8AC3E}">
        <p14:creationId xmlns:p14="http://schemas.microsoft.com/office/powerpoint/2010/main" val="356726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E6C9250D-4AB1-4F14-BA6B-2C40DD968BB0}" type="slidenum">
              <a:rPr lang="en-IN" smtClean="0"/>
              <a:t>17</a:t>
            </a:fld>
            <a:endParaRPr lang="en-IN"/>
          </a:p>
        </p:txBody>
      </p:sp>
    </p:spTree>
    <p:extLst>
      <p:ext uri="{BB962C8B-B14F-4D97-AF65-F5344CB8AC3E}">
        <p14:creationId xmlns:p14="http://schemas.microsoft.com/office/powerpoint/2010/main" val="465970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DF50651-D6CE-48E1-839F-085FDDD77F46}" type="datetimeFigureOut">
              <a:rPr lang="en-IN" smtClean="0"/>
              <a:t>06-02-2022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EB66619-0EBA-4946-ADF5-7FD7529F2F30}" type="slidenum">
              <a:rPr lang="en-IN" smtClean="0"/>
              <a:t>‹#›</a:t>
            </a:fld>
            <a:endParaRPr lang="en-IN"/>
          </a:p>
        </p:txBody>
      </p:sp>
    </p:spTree>
    <p:extLst>
      <p:ext uri="{BB962C8B-B14F-4D97-AF65-F5344CB8AC3E}">
        <p14:creationId xmlns:p14="http://schemas.microsoft.com/office/powerpoint/2010/main" val="1285264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DF50651-D6CE-48E1-839F-085FDDD77F46}" type="datetimeFigureOut">
              <a:rPr lang="en-IN" smtClean="0"/>
              <a:t>06-02-2022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EB66619-0EBA-4946-ADF5-7FD7529F2F30}" type="slidenum">
              <a:rPr lang="en-IN" smtClean="0"/>
              <a:t>‹#›</a:t>
            </a:fld>
            <a:endParaRPr lang="en-IN"/>
          </a:p>
        </p:txBody>
      </p:sp>
    </p:spTree>
    <p:extLst>
      <p:ext uri="{BB962C8B-B14F-4D97-AF65-F5344CB8AC3E}">
        <p14:creationId xmlns:p14="http://schemas.microsoft.com/office/powerpoint/2010/main" val="2582244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DF50651-D6CE-48E1-839F-085FDDD77F46}" type="datetimeFigureOut">
              <a:rPr lang="en-IN" smtClean="0"/>
              <a:t>06-02-2022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EB66619-0EBA-4946-ADF5-7FD7529F2F30}" type="slidenum">
              <a:rPr lang="en-IN" smtClean="0"/>
              <a:t>‹#›</a:t>
            </a:fld>
            <a:endParaRPr lang="en-IN"/>
          </a:p>
        </p:txBody>
      </p:sp>
    </p:spTree>
    <p:extLst>
      <p:ext uri="{BB962C8B-B14F-4D97-AF65-F5344CB8AC3E}">
        <p14:creationId xmlns:p14="http://schemas.microsoft.com/office/powerpoint/2010/main" val="659975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DF50651-D6CE-48E1-839F-085FDDD77F46}" type="datetimeFigureOut">
              <a:rPr lang="en-IN" smtClean="0"/>
              <a:t>06-02-2022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EB66619-0EBA-4946-ADF5-7FD7529F2F30}" type="slidenum">
              <a:rPr lang="en-IN" smtClean="0"/>
              <a:t>‹#›</a:t>
            </a:fld>
            <a:endParaRPr lang="en-IN"/>
          </a:p>
        </p:txBody>
      </p:sp>
    </p:spTree>
    <p:extLst>
      <p:ext uri="{BB962C8B-B14F-4D97-AF65-F5344CB8AC3E}">
        <p14:creationId xmlns:p14="http://schemas.microsoft.com/office/powerpoint/2010/main" val="1125215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F50651-D6CE-48E1-839F-085FDDD77F46}" type="datetimeFigureOut">
              <a:rPr lang="en-IN" smtClean="0"/>
              <a:t>06-02-2022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EB66619-0EBA-4946-ADF5-7FD7529F2F30}" type="slidenum">
              <a:rPr lang="en-IN" smtClean="0"/>
              <a:t>‹#›</a:t>
            </a:fld>
            <a:endParaRPr lang="en-IN"/>
          </a:p>
        </p:txBody>
      </p:sp>
    </p:spTree>
    <p:extLst>
      <p:ext uri="{BB962C8B-B14F-4D97-AF65-F5344CB8AC3E}">
        <p14:creationId xmlns:p14="http://schemas.microsoft.com/office/powerpoint/2010/main" val="4267846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DF50651-D6CE-48E1-839F-085FDDD77F46}" type="datetimeFigureOut">
              <a:rPr lang="en-IN" smtClean="0"/>
              <a:t>06-02-2022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EB66619-0EBA-4946-ADF5-7FD7529F2F30}" type="slidenum">
              <a:rPr lang="en-IN" smtClean="0"/>
              <a:t>‹#›</a:t>
            </a:fld>
            <a:endParaRPr lang="en-IN"/>
          </a:p>
        </p:txBody>
      </p:sp>
    </p:spTree>
    <p:extLst>
      <p:ext uri="{BB962C8B-B14F-4D97-AF65-F5344CB8AC3E}">
        <p14:creationId xmlns:p14="http://schemas.microsoft.com/office/powerpoint/2010/main" val="864140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DF50651-D6CE-48E1-839F-085FDDD77F46}" type="datetimeFigureOut">
              <a:rPr lang="en-IN" smtClean="0"/>
              <a:t>06-02-2022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EB66619-0EBA-4946-ADF5-7FD7529F2F30}" type="slidenum">
              <a:rPr lang="en-IN" smtClean="0"/>
              <a:t>‹#›</a:t>
            </a:fld>
            <a:endParaRPr lang="en-IN"/>
          </a:p>
        </p:txBody>
      </p:sp>
    </p:spTree>
    <p:extLst>
      <p:ext uri="{BB962C8B-B14F-4D97-AF65-F5344CB8AC3E}">
        <p14:creationId xmlns:p14="http://schemas.microsoft.com/office/powerpoint/2010/main" val="576890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DF50651-D6CE-48E1-839F-085FDDD77F46}" type="datetimeFigureOut">
              <a:rPr lang="en-IN" smtClean="0"/>
              <a:t>06-02-2022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EB66619-0EBA-4946-ADF5-7FD7529F2F30}" type="slidenum">
              <a:rPr lang="en-IN" smtClean="0"/>
              <a:t>‹#›</a:t>
            </a:fld>
            <a:endParaRPr lang="en-IN"/>
          </a:p>
        </p:txBody>
      </p:sp>
    </p:spTree>
    <p:extLst>
      <p:ext uri="{BB962C8B-B14F-4D97-AF65-F5344CB8AC3E}">
        <p14:creationId xmlns:p14="http://schemas.microsoft.com/office/powerpoint/2010/main" val="1225369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F50651-D6CE-48E1-839F-085FDDD77F46}" type="datetimeFigureOut">
              <a:rPr lang="en-IN" smtClean="0"/>
              <a:t>06-02-2022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EB66619-0EBA-4946-ADF5-7FD7529F2F30}" type="slidenum">
              <a:rPr lang="en-IN" smtClean="0"/>
              <a:t>‹#›</a:t>
            </a:fld>
            <a:endParaRPr lang="en-IN"/>
          </a:p>
        </p:txBody>
      </p:sp>
    </p:spTree>
    <p:extLst>
      <p:ext uri="{BB962C8B-B14F-4D97-AF65-F5344CB8AC3E}">
        <p14:creationId xmlns:p14="http://schemas.microsoft.com/office/powerpoint/2010/main" val="2007176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F50651-D6CE-48E1-839F-085FDDD77F46}" type="datetimeFigureOut">
              <a:rPr lang="en-IN" smtClean="0"/>
              <a:t>06-02-2022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EB66619-0EBA-4946-ADF5-7FD7529F2F30}" type="slidenum">
              <a:rPr lang="en-IN" smtClean="0"/>
              <a:t>‹#›</a:t>
            </a:fld>
            <a:endParaRPr lang="en-IN"/>
          </a:p>
        </p:txBody>
      </p:sp>
    </p:spTree>
    <p:extLst>
      <p:ext uri="{BB962C8B-B14F-4D97-AF65-F5344CB8AC3E}">
        <p14:creationId xmlns:p14="http://schemas.microsoft.com/office/powerpoint/2010/main" val="3446109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F50651-D6CE-48E1-839F-085FDDD77F46}" type="datetimeFigureOut">
              <a:rPr lang="en-IN" smtClean="0"/>
              <a:t>06-02-2022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EB66619-0EBA-4946-ADF5-7FD7529F2F30}" type="slidenum">
              <a:rPr lang="en-IN" smtClean="0"/>
              <a:t>‹#›</a:t>
            </a:fld>
            <a:endParaRPr lang="en-IN"/>
          </a:p>
        </p:txBody>
      </p:sp>
    </p:spTree>
    <p:extLst>
      <p:ext uri="{BB962C8B-B14F-4D97-AF65-F5344CB8AC3E}">
        <p14:creationId xmlns:p14="http://schemas.microsoft.com/office/powerpoint/2010/main" val="2081547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F50651-D6CE-48E1-839F-085FDDD77F46}" type="datetimeFigureOut">
              <a:rPr lang="en-IN" smtClean="0"/>
              <a:t>06-02-2022</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B66619-0EBA-4946-ADF5-7FD7529F2F30}" type="slidenum">
              <a:rPr lang="en-IN" smtClean="0"/>
              <a:t>‹#›</a:t>
            </a:fld>
            <a:endParaRPr lang="en-IN"/>
          </a:p>
        </p:txBody>
      </p:sp>
    </p:spTree>
    <p:extLst>
      <p:ext uri="{BB962C8B-B14F-4D97-AF65-F5344CB8AC3E}">
        <p14:creationId xmlns:p14="http://schemas.microsoft.com/office/powerpoint/2010/main" val="6538741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7"/>
            <a:ext cx="7772400" cy="1224135"/>
          </a:xfrm>
        </p:spPr>
        <p:txBody>
          <a:bodyPr>
            <a:normAutofit fontScale="90000"/>
          </a:bodyPr>
          <a:lstStyle/>
          <a:p>
            <a:r>
              <a:rPr lang="en-IN" dirty="0" smtClean="0"/>
              <a:t>CHARVAKA SCHOOL</a:t>
            </a:r>
            <a:br>
              <a:rPr lang="en-IN" dirty="0" smtClean="0"/>
            </a:br>
            <a:endParaRPr lang="en-IN" dirty="0"/>
          </a:p>
        </p:txBody>
      </p:sp>
      <p:sp>
        <p:nvSpPr>
          <p:cNvPr id="3" name="Subtitle 2"/>
          <p:cNvSpPr>
            <a:spLocks noGrp="1"/>
          </p:cNvSpPr>
          <p:nvPr>
            <p:ph type="subTitle" idx="1"/>
          </p:nvPr>
        </p:nvSpPr>
        <p:spPr>
          <a:xfrm>
            <a:off x="611560" y="2060848"/>
            <a:ext cx="7920880" cy="4032448"/>
          </a:xfrm>
        </p:spPr>
        <p:txBody>
          <a:bodyPr>
            <a:normAutofit fontScale="77500" lnSpcReduction="20000"/>
          </a:bodyPr>
          <a:lstStyle/>
          <a:p>
            <a:pPr marL="457200" indent="-457200" algn="just">
              <a:buFont typeface="Arial" pitchFamily="34" charset="0"/>
              <a:buChar char="•"/>
            </a:pPr>
            <a:r>
              <a:rPr lang="en-IN" b="1" dirty="0" smtClean="0">
                <a:solidFill>
                  <a:schemeClr val="tx1"/>
                </a:solidFill>
              </a:rPr>
              <a:t>   </a:t>
            </a:r>
            <a:r>
              <a:rPr lang="en-IN" b="1" dirty="0" err="1" smtClean="0">
                <a:solidFill>
                  <a:schemeClr val="tx1"/>
                </a:solidFill>
              </a:rPr>
              <a:t>Brihaspati</a:t>
            </a:r>
            <a:r>
              <a:rPr lang="en-IN" b="1" dirty="0" smtClean="0">
                <a:solidFill>
                  <a:schemeClr val="tx1"/>
                </a:solidFill>
              </a:rPr>
              <a:t> is the founder of the </a:t>
            </a:r>
            <a:r>
              <a:rPr lang="en-IN" b="1" dirty="0" err="1" smtClean="0">
                <a:solidFill>
                  <a:schemeClr val="tx1"/>
                </a:solidFill>
              </a:rPr>
              <a:t>Charvaka</a:t>
            </a:r>
            <a:r>
              <a:rPr lang="en-IN" b="1" dirty="0" smtClean="0">
                <a:solidFill>
                  <a:schemeClr val="tx1"/>
                </a:solidFill>
              </a:rPr>
              <a:t> School of     philosophy. </a:t>
            </a:r>
          </a:p>
          <a:p>
            <a:pPr marL="457200" indent="-457200" algn="just">
              <a:buFont typeface="Arial" pitchFamily="34" charset="0"/>
              <a:buChar char="•"/>
            </a:pPr>
            <a:r>
              <a:rPr lang="en-IN" b="1" dirty="0" smtClean="0">
                <a:solidFill>
                  <a:schemeClr val="tx1"/>
                </a:solidFill>
              </a:rPr>
              <a:t>  Mention in the Vedas and </a:t>
            </a:r>
            <a:r>
              <a:rPr lang="en-IN" b="1" dirty="0" err="1" smtClean="0">
                <a:solidFill>
                  <a:schemeClr val="tx1"/>
                </a:solidFill>
              </a:rPr>
              <a:t>Brihadaranyka</a:t>
            </a:r>
            <a:r>
              <a:rPr lang="en-IN" b="1" dirty="0" smtClean="0">
                <a:solidFill>
                  <a:schemeClr val="tx1"/>
                </a:solidFill>
              </a:rPr>
              <a:t> Upanishad. </a:t>
            </a:r>
          </a:p>
          <a:p>
            <a:pPr marL="457200" indent="-457200" algn="just">
              <a:buFont typeface="Arial" pitchFamily="34" charset="0"/>
              <a:buChar char="•"/>
            </a:pPr>
            <a:r>
              <a:rPr lang="en-IN" b="1" dirty="0" smtClean="0">
                <a:solidFill>
                  <a:schemeClr val="tx1"/>
                </a:solidFill>
              </a:rPr>
              <a:t>  Knowledge is the product of the  Combination of four elements which leaves no trace    after death.</a:t>
            </a:r>
          </a:p>
          <a:p>
            <a:pPr marL="457200" indent="-457200" algn="just">
              <a:buFont typeface="Arial" pitchFamily="34" charset="0"/>
              <a:buChar char="•"/>
            </a:pPr>
            <a:r>
              <a:rPr lang="en-IN" b="1" dirty="0" smtClean="0">
                <a:solidFill>
                  <a:schemeClr val="tx1"/>
                </a:solidFill>
              </a:rPr>
              <a:t>  </a:t>
            </a:r>
            <a:r>
              <a:rPr lang="en-IN" b="1" dirty="0" err="1" smtClean="0">
                <a:solidFill>
                  <a:schemeClr val="tx1"/>
                </a:solidFill>
              </a:rPr>
              <a:t>Charvaka</a:t>
            </a:r>
            <a:r>
              <a:rPr lang="en-IN" b="1" dirty="0" smtClean="0">
                <a:solidFill>
                  <a:schemeClr val="tx1"/>
                </a:solidFill>
              </a:rPr>
              <a:t> philosophy  deals with the materialistic philosophy. </a:t>
            </a:r>
          </a:p>
          <a:p>
            <a:pPr marL="457200" indent="-457200" algn="just">
              <a:buFont typeface="Arial" pitchFamily="34" charset="0"/>
              <a:buChar char="•"/>
            </a:pPr>
            <a:r>
              <a:rPr lang="en-IN" b="1" dirty="0" err="1" smtClean="0">
                <a:solidFill>
                  <a:schemeClr val="tx1"/>
                </a:solidFill>
              </a:rPr>
              <a:t>Charvaka</a:t>
            </a:r>
            <a:r>
              <a:rPr lang="en-IN" b="1" dirty="0" smtClean="0">
                <a:solidFill>
                  <a:schemeClr val="tx1"/>
                </a:solidFill>
              </a:rPr>
              <a:t> derives its name from its philosophy of Eat,</a:t>
            </a:r>
          </a:p>
          <a:p>
            <a:pPr algn="just"/>
            <a:r>
              <a:rPr lang="en-IN" b="1" dirty="0" smtClean="0">
                <a:solidFill>
                  <a:schemeClr val="tx1"/>
                </a:solidFill>
              </a:rPr>
              <a:t>      Drink &amp; Be merry.</a:t>
            </a:r>
          </a:p>
          <a:p>
            <a:pPr marL="457200" indent="-457200" algn="just">
              <a:buFont typeface="Arial" pitchFamily="34" charset="0"/>
              <a:buChar char="•"/>
            </a:pPr>
            <a:r>
              <a:rPr lang="en-IN" b="1" dirty="0" smtClean="0">
                <a:solidFill>
                  <a:schemeClr val="tx1"/>
                </a:solidFill>
              </a:rPr>
              <a:t>  Known as the </a:t>
            </a:r>
            <a:r>
              <a:rPr lang="en-IN" b="1" dirty="0" err="1" smtClean="0">
                <a:solidFill>
                  <a:schemeClr val="tx1"/>
                </a:solidFill>
              </a:rPr>
              <a:t>Lokayata</a:t>
            </a:r>
            <a:r>
              <a:rPr lang="en-IN" b="1" dirty="0" smtClean="0">
                <a:solidFill>
                  <a:schemeClr val="tx1"/>
                </a:solidFill>
              </a:rPr>
              <a:t> Philosophy – the philosophy of the masses</a:t>
            </a:r>
            <a:r>
              <a:rPr lang="en-IN" b="1" dirty="0"/>
              <a:t>.</a:t>
            </a:r>
          </a:p>
        </p:txBody>
      </p:sp>
    </p:spTree>
    <p:extLst>
      <p:ext uri="{BB962C8B-B14F-4D97-AF65-F5344CB8AC3E}">
        <p14:creationId xmlns:p14="http://schemas.microsoft.com/office/powerpoint/2010/main" val="2176740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ETHICS OF CARVAKAS </a:t>
            </a:r>
            <a:br>
              <a:rPr lang="en-IN" dirty="0" smtClean="0"/>
            </a:br>
            <a:endParaRPr lang="en-IN" dirty="0"/>
          </a:p>
        </p:txBody>
      </p:sp>
      <p:sp>
        <p:nvSpPr>
          <p:cNvPr id="3" name="Content Placeholder 2"/>
          <p:cNvSpPr>
            <a:spLocks noGrp="1"/>
          </p:cNvSpPr>
          <p:nvPr>
            <p:ph idx="1"/>
          </p:nvPr>
        </p:nvSpPr>
        <p:spPr/>
        <p:txBody>
          <a:bodyPr>
            <a:normAutofit fontScale="85000" lnSpcReduction="10000"/>
          </a:bodyPr>
          <a:lstStyle/>
          <a:p>
            <a:r>
              <a:rPr lang="en-IN" dirty="0" smtClean="0"/>
              <a:t>The </a:t>
            </a:r>
            <a:r>
              <a:rPr lang="en-IN" dirty="0" err="1" smtClean="0"/>
              <a:t>Carvaka</a:t>
            </a:r>
            <a:r>
              <a:rPr lang="en-IN" dirty="0" smtClean="0"/>
              <a:t> ethics is based on the assumption that the human beings get annihilated at the point of death. </a:t>
            </a:r>
          </a:p>
          <a:p>
            <a:r>
              <a:rPr lang="en-IN" dirty="0" smtClean="0"/>
              <a:t>She or he begins life with birth and ends it with death. </a:t>
            </a:r>
            <a:r>
              <a:rPr lang="en-IN" dirty="0" err="1" smtClean="0"/>
              <a:t>Carvakas</a:t>
            </a:r>
            <a:r>
              <a:rPr lang="en-IN" dirty="0" smtClean="0"/>
              <a:t> do not believe in the theory of karma and accordingly they reject the notion of re-birth after death. Since this is the only life for the individual, their exhortation is: “make the best use of it.” To get the best out of this only life, one has to enjoy this life and to seek the utmost pleasure. The basic desire of every</a:t>
            </a:r>
          </a:p>
          <a:p>
            <a:pPr marL="0" indent="0">
              <a:buNone/>
            </a:pPr>
            <a:r>
              <a:rPr lang="en-IN" dirty="0" smtClean="0"/>
              <a:t>being/creature is to gain pleasure and avoid pain. </a:t>
            </a:r>
            <a:endParaRPr lang="en-IN" dirty="0"/>
          </a:p>
        </p:txBody>
      </p:sp>
    </p:spTree>
    <p:extLst>
      <p:ext uri="{BB962C8B-B14F-4D97-AF65-F5344CB8AC3E}">
        <p14:creationId xmlns:p14="http://schemas.microsoft.com/office/powerpoint/2010/main" val="321149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92500" lnSpcReduction="10000"/>
          </a:bodyPr>
          <a:lstStyle/>
          <a:p>
            <a:r>
              <a:rPr lang="en-IN" dirty="0" smtClean="0"/>
              <a:t>They debunk all religious practices and rituals. One of the reasons for their rejection is that they falsely promise people a good future life but in reality the religious rituals are mechanisms of priests to exploit others and make a living out of it. </a:t>
            </a:r>
          </a:p>
          <a:p>
            <a:r>
              <a:rPr lang="en-IN" dirty="0" err="1" smtClean="0"/>
              <a:t>Vatsayana</a:t>
            </a:r>
            <a:r>
              <a:rPr lang="en-IN" dirty="0" smtClean="0"/>
              <a:t> in his </a:t>
            </a:r>
            <a:r>
              <a:rPr lang="en-IN" dirty="0" err="1" smtClean="0"/>
              <a:t>kamasutra</a:t>
            </a:r>
            <a:r>
              <a:rPr lang="en-IN" dirty="0" smtClean="0"/>
              <a:t> quotes some of the </a:t>
            </a:r>
            <a:r>
              <a:rPr lang="en-IN" dirty="0" err="1" smtClean="0"/>
              <a:t>Lokyata</a:t>
            </a:r>
            <a:r>
              <a:rPr lang="en-IN" dirty="0" smtClean="0"/>
              <a:t> </a:t>
            </a:r>
            <a:r>
              <a:rPr lang="en-IN" dirty="0" err="1" smtClean="0"/>
              <a:t>Sutras.Religious</a:t>
            </a:r>
            <a:r>
              <a:rPr lang="en-IN" dirty="0" smtClean="0"/>
              <a:t> rites should not be practiced, because their fruition depends upon the future, and is doubtful. The </a:t>
            </a:r>
            <a:r>
              <a:rPr lang="en-IN" dirty="0" err="1" smtClean="0"/>
              <a:t>Carvakas</a:t>
            </a:r>
            <a:r>
              <a:rPr lang="en-IN" dirty="0" smtClean="0"/>
              <a:t> do not believe in heaven or hell and for them paradise could only be on this earth.</a:t>
            </a:r>
            <a:endParaRPr lang="en-IN" dirty="0"/>
          </a:p>
        </p:txBody>
      </p:sp>
    </p:spTree>
    <p:extLst>
      <p:ext uri="{BB962C8B-B14F-4D97-AF65-F5344CB8AC3E}">
        <p14:creationId xmlns:p14="http://schemas.microsoft.com/office/powerpoint/2010/main" val="2183751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fontScale="70000" lnSpcReduction="20000"/>
          </a:bodyPr>
          <a:lstStyle/>
          <a:p>
            <a:endParaRPr lang="en-IN" b="1" dirty="0" smtClean="0"/>
          </a:p>
          <a:p>
            <a:r>
              <a:rPr lang="en-IN" sz="4600" b="1" dirty="0" smtClean="0">
                <a:solidFill>
                  <a:srgbClr val="FF0000"/>
                </a:solidFill>
              </a:rPr>
              <a:t>Critical analysis</a:t>
            </a:r>
            <a:endParaRPr lang="en-IN" sz="4600" b="1" dirty="0">
              <a:solidFill>
                <a:srgbClr val="FF0000"/>
              </a:solidFill>
            </a:endParaRPr>
          </a:p>
          <a:p>
            <a:r>
              <a:rPr lang="en-IN" b="1" dirty="0" smtClean="0"/>
              <a:t>The </a:t>
            </a:r>
            <a:r>
              <a:rPr lang="en-IN" b="1" dirty="0" err="1" smtClean="0"/>
              <a:t>Charvaka</a:t>
            </a:r>
            <a:r>
              <a:rPr lang="en-IN" b="1" dirty="0" smtClean="0"/>
              <a:t> philosophers forward some arguments in</a:t>
            </a:r>
          </a:p>
          <a:p>
            <a:pPr marL="0" indent="0">
              <a:buNone/>
            </a:pPr>
            <a:r>
              <a:rPr lang="en-IN" b="1" dirty="0" smtClean="0"/>
              <a:t>     </a:t>
            </a:r>
            <a:r>
              <a:rPr lang="en-IN" b="1" dirty="0" err="1" smtClean="0"/>
              <a:t>favor</a:t>
            </a:r>
            <a:r>
              <a:rPr lang="en-IN" b="1" dirty="0" smtClean="0"/>
              <a:t> of </a:t>
            </a:r>
            <a:r>
              <a:rPr lang="en-IN" b="1" dirty="0" err="1" smtClean="0"/>
              <a:t>Dehatmavad</a:t>
            </a:r>
            <a:r>
              <a:rPr lang="en-IN" b="1" dirty="0" smtClean="0"/>
              <a:t>. These are as follows-</a:t>
            </a:r>
          </a:p>
          <a:p>
            <a:endParaRPr lang="en-IN" dirty="0" smtClean="0"/>
          </a:p>
          <a:p>
            <a:pPr algn="just"/>
            <a:r>
              <a:rPr lang="en-IN" dirty="0" smtClean="0"/>
              <a:t> When the body is nourished by foods, then the consciousness or intelligence is also nourished. The nutritious food and drinks make our bodies healthy; as a result, consciousness or soul is also nourished. Hence,  conscious is also a bodily thing.</a:t>
            </a:r>
          </a:p>
          <a:p>
            <a:pPr algn="just"/>
            <a:r>
              <a:rPr lang="en-IN" dirty="0" smtClean="0"/>
              <a:t> When our body turns to be disordered or unwell, then our</a:t>
            </a:r>
          </a:p>
          <a:p>
            <a:pPr marL="0" indent="0" algn="just">
              <a:buNone/>
            </a:pPr>
            <a:r>
              <a:rPr lang="en-IN" dirty="0" smtClean="0"/>
              <a:t>     mental power or consciousness decreases. This proves that</a:t>
            </a:r>
          </a:p>
          <a:p>
            <a:pPr marL="0" indent="0" algn="just">
              <a:buNone/>
            </a:pPr>
            <a:r>
              <a:rPr lang="en-IN" dirty="0" smtClean="0"/>
              <a:t>     consciousness is caused by body.</a:t>
            </a:r>
          </a:p>
          <a:p>
            <a:pPr marL="0" indent="0" algn="just">
              <a:buNone/>
            </a:pPr>
            <a:endParaRPr lang="en-IN" dirty="0"/>
          </a:p>
          <a:p>
            <a:pPr algn="just"/>
            <a:r>
              <a:rPr lang="en-IN" dirty="0" smtClean="0"/>
              <a:t>     Our day to day activities, conducts also prove that consciousness is   nothing but the body. </a:t>
            </a:r>
            <a:endParaRPr lang="en-IN" dirty="0"/>
          </a:p>
        </p:txBody>
      </p:sp>
    </p:spTree>
    <p:extLst>
      <p:ext uri="{BB962C8B-B14F-4D97-AF65-F5344CB8AC3E}">
        <p14:creationId xmlns:p14="http://schemas.microsoft.com/office/powerpoint/2010/main" val="2109067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fontScale="70000" lnSpcReduction="20000"/>
          </a:bodyPr>
          <a:lstStyle/>
          <a:p>
            <a:r>
              <a:rPr lang="en-IN" b="1" dirty="0" smtClean="0"/>
              <a:t>CRITICISM AGAINST CHARVAKA DEHATMAVADA</a:t>
            </a:r>
          </a:p>
          <a:p>
            <a:endParaRPr lang="en-IN" dirty="0" smtClean="0"/>
          </a:p>
          <a:p>
            <a:r>
              <a:rPr lang="en-IN" dirty="0" smtClean="0"/>
              <a:t> Though </a:t>
            </a:r>
            <a:r>
              <a:rPr lang="en-IN" dirty="0" err="1" smtClean="0"/>
              <a:t>charvaka</a:t>
            </a:r>
            <a:r>
              <a:rPr lang="en-IN" dirty="0" smtClean="0"/>
              <a:t> philosophy severely criticized the existence</a:t>
            </a:r>
          </a:p>
          <a:p>
            <a:pPr marL="0" indent="0">
              <a:buNone/>
            </a:pPr>
            <a:r>
              <a:rPr lang="en-IN" dirty="0" smtClean="0"/>
              <a:t>         of the soul besides the body, the </a:t>
            </a:r>
            <a:r>
              <a:rPr lang="en-IN" dirty="0" err="1" smtClean="0"/>
              <a:t>charvaka</a:t>
            </a:r>
            <a:r>
              <a:rPr lang="en-IN" dirty="0" smtClean="0"/>
              <a:t> theory of soul or</a:t>
            </a:r>
          </a:p>
          <a:p>
            <a:pPr marL="0" indent="0">
              <a:buNone/>
            </a:pPr>
            <a:r>
              <a:rPr lang="en-IN" dirty="0" smtClean="0"/>
              <a:t>         </a:t>
            </a:r>
            <a:r>
              <a:rPr lang="en-IN" dirty="0" err="1" smtClean="0"/>
              <a:t>Dehatmavada</a:t>
            </a:r>
            <a:r>
              <a:rPr lang="en-IN" dirty="0" smtClean="0"/>
              <a:t> is also criticized by many philosophers of</a:t>
            </a:r>
          </a:p>
          <a:p>
            <a:pPr marL="0" indent="0">
              <a:buNone/>
            </a:pPr>
            <a:r>
              <a:rPr lang="en-IN" dirty="0" smtClean="0"/>
              <a:t>        different schools of Indian philosophy. Some of these critical</a:t>
            </a:r>
          </a:p>
          <a:p>
            <a:pPr marL="0" indent="0">
              <a:buNone/>
            </a:pPr>
            <a:r>
              <a:rPr lang="en-IN" dirty="0" smtClean="0"/>
              <a:t>        points are mentioned as follows-</a:t>
            </a:r>
          </a:p>
          <a:p>
            <a:endParaRPr lang="en-IN" dirty="0" smtClean="0"/>
          </a:p>
          <a:p>
            <a:r>
              <a:rPr lang="en-IN" dirty="0" smtClean="0"/>
              <a:t>If consciousness is the specific quality of the body, it should</a:t>
            </a:r>
          </a:p>
          <a:p>
            <a:pPr marL="0" indent="0">
              <a:buNone/>
            </a:pPr>
            <a:r>
              <a:rPr lang="en-IN" dirty="0" smtClean="0"/>
              <a:t>         exist even in deep sleep, swoon, and the like.</a:t>
            </a:r>
          </a:p>
          <a:p>
            <a:endParaRPr lang="en-IN" dirty="0" smtClean="0"/>
          </a:p>
          <a:p>
            <a:r>
              <a:rPr lang="en-IN" dirty="0" smtClean="0"/>
              <a:t> If consciousness is the quality of the body, why is it not</a:t>
            </a:r>
          </a:p>
          <a:p>
            <a:pPr marL="0" indent="0">
              <a:buNone/>
            </a:pPr>
            <a:r>
              <a:rPr lang="en-IN" dirty="0" smtClean="0"/>
              <a:t>          perceived by other people? Other qualities are perceptible to</a:t>
            </a:r>
          </a:p>
          <a:p>
            <a:pPr marL="0" indent="0">
              <a:buNone/>
            </a:pPr>
            <a:r>
              <a:rPr lang="en-IN" dirty="0" smtClean="0"/>
              <a:t>          others. Why is there an exception in the case of consciousness.</a:t>
            </a:r>
            <a:endParaRPr lang="en-IN" dirty="0"/>
          </a:p>
        </p:txBody>
      </p:sp>
    </p:spTree>
    <p:extLst>
      <p:ext uri="{BB962C8B-B14F-4D97-AF65-F5344CB8AC3E}">
        <p14:creationId xmlns:p14="http://schemas.microsoft.com/office/powerpoint/2010/main" val="16520717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92500" lnSpcReduction="10000"/>
          </a:bodyPr>
          <a:lstStyle/>
          <a:p>
            <a:pPr algn="just"/>
            <a:r>
              <a:rPr lang="en-IN" dirty="0" smtClean="0"/>
              <a:t>Consciousness or soul cannot be the quality of the body, because when a person dreams, consciousness remains active, although the body becomes inactive.</a:t>
            </a:r>
          </a:p>
          <a:p>
            <a:pPr algn="just"/>
            <a:r>
              <a:rPr lang="en-IN" dirty="0" smtClean="0"/>
              <a:t>The fact that consciousness resides in the body does not necessarily make the former an attribute of the latter.</a:t>
            </a:r>
          </a:p>
          <a:p>
            <a:pPr algn="just"/>
            <a:r>
              <a:rPr lang="en-IN" dirty="0" smtClean="0"/>
              <a:t>The qualities of the body are either perceptible by the external sense organs or imperceptible. But consciousness is neither perceived by the sense organs nor is imperceptible. So it is not a quality of the body.</a:t>
            </a:r>
            <a:endParaRPr lang="en-IN" dirty="0"/>
          </a:p>
        </p:txBody>
      </p:sp>
    </p:spTree>
    <p:extLst>
      <p:ext uri="{BB962C8B-B14F-4D97-AF65-F5344CB8AC3E}">
        <p14:creationId xmlns:p14="http://schemas.microsoft.com/office/powerpoint/2010/main" val="2852103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85000" lnSpcReduction="20000"/>
          </a:bodyPr>
          <a:lstStyle/>
          <a:p>
            <a:r>
              <a:rPr lang="en-IN" b="1" dirty="0" smtClean="0">
                <a:solidFill>
                  <a:srgbClr val="FF0000"/>
                </a:solidFill>
              </a:rPr>
              <a:t>THERE IS NO GOD</a:t>
            </a:r>
          </a:p>
          <a:p>
            <a:pPr algn="just"/>
            <a:r>
              <a:rPr lang="en-IN" dirty="0" smtClean="0"/>
              <a:t> There is no God, because </a:t>
            </a:r>
            <a:r>
              <a:rPr lang="en-IN" dirty="0" err="1" smtClean="0"/>
              <a:t>Charvaka</a:t>
            </a:r>
            <a:r>
              <a:rPr lang="en-IN" dirty="0" smtClean="0"/>
              <a:t> do not accept the</a:t>
            </a:r>
          </a:p>
          <a:p>
            <a:pPr algn="just"/>
            <a:r>
              <a:rPr lang="en-IN" dirty="0" smtClean="0"/>
              <a:t>existence of anything which cannot be perceived.</a:t>
            </a:r>
          </a:p>
          <a:p>
            <a:pPr algn="just"/>
            <a:r>
              <a:rPr lang="en-IN" dirty="0" smtClean="0"/>
              <a:t>The supposition of God as a creator is unnecessary. The</a:t>
            </a:r>
          </a:p>
          <a:p>
            <a:pPr marL="0" indent="0" algn="just">
              <a:buNone/>
            </a:pPr>
            <a:r>
              <a:rPr lang="en-IN" dirty="0" smtClean="0"/>
              <a:t>    world comes into existence by the spontaneous   combination of material elements .</a:t>
            </a:r>
          </a:p>
          <a:p>
            <a:pPr algn="just"/>
            <a:r>
              <a:rPr lang="en-IN" dirty="0" smtClean="0"/>
              <a:t> The </a:t>
            </a:r>
            <a:r>
              <a:rPr lang="en-IN" dirty="0" err="1" smtClean="0"/>
              <a:t>Charvaka</a:t>
            </a:r>
            <a:r>
              <a:rPr lang="en-IN" dirty="0" smtClean="0"/>
              <a:t>, therefore prefer </a:t>
            </a:r>
            <a:r>
              <a:rPr lang="en-IN" dirty="0" smtClean="0">
                <a:solidFill>
                  <a:srgbClr val="FF0000"/>
                </a:solidFill>
              </a:rPr>
              <a:t>atheism.</a:t>
            </a:r>
          </a:p>
          <a:p>
            <a:pPr algn="just"/>
            <a:r>
              <a:rPr lang="en-IN" dirty="0" smtClean="0"/>
              <a:t>The </a:t>
            </a:r>
            <a:r>
              <a:rPr lang="en-IN" dirty="0" err="1" smtClean="0"/>
              <a:t>Charvakas</a:t>
            </a:r>
            <a:r>
              <a:rPr lang="en-IN" dirty="0" smtClean="0"/>
              <a:t> say that introducing the name of God, some </a:t>
            </a:r>
            <a:r>
              <a:rPr lang="en-IN" dirty="0" err="1" smtClean="0"/>
              <a:t>hypocrates</a:t>
            </a:r>
            <a:r>
              <a:rPr lang="en-IN" dirty="0" smtClean="0"/>
              <a:t> &amp; cunning priests had exploited the ignorant &amp; simple minded common people. </a:t>
            </a:r>
          </a:p>
          <a:p>
            <a:pPr algn="just"/>
            <a:r>
              <a:rPr lang="en-IN" dirty="0" smtClean="0"/>
              <a:t>To satisfy God, the common people perform worships, </a:t>
            </a:r>
            <a:r>
              <a:rPr lang="en-IN" dirty="0" err="1" smtClean="0"/>
              <a:t>yagya</a:t>
            </a:r>
            <a:r>
              <a:rPr lang="en-IN" dirty="0" smtClean="0"/>
              <a:t>, etc. They offer various valuable things in the name of God by the direction of the priests. Worships </a:t>
            </a:r>
            <a:r>
              <a:rPr lang="en-IN" dirty="0" err="1" smtClean="0"/>
              <a:t>etc</a:t>
            </a:r>
            <a:r>
              <a:rPr lang="en-IN" dirty="0" smtClean="0"/>
              <a:t> are only for the selfish </a:t>
            </a:r>
            <a:r>
              <a:rPr lang="en-IN" dirty="0" err="1" smtClean="0"/>
              <a:t>fulfillment</a:t>
            </a:r>
            <a:r>
              <a:rPr lang="en-IN" dirty="0" smtClean="0"/>
              <a:t> of the priests.</a:t>
            </a:r>
            <a:endParaRPr lang="en-IN" dirty="0"/>
          </a:p>
        </p:txBody>
      </p:sp>
    </p:spTree>
    <p:extLst>
      <p:ext uri="{BB962C8B-B14F-4D97-AF65-F5344CB8AC3E}">
        <p14:creationId xmlns:p14="http://schemas.microsoft.com/office/powerpoint/2010/main" val="41254014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a:bodyPr>
          <a:lstStyle/>
          <a:p>
            <a:r>
              <a:rPr lang="en-IN" dirty="0" smtClean="0">
                <a:solidFill>
                  <a:srgbClr val="FF0000"/>
                </a:solidFill>
              </a:rPr>
              <a:t>OBJECTION RAISED ?</a:t>
            </a:r>
          </a:p>
          <a:p>
            <a:pPr algn="just"/>
            <a:r>
              <a:rPr lang="en-IN" dirty="0" smtClean="0"/>
              <a:t>Do we not require an efficient cause like God as a shaper and designer who turns the material elements into this wonderful world , like a potter shapes the pot with his efficiency.</a:t>
            </a:r>
          </a:p>
          <a:p>
            <a:pPr algn="just"/>
            <a:r>
              <a:rPr lang="en-IN" dirty="0" smtClean="0"/>
              <a:t> </a:t>
            </a:r>
            <a:r>
              <a:rPr lang="en-IN" dirty="0" err="1" smtClean="0"/>
              <a:t>Charvaka’s</a:t>
            </a:r>
            <a:r>
              <a:rPr lang="en-IN" dirty="0" smtClean="0"/>
              <a:t> view : The material elements themselves have got each its fixed nature (</a:t>
            </a:r>
            <a:r>
              <a:rPr lang="en-IN" dirty="0" err="1" smtClean="0"/>
              <a:t>Swabhav</a:t>
            </a:r>
            <a:r>
              <a:rPr lang="en-IN" dirty="0" smtClean="0"/>
              <a:t>).It is by the natures &amp; laws inherent in them that they combine together to form this world.</a:t>
            </a:r>
            <a:endParaRPr lang="en-IN" dirty="0"/>
          </a:p>
        </p:txBody>
      </p:sp>
    </p:spTree>
    <p:extLst>
      <p:ext uri="{BB962C8B-B14F-4D97-AF65-F5344CB8AC3E}">
        <p14:creationId xmlns:p14="http://schemas.microsoft.com/office/powerpoint/2010/main" val="39936832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err="1" smtClean="0"/>
              <a:t>Charvaka’s</a:t>
            </a:r>
            <a:r>
              <a:rPr lang="en-IN" dirty="0" smtClean="0"/>
              <a:t> philosophy </a:t>
            </a:r>
            <a:r>
              <a:rPr lang="en-IN" dirty="0" smtClean="0">
                <a:solidFill>
                  <a:srgbClr val="FF0000"/>
                </a:solidFill>
              </a:rPr>
              <a:t>refutes spiritualism </a:t>
            </a:r>
            <a:r>
              <a:rPr lang="en-IN" dirty="0" smtClean="0"/>
              <a:t>and</a:t>
            </a:r>
          </a:p>
          <a:p>
            <a:pPr marL="0" indent="0" algn="just">
              <a:buNone/>
            </a:pPr>
            <a:r>
              <a:rPr lang="en-IN" dirty="0" smtClean="0"/>
              <a:t>    establishes its materialism to  give it  metaphysical</a:t>
            </a:r>
            <a:r>
              <a:rPr lang="en-IN" dirty="0"/>
              <a:t> </a:t>
            </a:r>
            <a:r>
              <a:rPr lang="en-IN" dirty="0" smtClean="0"/>
              <a:t>theories.  The main reason of the denial of this  metaphysical issue is that ‘Perception’ is the only source of valid knowledge</a:t>
            </a:r>
            <a:endParaRPr lang="en-IN" dirty="0"/>
          </a:p>
        </p:txBody>
      </p:sp>
    </p:spTree>
    <p:extLst>
      <p:ext uri="{BB962C8B-B14F-4D97-AF65-F5344CB8AC3E}">
        <p14:creationId xmlns:p14="http://schemas.microsoft.com/office/powerpoint/2010/main" val="14123844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JAIN PHILOSOPHY</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Jains do not believe in the Vedas, but they admit the existence of a soul. </a:t>
            </a:r>
          </a:p>
          <a:p>
            <a:r>
              <a:rPr lang="en-IN" dirty="0"/>
              <a:t>A</a:t>
            </a:r>
            <a:r>
              <a:rPr lang="en-IN" dirty="0" smtClean="0"/>
              <a:t>gree with the orthodox tradition that suffering (pain) can be stopped by controlling the mind and by seeking right knowledge and perception and by observing the right conduct. </a:t>
            </a:r>
          </a:p>
          <a:p>
            <a:r>
              <a:rPr lang="en-IN" dirty="0" smtClean="0"/>
              <a:t>The </a:t>
            </a:r>
            <a:r>
              <a:rPr lang="en-IN" dirty="0" err="1" smtClean="0"/>
              <a:t>Jaina</a:t>
            </a:r>
            <a:r>
              <a:rPr lang="en-IN" dirty="0" smtClean="0"/>
              <a:t> philosophy was first propounded by the </a:t>
            </a:r>
            <a:r>
              <a:rPr lang="en-IN" dirty="0" err="1" smtClean="0"/>
              <a:t>tirthankar</a:t>
            </a:r>
            <a:r>
              <a:rPr lang="en-IN" dirty="0" smtClean="0"/>
              <a:t> </a:t>
            </a:r>
            <a:r>
              <a:rPr lang="en-IN" dirty="0" err="1" smtClean="0"/>
              <a:t>Rishabha</a:t>
            </a:r>
            <a:r>
              <a:rPr lang="en-IN" dirty="0"/>
              <a:t> </a:t>
            </a:r>
            <a:r>
              <a:rPr lang="en-IN" dirty="0" smtClean="0"/>
              <a:t>Deva. </a:t>
            </a:r>
          </a:p>
          <a:p>
            <a:r>
              <a:rPr lang="en-IN" dirty="0" smtClean="0"/>
              <a:t>The names of </a:t>
            </a:r>
            <a:r>
              <a:rPr lang="en-IN" dirty="0" err="1" smtClean="0"/>
              <a:t>Ajit</a:t>
            </a:r>
            <a:r>
              <a:rPr lang="en-IN" dirty="0" smtClean="0"/>
              <a:t> </a:t>
            </a:r>
            <a:r>
              <a:rPr lang="en-IN" dirty="0" err="1" smtClean="0"/>
              <a:t>Nath</a:t>
            </a:r>
            <a:r>
              <a:rPr lang="en-IN" dirty="0" smtClean="0"/>
              <a:t> and </a:t>
            </a:r>
            <a:r>
              <a:rPr lang="en-IN" dirty="0" err="1" smtClean="0"/>
              <a:t>Aristanemi</a:t>
            </a:r>
            <a:r>
              <a:rPr lang="en-IN" dirty="0" smtClean="0"/>
              <a:t> are also mentioned with </a:t>
            </a:r>
            <a:r>
              <a:rPr lang="en-IN" dirty="0" err="1" smtClean="0"/>
              <a:t>Rishabha</a:t>
            </a:r>
            <a:r>
              <a:rPr lang="en-IN" dirty="0" smtClean="0"/>
              <a:t> Deva</a:t>
            </a:r>
            <a:endParaRPr lang="en-IN" dirty="0"/>
          </a:p>
        </p:txBody>
      </p:sp>
    </p:spTree>
    <p:extLst>
      <p:ext uri="{BB962C8B-B14F-4D97-AF65-F5344CB8AC3E}">
        <p14:creationId xmlns:p14="http://schemas.microsoft.com/office/powerpoint/2010/main" val="21200308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lnSpcReduction="10000"/>
          </a:bodyPr>
          <a:lstStyle/>
          <a:p>
            <a:pPr algn="just"/>
            <a:r>
              <a:rPr lang="en-IN" dirty="0"/>
              <a:t>T</a:t>
            </a:r>
            <a:r>
              <a:rPr lang="en-IN" dirty="0" smtClean="0"/>
              <a:t>wenty-four </a:t>
            </a:r>
            <a:r>
              <a:rPr lang="en-IN" dirty="0" err="1" smtClean="0"/>
              <a:t>tirthankaras</a:t>
            </a:r>
            <a:r>
              <a:rPr lang="en-IN" dirty="0" smtClean="0"/>
              <a:t> who actually established the </a:t>
            </a:r>
            <a:r>
              <a:rPr lang="en-IN" dirty="0" err="1" smtClean="0"/>
              <a:t>Jaina</a:t>
            </a:r>
            <a:r>
              <a:rPr lang="en-IN" dirty="0" smtClean="0"/>
              <a:t> </a:t>
            </a:r>
            <a:r>
              <a:rPr lang="en-IN" dirty="0" err="1" smtClean="0"/>
              <a:t>darshan</a:t>
            </a:r>
            <a:r>
              <a:rPr lang="en-IN" dirty="0" smtClean="0"/>
              <a:t>. </a:t>
            </a:r>
          </a:p>
          <a:p>
            <a:pPr algn="just"/>
            <a:r>
              <a:rPr lang="en-IN" dirty="0" smtClean="0"/>
              <a:t>The </a:t>
            </a:r>
            <a:r>
              <a:rPr lang="en-IN" dirty="0" err="1" smtClean="0"/>
              <a:t>twentyfourth</a:t>
            </a:r>
            <a:r>
              <a:rPr lang="en-IN" dirty="0" smtClean="0"/>
              <a:t> and the last </a:t>
            </a:r>
            <a:r>
              <a:rPr lang="en-IN" dirty="0" err="1" smtClean="0"/>
              <a:t>tirthankar</a:t>
            </a:r>
            <a:r>
              <a:rPr lang="en-IN" dirty="0" smtClean="0"/>
              <a:t> was named </a:t>
            </a:r>
            <a:r>
              <a:rPr lang="en-IN" dirty="0" err="1" smtClean="0"/>
              <a:t>Vardhaman</a:t>
            </a:r>
            <a:r>
              <a:rPr lang="en-IN" dirty="0" smtClean="0"/>
              <a:t> </a:t>
            </a:r>
            <a:r>
              <a:rPr lang="en-IN" dirty="0" err="1" smtClean="0"/>
              <a:t>Mahavira</a:t>
            </a:r>
            <a:r>
              <a:rPr lang="en-IN" dirty="0" smtClean="0"/>
              <a:t> who gave great impetus to Jainism. </a:t>
            </a:r>
            <a:r>
              <a:rPr lang="en-IN" dirty="0" err="1" smtClean="0"/>
              <a:t>Mahavira</a:t>
            </a:r>
            <a:r>
              <a:rPr lang="en-IN" dirty="0" smtClean="0"/>
              <a:t> was born in 599 BC. He left worldly life at the age of thirty and led a very hard life to gain true knowledge. </a:t>
            </a:r>
          </a:p>
          <a:p>
            <a:pPr algn="just"/>
            <a:r>
              <a:rPr lang="en-IN" dirty="0" smtClean="0"/>
              <a:t>After he attained Truth, he was called </a:t>
            </a:r>
            <a:r>
              <a:rPr lang="en-IN" dirty="0" err="1" smtClean="0"/>
              <a:t>Mahavira</a:t>
            </a:r>
            <a:r>
              <a:rPr lang="en-IN" dirty="0" smtClean="0"/>
              <a:t>.</a:t>
            </a:r>
          </a:p>
          <a:p>
            <a:pPr algn="just"/>
            <a:r>
              <a:rPr lang="en-IN" dirty="0" smtClean="0"/>
              <a:t>He strongly believed in the importance of celibacy or </a:t>
            </a:r>
            <a:r>
              <a:rPr lang="en-IN" dirty="0" err="1" smtClean="0"/>
              <a:t>brahamcharya</a:t>
            </a:r>
            <a:r>
              <a:rPr lang="en-IN" dirty="0" smtClean="0"/>
              <a:t>.</a:t>
            </a:r>
            <a:endParaRPr lang="en-IN" dirty="0"/>
          </a:p>
        </p:txBody>
      </p:sp>
    </p:spTree>
    <p:extLst>
      <p:ext uri="{BB962C8B-B14F-4D97-AF65-F5344CB8AC3E}">
        <p14:creationId xmlns:p14="http://schemas.microsoft.com/office/powerpoint/2010/main" val="629516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IN" dirty="0" smtClean="0"/>
              <a:t>According to </a:t>
            </a:r>
            <a:r>
              <a:rPr lang="en-IN" dirty="0" err="1" smtClean="0"/>
              <a:t>Charvaka</a:t>
            </a:r>
            <a:r>
              <a:rPr lang="en-IN" dirty="0" smtClean="0"/>
              <a:t> there is no other world, death is the end of humans and pleasure the ultimate object in life. </a:t>
            </a:r>
          </a:p>
          <a:p>
            <a:r>
              <a:rPr lang="en-IN" dirty="0" err="1" smtClean="0"/>
              <a:t>Charvaka</a:t>
            </a:r>
            <a:r>
              <a:rPr lang="en-IN" dirty="0" smtClean="0"/>
              <a:t> recognises no existence other than this material world. </a:t>
            </a:r>
          </a:p>
          <a:p>
            <a:endParaRPr lang="en-IN" dirty="0" smtClean="0"/>
          </a:p>
          <a:p>
            <a:r>
              <a:rPr lang="en-IN" dirty="0" smtClean="0"/>
              <a:t> God, soul, and heaven, cannot be perceived, they are not recognised by </a:t>
            </a:r>
            <a:r>
              <a:rPr lang="en-IN" dirty="0" err="1" smtClean="0"/>
              <a:t>Charvakas</a:t>
            </a:r>
            <a:r>
              <a:rPr lang="en-IN" dirty="0" smtClean="0"/>
              <a:t>. </a:t>
            </a:r>
          </a:p>
          <a:p>
            <a:r>
              <a:rPr lang="en-IN" dirty="0" smtClean="0"/>
              <a:t>Out of the five elements earth, water, fire, air and ether, the </a:t>
            </a:r>
            <a:r>
              <a:rPr lang="en-IN" dirty="0" err="1" smtClean="0"/>
              <a:t>Charvakas</a:t>
            </a:r>
            <a:r>
              <a:rPr lang="en-IN" dirty="0" smtClean="0"/>
              <a:t> do not recognise ether as it is not known through perception. </a:t>
            </a:r>
          </a:p>
          <a:p>
            <a:r>
              <a:rPr lang="en-IN" dirty="0" smtClean="0"/>
              <a:t>The whole universe according to them is thus consisted of four elements.</a:t>
            </a:r>
            <a:endParaRPr lang="en-IN" dirty="0"/>
          </a:p>
        </p:txBody>
      </p:sp>
    </p:spTree>
    <p:extLst>
      <p:ext uri="{BB962C8B-B14F-4D97-AF65-F5344CB8AC3E}">
        <p14:creationId xmlns:p14="http://schemas.microsoft.com/office/powerpoint/2010/main" val="2932095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Jain Theory of Reality: Seven Kinds of Fundamental Elements</a:t>
            </a:r>
            <a:br>
              <a:rPr lang="en-IN" dirty="0" smtClean="0"/>
            </a:br>
            <a:endParaRPr lang="en-IN" dirty="0"/>
          </a:p>
        </p:txBody>
      </p:sp>
      <p:sp>
        <p:nvSpPr>
          <p:cNvPr id="3" name="Content Placeholder 2"/>
          <p:cNvSpPr>
            <a:spLocks noGrp="1"/>
          </p:cNvSpPr>
          <p:nvPr>
            <p:ph idx="1"/>
          </p:nvPr>
        </p:nvSpPr>
        <p:spPr/>
        <p:txBody>
          <a:bodyPr>
            <a:normAutofit fontScale="92500" lnSpcReduction="10000"/>
          </a:bodyPr>
          <a:lstStyle/>
          <a:p>
            <a:pPr algn="just"/>
            <a:r>
              <a:rPr lang="en-IN" dirty="0" smtClean="0"/>
              <a:t>The natural and supernatural things of the universe can be traced back to seven fundamental elements. They are </a:t>
            </a:r>
            <a:r>
              <a:rPr lang="en-IN" dirty="0" err="1" smtClean="0"/>
              <a:t>jiva</a:t>
            </a:r>
            <a:r>
              <a:rPr lang="en-IN" dirty="0" smtClean="0"/>
              <a:t>, </a:t>
            </a:r>
            <a:r>
              <a:rPr lang="en-IN" dirty="0" err="1" smtClean="0"/>
              <a:t>ajivaa</a:t>
            </a:r>
            <a:r>
              <a:rPr lang="en-IN" dirty="0" smtClean="0"/>
              <a:t>, </a:t>
            </a:r>
            <a:r>
              <a:rPr lang="en-IN" dirty="0" err="1" smtClean="0"/>
              <a:t>astikaya</a:t>
            </a:r>
            <a:r>
              <a:rPr lang="en-IN" dirty="0" smtClean="0"/>
              <a:t>, </a:t>
            </a:r>
            <a:r>
              <a:rPr lang="en-IN" dirty="0" err="1" smtClean="0"/>
              <a:t>bandha</a:t>
            </a:r>
            <a:r>
              <a:rPr lang="en-IN" dirty="0" smtClean="0"/>
              <a:t>, </a:t>
            </a:r>
            <a:r>
              <a:rPr lang="en-IN" dirty="0" err="1" smtClean="0"/>
              <a:t>samvara</a:t>
            </a:r>
            <a:r>
              <a:rPr lang="en-IN" dirty="0" smtClean="0"/>
              <a:t>, </a:t>
            </a:r>
            <a:r>
              <a:rPr lang="en-IN" dirty="0" err="1" smtClean="0"/>
              <a:t>nirjana</a:t>
            </a:r>
            <a:r>
              <a:rPr lang="en-IN" dirty="0" smtClean="0"/>
              <a:t>, and </a:t>
            </a:r>
            <a:r>
              <a:rPr lang="en-IN" dirty="0" err="1" smtClean="0"/>
              <a:t>moksa</a:t>
            </a:r>
            <a:r>
              <a:rPr lang="en-IN" dirty="0" smtClean="0"/>
              <a:t>. </a:t>
            </a:r>
          </a:p>
          <a:p>
            <a:pPr algn="just"/>
            <a:r>
              <a:rPr lang="en-IN" dirty="0" smtClean="0"/>
              <a:t>Substances like body which exist and envelope (like a cover) are </a:t>
            </a:r>
            <a:r>
              <a:rPr lang="en-IN" dirty="0" err="1" smtClean="0"/>
              <a:t>astïkaya</a:t>
            </a:r>
            <a:r>
              <a:rPr lang="en-IN" dirty="0" smtClean="0"/>
              <a:t>. </a:t>
            </a:r>
            <a:r>
              <a:rPr lang="en-IN" dirty="0" err="1" smtClean="0"/>
              <a:t>Anastikayas</a:t>
            </a:r>
            <a:r>
              <a:rPr lang="en-IN" dirty="0" smtClean="0"/>
              <a:t> like ‘time’ have no body at all. </a:t>
            </a:r>
          </a:p>
          <a:p>
            <a:pPr algn="just"/>
            <a:r>
              <a:rPr lang="en-IN" dirty="0" smtClean="0"/>
              <a:t>The substance is the basis of attributes (qualities). The attributes that we find in a substance are known as </a:t>
            </a:r>
            <a:r>
              <a:rPr lang="en-IN" dirty="0" err="1" smtClean="0"/>
              <a:t>dharmas</a:t>
            </a:r>
            <a:r>
              <a:rPr lang="en-IN" dirty="0" smtClean="0"/>
              <a:t>.</a:t>
            </a:r>
            <a:endParaRPr lang="en-IN" dirty="0"/>
          </a:p>
        </p:txBody>
      </p:sp>
    </p:spTree>
    <p:extLst>
      <p:ext uri="{BB962C8B-B14F-4D97-AF65-F5344CB8AC3E}">
        <p14:creationId xmlns:p14="http://schemas.microsoft.com/office/powerpoint/2010/main" val="33247250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a:bodyPr>
          <a:lstStyle/>
          <a:p>
            <a:pPr algn="just"/>
            <a:r>
              <a:rPr lang="en-IN" dirty="0"/>
              <a:t>T</a:t>
            </a:r>
            <a:r>
              <a:rPr lang="en-IN" dirty="0" smtClean="0"/>
              <a:t>hings or substance have attributes. These attributes also change with the change of </a:t>
            </a:r>
            <a:r>
              <a:rPr lang="en-IN" dirty="0" err="1" smtClean="0"/>
              <a:t>kala</a:t>
            </a:r>
            <a:r>
              <a:rPr lang="en-IN" dirty="0" smtClean="0"/>
              <a:t> (time). </a:t>
            </a:r>
          </a:p>
          <a:p>
            <a:pPr algn="just"/>
            <a:r>
              <a:rPr lang="en-IN" dirty="0"/>
              <a:t>T</a:t>
            </a:r>
            <a:r>
              <a:rPr lang="en-IN" dirty="0" smtClean="0"/>
              <a:t>he attributes of a substance are essential, and eternal or unchangeable.  Without essential attributes, a thing cannot exist.</a:t>
            </a:r>
          </a:p>
          <a:p>
            <a:pPr algn="just"/>
            <a:r>
              <a:rPr lang="en-IN" dirty="0" smtClean="0"/>
              <a:t>So they are always present in everything. For example, consciousness (</a:t>
            </a:r>
            <a:r>
              <a:rPr lang="en-IN" dirty="0" err="1" smtClean="0"/>
              <a:t>chetana</a:t>
            </a:r>
            <a:r>
              <a:rPr lang="en-IN" dirty="0" smtClean="0"/>
              <a:t>) is the</a:t>
            </a:r>
          </a:p>
          <a:p>
            <a:pPr marL="0" indent="0" algn="just">
              <a:buNone/>
            </a:pPr>
            <a:r>
              <a:rPr lang="en-IN" dirty="0" smtClean="0"/>
              <a:t>   essence of the soul; desire, happiness and sorrow are its changeable attributes.</a:t>
            </a:r>
            <a:endParaRPr lang="en-IN" dirty="0"/>
          </a:p>
        </p:txBody>
      </p:sp>
    </p:spTree>
    <p:extLst>
      <p:ext uri="{BB962C8B-B14F-4D97-AF65-F5344CB8AC3E}">
        <p14:creationId xmlns:p14="http://schemas.microsoft.com/office/powerpoint/2010/main" val="16769914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a:t>
            </a:r>
            <a:r>
              <a:rPr lang="en-IN" dirty="0" smtClean="0"/>
              <a:t>hilosophy</a:t>
            </a:r>
            <a:endParaRPr lang="en-IN" dirty="0"/>
          </a:p>
        </p:txBody>
      </p:sp>
      <p:sp>
        <p:nvSpPr>
          <p:cNvPr id="3" name="Content Placeholder 2"/>
          <p:cNvSpPr>
            <a:spLocks noGrp="1"/>
          </p:cNvSpPr>
          <p:nvPr>
            <p:ph idx="1"/>
          </p:nvPr>
        </p:nvSpPr>
        <p:spPr/>
        <p:txBody>
          <a:bodyPr/>
          <a:lstStyle/>
          <a:p>
            <a:pPr algn="just"/>
            <a:r>
              <a:rPr lang="en-IN" dirty="0" smtClean="0"/>
              <a:t>The </a:t>
            </a:r>
            <a:r>
              <a:rPr lang="en-IN" dirty="0"/>
              <a:t>ancient Indian philosophical </a:t>
            </a:r>
            <a:r>
              <a:rPr lang="en-IN" dirty="0" smtClean="0"/>
              <a:t>system. </a:t>
            </a:r>
          </a:p>
          <a:p>
            <a:pPr algn="just"/>
            <a:r>
              <a:rPr lang="en-IN" dirty="0"/>
              <a:t> </a:t>
            </a:r>
            <a:r>
              <a:rPr lang="en-IN" dirty="0" smtClean="0"/>
              <a:t>   Main </a:t>
            </a:r>
            <a:r>
              <a:rPr lang="en-IN" dirty="0"/>
              <a:t>features of Jain philosophy is its dualistic metaphysics, </a:t>
            </a:r>
            <a:r>
              <a:rPr lang="en-IN" dirty="0" smtClean="0"/>
              <a:t>that </a:t>
            </a:r>
            <a:r>
              <a:rPr lang="en-IN" dirty="0"/>
              <a:t>there are two distinct categories of existence, the living, conscious or sentient being (</a:t>
            </a:r>
            <a:r>
              <a:rPr lang="en-IN" dirty="0" err="1"/>
              <a:t>jiva</a:t>
            </a:r>
            <a:r>
              <a:rPr lang="en-IN" dirty="0"/>
              <a:t>) and the non-living or material (</a:t>
            </a:r>
            <a:r>
              <a:rPr lang="en-IN" dirty="0" err="1"/>
              <a:t>ajiva</a:t>
            </a:r>
            <a:r>
              <a:rPr lang="en-IN" dirty="0" smtClean="0"/>
              <a:t>).</a:t>
            </a:r>
          </a:p>
          <a:p>
            <a:endParaRPr lang="en-IN" dirty="0" smtClean="0"/>
          </a:p>
          <a:p>
            <a:endParaRPr lang="en-IN" dirty="0"/>
          </a:p>
        </p:txBody>
      </p:sp>
    </p:spTree>
    <p:extLst>
      <p:ext uri="{BB962C8B-B14F-4D97-AF65-F5344CB8AC3E}">
        <p14:creationId xmlns:p14="http://schemas.microsoft.com/office/powerpoint/2010/main" val="15033666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229600" cy="5001419"/>
          </a:xfrm>
        </p:spPr>
        <p:txBody>
          <a:bodyPr>
            <a:normAutofit fontScale="92500" lnSpcReduction="10000"/>
          </a:bodyPr>
          <a:lstStyle/>
          <a:p>
            <a:pPr algn="just"/>
            <a:r>
              <a:rPr lang="en-IN" dirty="0"/>
              <a:t>Jain texts discuss numerous philosophical topics such as epistemology, metaphysics, ethics, cosmology and soteriology. </a:t>
            </a:r>
            <a:endParaRPr lang="en-IN" dirty="0" smtClean="0"/>
          </a:p>
          <a:p>
            <a:pPr algn="just"/>
            <a:r>
              <a:rPr lang="en-IN" dirty="0" smtClean="0"/>
              <a:t>Jain </a:t>
            </a:r>
            <a:r>
              <a:rPr lang="en-IN" dirty="0"/>
              <a:t>thought is primarily concerned with understanding the nature of living beings, how these beings are bound by karma (which are seen as fine material particles) and how living beings may be liberated (moksha) from the cycle of reincarnation. </a:t>
            </a:r>
            <a:endParaRPr lang="en-IN" dirty="0" smtClean="0"/>
          </a:p>
          <a:p>
            <a:pPr algn="just"/>
            <a:r>
              <a:rPr lang="en-IN" dirty="0"/>
              <a:t>T</a:t>
            </a:r>
            <a:r>
              <a:rPr lang="en-IN" dirty="0" smtClean="0"/>
              <a:t>he </a:t>
            </a:r>
            <a:r>
              <a:rPr lang="en-IN" dirty="0"/>
              <a:t>Jain belief in a beginning-less and cyclical universe and a rejection of a Creator deity.</a:t>
            </a:r>
          </a:p>
        </p:txBody>
      </p:sp>
    </p:spTree>
    <p:extLst>
      <p:ext uri="{BB962C8B-B14F-4D97-AF65-F5344CB8AC3E}">
        <p14:creationId xmlns:p14="http://schemas.microsoft.com/office/powerpoint/2010/main" val="30547652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Metaphysics </a:t>
            </a:r>
            <a:endParaRPr lang="en-IN" dirty="0"/>
          </a:p>
        </p:txBody>
      </p:sp>
      <p:sp>
        <p:nvSpPr>
          <p:cNvPr id="3" name="Content Placeholder 2"/>
          <p:cNvSpPr>
            <a:spLocks noGrp="1"/>
          </p:cNvSpPr>
          <p:nvPr>
            <p:ph idx="1"/>
          </p:nvPr>
        </p:nvSpPr>
        <p:spPr/>
        <p:txBody>
          <a:bodyPr>
            <a:normAutofit fontScale="92500"/>
          </a:bodyPr>
          <a:lstStyle/>
          <a:p>
            <a:r>
              <a:rPr lang="en-IN" dirty="0"/>
              <a:t>Jain philosophy postulates </a:t>
            </a:r>
            <a:r>
              <a:rPr lang="en-IN" dirty="0" smtClean="0"/>
              <a:t>seven </a:t>
            </a:r>
            <a:r>
              <a:rPr lang="en-IN" dirty="0"/>
              <a:t>"</a:t>
            </a:r>
            <a:r>
              <a:rPr lang="en-IN" dirty="0" err="1"/>
              <a:t>tattvas</a:t>
            </a:r>
            <a:r>
              <a:rPr lang="en-IN" dirty="0"/>
              <a:t>" (truths, realities or </a:t>
            </a:r>
            <a:r>
              <a:rPr lang="en-IN" dirty="0" smtClean="0"/>
              <a:t>principles</a:t>
            </a:r>
            <a:r>
              <a:rPr lang="en-IN" dirty="0" smtClean="0"/>
              <a:t>):</a:t>
            </a:r>
          </a:p>
          <a:p>
            <a:r>
              <a:rPr lang="en-IN" dirty="0" smtClean="0"/>
              <a:t>1.Jīva </a:t>
            </a:r>
            <a:r>
              <a:rPr lang="en-IN" dirty="0"/>
              <a:t>- The living being, sentient or soul </a:t>
            </a:r>
            <a:r>
              <a:rPr lang="en-IN" dirty="0" smtClean="0"/>
              <a:t>have </a:t>
            </a:r>
            <a:r>
              <a:rPr lang="en-IN" dirty="0"/>
              <a:t>a separate existence from the body </a:t>
            </a:r>
            <a:r>
              <a:rPr lang="en-IN" dirty="0" smtClean="0"/>
              <a:t>. </a:t>
            </a:r>
          </a:p>
          <a:p>
            <a:r>
              <a:rPr lang="en-IN" dirty="0" smtClean="0"/>
              <a:t>2.Ajīva </a:t>
            </a:r>
            <a:r>
              <a:rPr lang="en-IN" dirty="0"/>
              <a:t>- refers to any insentient substance. There are five ontological categories of </a:t>
            </a:r>
            <a:r>
              <a:rPr lang="en-IN" dirty="0" err="1"/>
              <a:t>insentients</a:t>
            </a:r>
            <a:r>
              <a:rPr lang="en-IN" dirty="0"/>
              <a:t>: non-sentient substance or matter (</a:t>
            </a:r>
            <a:r>
              <a:rPr lang="en-IN" dirty="0" err="1"/>
              <a:t>pudgala</a:t>
            </a:r>
            <a:r>
              <a:rPr lang="en-IN" dirty="0"/>
              <a:t>), principle of motion (dharma), the principle of rest (</a:t>
            </a:r>
            <a:r>
              <a:rPr lang="en-IN" dirty="0" err="1"/>
              <a:t>adharma</a:t>
            </a:r>
            <a:r>
              <a:rPr lang="en-IN" dirty="0"/>
              <a:t>), space (</a:t>
            </a:r>
            <a:r>
              <a:rPr lang="en-IN" dirty="0" err="1"/>
              <a:t>ākāśa</a:t>
            </a:r>
            <a:r>
              <a:rPr lang="en-IN" dirty="0"/>
              <a:t>) and time (</a:t>
            </a:r>
            <a:r>
              <a:rPr lang="en-IN" dirty="0" err="1"/>
              <a:t>kāla</a:t>
            </a:r>
            <a:r>
              <a:rPr lang="en-IN" dirty="0"/>
              <a:t>).</a:t>
            </a:r>
          </a:p>
        </p:txBody>
      </p:sp>
    </p:spTree>
    <p:extLst>
      <p:ext uri="{BB962C8B-B14F-4D97-AF65-F5344CB8AC3E}">
        <p14:creationId xmlns:p14="http://schemas.microsoft.com/office/powerpoint/2010/main" val="22708481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r>
              <a:rPr lang="en-IN" dirty="0" err="1"/>
              <a:t>Āsrava</a:t>
            </a:r>
            <a:r>
              <a:rPr lang="en-IN" dirty="0"/>
              <a:t> (influx) - the process by which good and bad karmic substances flow into the living being</a:t>
            </a:r>
          </a:p>
          <a:p>
            <a:r>
              <a:rPr lang="en-IN" dirty="0" err="1"/>
              <a:t>Bandha</a:t>
            </a:r>
            <a:r>
              <a:rPr lang="en-IN" dirty="0"/>
              <a:t> (bondage) - mutual intermingling of the living being and the </a:t>
            </a:r>
            <a:r>
              <a:rPr lang="en-IN" dirty="0" smtClean="0"/>
              <a:t>karmas </a:t>
            </a:r>
            <a:endParaRPr lang="en-IN" dirty="0"/>
          </a:p>
          <a:p>
            <a:r>
              <a:rPr lang="en-IN" dirty="0" err="1"/>
              <a:t>Samvara</a:t>
            </a:r>
            <a:r>
              <a:rPr lang="en-IN" dirty="0"/>
              <a:t> - the stoppage of the inflow of karmic matter into the </a:t>
            </a:r>
            <a:r>
              <a:rPr lang="en-IN" dirty="0" smtClean="0"/>
              <a:t>soul</a:t>
            </a:r>
            <a:endParaRPr lang="en-IN" dirty="0"/>
          </a:p>
        </p:txBody>
      </p:sp>
    </p:spTree>
    <p:extLst>
      <p:ext uri="{BB962C8B-B14F-4D97-AF65-F5344CB8AC3E}">
        <p14:creationId xmlns:p14="http://schemas.microsoft.com/office/powerpoint/2010/main" val="8714229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dirty="0" smtClean="0"/>
          </a:p>
          <a:p>
            <a:r>
              <a:rPr lang="en-IN" dirty="0" err="1"/>
              <a:t>Nirjara</a:t>
            </a:r>
            <a:r>
              <a:rPr lang="en-IN" dirty="0"/>
              <a:t> (gradual dissociation) - separation or falling off of part of karmic matter from the soul.</a:t>
            </a:r>
          </a:p>
          <a:p>
            <a:endParaRPr lang="en-IN" dirty="0"/>
          </a:p>
          <a:p>
            <a:endParaRPr lang="en-IN" dirty="0" smtClean="0"/>
          </a:p>
          <a:p>
            <a:r>
              <a:rPr lang="en-IN" dirty="0" err="1" smtClean="0"/>
              <a:t>Mokṣha</a:t>
            </a:r>
            <a:r>
              <a:rPr lang="en-IN" dirty="0" smtClean="0"/>
              <a:t> </a:t>
            </a:r>
            <a:r>
              <a:rPr lang="en-IN" dirty="0"/>
              <a:t>(liberation) - complete annihilation of all karmic </a:t>
            </a:r>
            <a:r>
              <a:rPr lang="en-IN" dirty="0" smtClean="0"/>
              <a:t>matter.</a:t>
            </a:r>
            <a:endParaRPr lang="en-IN" dirty="0"/>
          </a:p>
        </p:txBody>
      </p:sp>
    </p:spTree>
    <p:extLst>
      <p:ext uri="{BB962C8B-B14F-4D97-AF65-F5344CB8AC3E}">
        <p14:creationId xmlns:p14="http://schemas.microsoft.com/office/powerpoint/2010/main" val="15416028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Epistemology</a:t>
            </a:r>
            <a:br>
              <a:rPr lang="en-IN" dirty="0"/>
            </a:br>
            <a:endParaRPr lang="en-IN" dirty="0"/>
          </a:p>
        </p:txBody>
      </p:sp>
      <p:sp>
        <p:nvSpPr>
          <p:cNvPr id="3" name="Content Placeholder 2"/>
          <p:cNvSpPr>
            <a:spLocks noGrp="1"/>
          </p:cNvSpPr>
          <p:nvPr>
            <p:ph idx="1"/>
          </p:nvPr>
        </p:nvSpPr>
        <p:spPr/>
        <p:txBody>
          <a:bodyPr>
            <a:normAutofit fontScale="92500" lnSpcReduction="10000"/>
          </a:bodyPr>
          <a:lstStyle/>
          <a:p>
            <a:pPr algn="just"/>
            <a:r>
              <a:rPr lang="en-IN" dirty="0" smtClean="0"/>
              <a:t>Jain </a:t>
            </a:r>
            <a:r>
              <a:rPr lang="en-IN" dirty="0"/>
              <a:t>philosophy accepts three reliable means of knowledge (</a:t>
            </a:r>
            <a:r>
              <a:rPr lang="en-IN" dirty="0" err="1"/>
              <a:t>pramana</a:t>
            </a:r>
            <a:r>
              <a:rPr lang="en-IN" dirty="0"/>
              <a:t>). </a:t>
            </a:r>
            <a:endParaRPr lang="en-IN" dirty="0" smtClean="0"/>
          </a:p>
          <a:p>
            <a:pPr algn="just"/>
            <a:r>
              <a:rPr lang="en-IN" dirty="0" smtClean="0"/>
              <a:t>correct </a:t>
            </a:r>
            <a:r>
              <a:rPr lang="en-IN" dirty="0"/>
              <a:t>knowledge is based on perception (</a:t>
            </a:r>
            <a:r>
              <a:rPr lang="en-IN" dirty="0" err="1"/>
              <a:t>pratyaksa</a:t>
            </a:r>
            <a:r>
              <a:rPr lang="en-IN" dirty="0"/>
              <a:t>), inference (</a:t>
            </a:r>
            <a:r>
              <a:rPr lang="en-IN" dirty="0" err="1"/>
              <a:t>anumana</a:t>
            </a:r>
            <a:r>
              <a:rPr lang="en-IN" dirty="0"/>
              <a:t>) and testimony (</a:t>
            </a:r>
            <a:r>
              <a:rPr lang="en-IN" dirty="0" err="1"/>
              <a:t>sabda</a:t>
            </a:r>
            <a:r>
              <a:rPr lang="en-IN" dirty="0"/>
              <a:t> or the word of scriptures</a:t>
            </a:r>
            <a:r>
              <a:rPr lang="en-IN" dirty="0" smtClean="0"/>
              <a:t>).</a:t>
            </a:r>
          </a:p>
          <a:p>
            <a:pPr algn="just"/>
            <a:r>
              <a:rPr lang="en-IN" dirty="0" smtClean="0"/>
              <a:t>Jain </a:t>
            </a:r>
            <a:r>
              <a:rPr lang="en-IN" dirty="0"/>
              <a:t>epistemology </a:t>
            </a:r>
            <a:r>
              <a:rPr lang="en-IN" dirty="0" smtClean="0"/>
              <a:t>deal </a:t>
            </a:r>
            <a:r>
              <a:rPr lang="en-IN" dirty="0"/>
              <a:t>with the complex and manifold nature of knowledge: </a:t>
            </a:r>
            <a:r>
              <a:rPr lang="en-IN" dirty="0" err="1"/>
              <a:t>anekāntavāda</a:t>
            </a:r>
            <a:r>
              <a:rPr lang="en-IN" dirty="0"/>
              <a:t> (the theory of many-sidedness), </a:t>
            </a:r>
            <a:r>
              <a:rPr lang="en-IN" dirty="0" err="1"/>
              <a:t>syādvāda</a:t>
            </a:r>
            <a:r>
              <a:rPr lang="en-IN" dirty="0"/>
              <a:t> (the theory of conditioned predication) and </a:t>
            </a:r>
            <a:r>
              <a:rPr lang="en-IN" dirty="0" err="1"/>
              <a:t>nayavāda</a:t>
            </a:r>
            <a:r>
              <a:rPr lang="en-IN" dirty="0"/>
              <a:t> (the theory of partial </a:t>
            </a:r>
            <a:r>
              <a:rPr lang="en-IN" dirty="0" smtClean="0"/>
              <a:t>standpoints.</a:t>
            </a:r>
          </a:p>
        </p:txBody>
      </p:sp>
    </p:spTree>
    <p:extLst>
      <p:ext uri="{BB962C8B-B14F-4D97-AF65-F5344CB8AC3E}">
        <p14:creationId xmlns:p14="http://schemas.microsoft.com/office/powerpoint/2010/main" val="5350863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fontScale="92500"/>
          </a:bodyPr>
          <a:lstStyle/>
          <a:p>
            <a:r>
              <a:rPr lang="en-IN" dirty="0" err="1" smtClean="0"/>
              <a:t>Anekāntavāda</a:t>
            </a:r>
            <a:endParaRPr lang="en-IN" dirty="0" smtClean="0"/>
          </a:p>
          <a:p>
            <a:r>
              <a:rPr lang="en-IN" dirty="0"/>
              <a:t>R</a:t>
            </a:r>
            <a:r>
              <a:rPr lang="en-IN" dirty="0" smtClean="0"/>
              <a:t>eality </a:t>
            </a:r>
            <a:r>
              <a:rPr lang="en-IN" dirty="0"/>
              <a:t>is complex and multi-faceted and therefore can only be understood from a multiplicity of </a:t>
            </a:r>
            <a:r>
              <a:rPr lang="en-IN" dirty="0" smtClean="0"/>
              <a:t>perspectives.</a:t>
            </a:r>
          </a:p>
          <a:p>
            <a:r>
              <a:rPr lang="en-IN" dirty="0" smtClean="0"/>
              <a:t>All </a:t>
            </a:r>
            <a:r>
              <a:rPr lang="en-IN" dirty="0"/>
              <a:t>existent entities have infinite </a:t>
            </a:r>
            <a:r>
              <a:rPr lang="en-IN" dirty="0" smtClean="0"/>
              <a:t>attributes.</a:t>
            </a:r>
          </a:p>
          <a:p>
            <a:endParaRPr lang="en-IN" dirty="0" smtClean="0"/>
          </a:p>
          <a:p>
            <a:r>
              <a:rPr lang="en-IN" dirty="0" smtClean="0"/>
              <a:t>Objects </a:t>
            </a:r>
            <a:r>
              <a:rPr lang="en-IN" dirty="0"/>
              <a:t>are infinite in their qualities and modes of existence. Because of this, they cannot be completely grasped in all aspects and manifestations by finite human perception.</a:t>
            </a:r>
          </a:p>
        </p:txBody>
      </p:sp>
    </p:spTree>
    <p:extLst>
      <p:ext uri="{BB962C8B-B14F-4D97-AF65-F5344CB8AC3E}">
        <p14:creationId xmlns:p14="http://schemas.microsoft.com/office/powerpoint/2010/main" val="26791608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lstStyle/>
          <a:p>
            <a:r>
              <a:rPr lang="en-IN" dirty="0" smtClean="0"/>
              <a:t>Soul </a:t>
            </a:r>
            <a:r>
              <a:rPr lang="en-IN" dirty="0"/>
              <a:t>is both eternal in its intrinsic nature and yet also changing (due to the karmas affecting </a:t>
            </a:r>
            <a:r>
              <a:rPr lang="en-IN" dirty="0" smtClean="0"/>
              <a:t>it).</a:t>
            </a:r>
          </a:p>
          <a:p>
            <a:r>
              <a:rPr lang="en-IN" dirty="0" err="1" smtClean="0"/>
              <a:t>Nayavāda</a:t>
            </a:r>
            <a:endParaRPr lang="en-IN" dirty="0" smtClean="0"/>
          </a:p>
          <a:p>
            <a:endParaRPr lang="en-IN" dirty="0" smtClean="0"/>
          </a:p>
          <a:p>
            <a:r>
              <a:rPr lang="en-IN" dirty="0" smtClean="0"/>
              <a:t>The </a:t>
            </a:r>
            <a:r>
              <a:rPr lang="en-IN" dirty="0"/>
              <a:t>theory of partial standpoints /</a:t>
            </a:r>
            <a:r>
              <a:rPr lang="en-IN" dirty="0" smtClean="0"/>
              <a:t> viewpoints.</a:t>
            </a:r>
          </a:p>
          <a:p>
            <a:r>
              <a:rPr lang="en-IN" dirty="0" smtClean="0"/>
              <a:t>Partial </a:t>
            </a:r>
            <a:r>
              <a:rPr lang="en-IN" dirty="0"/>
              <a:t>viewpoints in order to explain the complexity of reality, part by </a:t>
            </a:r>
            <a:r>
              <a:rPr lang="en-IN" dirty="0" smtClean="0"/>
              <a:t>part.</a:t>
            </a:r>
            <a:endParaRPr lang="en-IN" dirty="0"/>
          </a:p>
        </p:txBody>
      </p:sp>
    </p:spTree>
    <p:extLst>
      <p:ext uri="{BB962C8B-B14F-4D97-AF65-F5344CB8AC3E}">
        <p14:creationId xmlns:p14="http://schemas.microsoft.com/office/powerpoint/2010/main" val="1490203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dirty="0" smtClean="0"/>
          </a:p>
          <a:p>
            <a:r>
              <a:rPr lang="en-IN" dirty="0" err="1" smtClean="0"/>
              <a:t>Charvaka</a:t>
            </a:r>
            <a:r>
              <a:rPr lang="en-IN" dirty="0" smtClean="0"/>
              <a:t> philosophy focuses mainly on three issues:-</a:t>
            </a:r>
          </a:p>
          <a:p>
            <a:r>
              <a:rPr lang="en-IN" dirty="0" smtClean="0"/>
              <a:t>1. Metaphysics</a:t>
            </a:r>
          </a:p>
          <a:p>
            <a:r>
              <a:rPr lang="en-IN" dirty="0" smtClean="0"/>
              <a:t>2. Epistemology</a:t>
            </a:r>
          </a:p>
          <a:p>
            <a:r>
              <a:rPr lang="en-IN" dirty="0" smtClean="0"/>
              <a:t>3. Ethics</a:t>
            </a:r>
            <a:endParaRPr lang="en-IN" dirty="0"/>
          </a:p>
        </p:txBody>
      </p:sp>
    </p:spTree>
    <p:extLst>
      <p:ext uri="{BB962C8B-B14F-4D97-AF65-F5344CB8AC3E}">
        <p14:creationId xmlns:p14="http://schemas.microsoft.com/office/powerpoint/2010/main" val="1226550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fontScale="77500" lnSpcReduction="20000"/>
          </a:bodyPr>
          <a:lstStyle/>
          <a:p>
            <a:r>
              <a:rPr lang="en-IN" dirty="0"/>
              <a:t> </a:t>
            </a:r>
            <a:r>
              <a:rPr lang="en-IN" dirty="0" smtClean="0"/>
              <a:t>Seven </a:t>
            </a:r>
            <a:r>
              <a:rPr lang="en-IN" dirty="0"/>
              <a:t>partial viewpoints</a:t>
            </a:r>
            <a:r>
              <a:rPr lang="en-IN" dirty="0" smtClean="0"/>
              <a:t>:</a:t>
            </a:r>
          </a:p>
          <a:p>
            <a:r>
              <a:rPr lang="en-IN" dirty="0"/>
              <a:t>The </a:t>
            </a:r>
            <a:r>
              <a:rPr lang="en-IN" dirty="0">
                <a:solidFill>
                  <a:srgbClr val="FF0000"/>
                </a:solidFill>
              </a:rPr>
              <a:t>common view </a:t>
            </a:r>
            <a:r>
              <a:rPr lang="en-IN" dirty="0"/>
              <a:t>is how an entity is generally perceived– what one might call a ‘common sense’ or unrefined perspective. </a:t>
            </a:r>
            <a:endParaRPr lang="en-IN" dirty="0" smtClean="0"/>
          </a:p>
          <a:p>
            <a:r>
              <a:rPr lang="en-IN" dirty="0" smtClean="0"/>
              <a:t>A </a:t>
            </a:r>
            <a:r>
              <a:rPr lang="en-IN" dirty="0">
                <a:solidFill>
                  <a:srgbClr val="FF0000"/>
                </a:solidFill>
              </a:rPr>
              <a:t>generic view </a:t>
            </a:r>
            <a:r>
              <a:rPr lang="en-IN" dirty="0"/>
              <a:t>seeks to classify the entity</a:t>
            </a:r>
            <a:r>
              <a:rPr lang="en-IN" dirty="0" smtClean="0"/>
              <a:t>.</a:t>
            </a:r>
          </a:p>
          <a:p>
            <a:r>
              <a:rPr lang="en-IN" dirty="0" smtClean="0"/>
              <a:t> </a:t>
            </a:r>
            <a:r>
              <a:rPr lang="en-IN" dirty="0"/>
              <a:t>A pragmatic view assesses the entity in terms of its possible uses. </a:t>
            </a:r>
            <a:endParaRPr lang="en-IN" dirty="0" smtClean="0"/>
          </a:p>
          <a:p>
            <a:r>
              <a:rPr lang="en-IN" dirty="0" smtClean="0"/>
              <a:t>A </a:t>
            </a:r>
            <a:r>
              <a:rPr lang="en-IN" dirty="0">
                <a:solidFill>
                  <a:srgbClr val="FF0000"/>
                </a:solidFill>
              </a:rPr>
              <a:t>linear view </a:t>
            </a:r>
            <a:r>
              <a:rPr lang="en-IN" dirty="0"/>
              <a:t>looks at the entity as it is in the present moment. </a:t>
            </a:r>
            <a:endParaRPr lang="en-IN" dirty="0" smtClean="0"/>
          </a:p>
          <a:p>
            <a:endParaRPr lang="en-IN" dirty="0"/>
          </a:p>
          <a:p>
            <a:r>
              <a:rPr lang="en-IN" dirty="0" smtClean="0"/>
              <a:t>A </a:t>
            </a:r>
            <a:r>
              <a:rPr lang="en-IN" dirty="0">
                <a:solidFill>
                  <a:srgbClr val="FF0000"/>
                </a:solidFill>
              </a:rPr>
              <a:t>verbal view </a:t>
            </a:r>
            <a:r>
              <a:rPr lang="en-IN" dirty="0"/>
              <a:t>seeks to name the entity. </a:t>
            </a:r>
            <a:endParaRPr lang="en-IN" dirty="0" smtClean="0"/>
          </a:p>
          <a:p>
            <a:r>
              <a:rPr lang="en-IN" dirty="0" smtClean="0"/>
              <a:t>An </a:t>
            </a:r>
            <a:r>
              <a:rPr lang="en-IN" dirty="0">
                <a:solidFill>
                  <a:srgbClr val="FF0000"/>
                </a:solidFill>
              </a:rPr>
              <a:t>etymological view </a:t>
            </a:r>
            <a:r>
              <a:rPr lang="en-IN" dirty="0"/>
              <a:t>uses this name and its relations with other words to discern its nature. </a:t>
            </a:r>
            <a:endParaRPr lang="en-IN" dirty="0" smtClean="0"/>
          </a:p>
          <a:p>
            <a:r>
              <a:rPr lang="en-IN" dirty="0">
                <a:solidFill>
                  <a:srgbClr val="FF0000"/>
                </a:solidFill>
              </a:rPr>
              <a:t>A</a:t>
            </a:r>
            <a:r>
              <a:rPr lang="en-IN" dirty="0" smtClean="0">
                <a:solidFill>
                  <a:srgbClr val="FF0000"/>
                </a:solidFill>
              </a:rPr>
              <a:t>ctuality </a:t>
            </a:r>
            <a:r>
              <a:rPr lang="en-IN" dirty="0">
                <a:solidFill>
                  <a:srgbClr val="FF0000"/>
                </a:solidFill>
              </a:rPr>
              <a:t>view </a:t>
            </a:r>
            <a:r>
              <a:rPr lang="en-IN" dirty="0"/>
              <a:t>is concerned with the concrete particulars of the entity.</a:t>
            </a:r>
          </a:p>
        </p:txBody>
      </p:sp>
    </p:spTree>
    <p:extLst>
      <p:ext uri="{BB962C8B-B14F-4D97-AF65-F5344CB8AC3E}">
        <p14:creationId xmlns:p14="http://schemas.microsoft.com/office/powerpoint/2010/main" val="3178938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lstStyle/>
          <a:p>
            <a:r>
              <a:rPr lang="en-IN" dirty="0" smtClean="0">
                <a:solidFill>
                  <a:srgbClr val="FF0000"/>
                </a:solidFill>
              </a:rPr>
              <a:t>Cosmology</a:t>
            </a:r>
          </a:p>
          <a:p>
            <a:endParaRPr lang="en-IN" dirty="0"/>
          </a:p>
          <a:p>
            <a:r>
              <a:rPr lang="en-IN" dirty="0" smtClean="0"/>
              <a:t>Jain </a:t>
            </a:r>
            <a:r>
              <a:rPr lang="en-IN" dirty="0"/>
              <a:t>cosmology denies the existence of a supreme being responsible for creation and operation of the universe. In Jainism, this universe is an uncreated entity, existing since infinity, immutable in nature, </a:t>
            </a:r>
            <a:r>
              <a:rPr lang="en-IN" dirty="0" err="1"/>
              <a:t>beginningless</a:t>
            </a:r>
            <a:r>
              <a:rPr lang="en-IN" dirty="0"/>
              <a:t> and endless</a:t>
            </a:r>
            <a:r>
              <a:rPr lang="en-IN" dirty="0" smtClean="0"/>
              <a:t>. </a:t>
            </a:r>
            <a:r>
              <a:rPr lang="en-IN" dirty="0"/>
              <a:t>It has no creator, governor, judge, or destroyer</a:t>
            </a:r>
            <a:r>
              <a:rPr lang="en-IN" dirty="0" smtClean="0"/>
              <a:t>.</a:t>
            </a:r>
            <a:endParaRPr lang="en-IN" dirty="0"/>
          </a:p>
        </p:txBody>
      </p:sp>
    </p:spTree>
    <p:extLst>
      <p:ext uri="{BB962C8B-B14F-4D97-AF65-F5344CB8AC3E}">
        <p14:creationId xmlns:p14="http://schemas.microsoft.com/office/powerpoint/2010/main" val="5400104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normAutofit lnSpcReduction="10000"/>
          </a:bodyPr>
          <a:lstStyle/>
          <a:p>
            <a:r>
              <a:rPr lang="en-IN" dirty="0">
                <a:solidFill>
                  <a:srgbClr val="FF0000"/>
                </a:solidFill>
              </a:rPr>
              <a:t>Time Cycles</a:t>
            </a:r>
          </a:p>
          <a:p>
            <a:endParaRPr lang="en-IN" dirty="0"/>
          </a:p>
          <a:p>
            <a:pPr algn="just"/>
            <a:r>
              <a:rPr lang="en-IN" dirty="0" smtClean="0"/>
              <a:t>According </a:t>
            </a:r>
            <a:r>
              <a:rPr lang="en-IN" dirty="0"/>
              <a:t>to Jainism, time is without beginning and eternal. The </a:t>
            </a:r>
            <a:r>
              <a:rPr lang="en-IN" dirty="0" err="1"/>
              <a:t>kālacakra</a:t>
            </a:r>
            <a:r>
              <a:rPr lang="en-IN" dirty="0"/>
              <a:t>, the cosmic wheel of time, rotates ceaselessly</a:t>
            </a:r>
            <a:r>
              <a:rPr lang="en-IN" dirty="0" smtClean="0"/>
              <a:t>.</a:t>
            </a:r>
          </a:p>
          <a:p>
            <a:pPr algn="just"/>
            <a:r>
              <a:rPr lang="en-IN" dirty="0" smtClean="0"/>
              <a:t> </a:t>
            </a:r>
            <a:r>
              <a:rPr lang="en-IN" dirty="0"/>
              <a:t>The wheel of time is divided into two half-cycles, </a:t>
            </a:r>
            <a:r>
              <a:rPr lang="en-IN" dirty="0" err="1"/>
              <a:t>utsarpiṇī</a:t>
            </a:r>
            <a:r>
              <a:rPr lang="en-IN" dirty="0"/>
              <a:t> (ascending, a time of progressive prosperity and happiness) and </a:t>
            </a:r>
            <a:r>
              <a:rPr lang="en-IN" dirty="0" err="1"/>
              <a:t>avasarpiṇī</a:t>
            </a:r>
            <a:r>
              <a:rPr lang="en-IN" dirty="0"/>
              <a:t> (descending, a time of increasing sorrow and immorality).</a:t>
            </a:r>
          </a:p>
        </p:txBody>
      </p:sp>
    </p:spTree>
    <p:extLst>
      <p:ext uri="{BB962C8B-B14F-4D97-AF65-F5344CB8AC3E}">
        <p14:creationId xmlns:p14="http://schemas.microsoft.com/office/powerpoint/2010/main" val="28112685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lstStyle/>
          <a:p>
            <a:r>
              <a:rPr lang="en-IN" dirty="0">
                <a:solidFill>
                  <a:srgbClr val="FF0000"/>
                </a:solidFill>
              </a:rPr>
              <a:t>Karma and </a:t>
            </a:r>
            <a:r>
              <a:rPr lang="en-IN" dirty="0" smtClean="0">
                <a:solidFill>
                  <a:srgbClr val="FF0000"/>
                </a:solidFill>
              </a:rPr>
              <a:t>Rebirth</a:t>
            </a:r>
          </a:p>
          <a:p>
            <a:pPr algn="just"/>
            <a:r>
              <a:rPr lang="en-IN" dirty="0"/>
              <a:t>karma which is responsible for the different forms of life that souls will </a:t>
            </a:r>
            <a:r>
              <a:rPr lang="en-IN" dirty="0" smtClean="0"/>
              <a:t>take.</a:t>
            </a:r>
          </a:p>
          <a:p>
            <a:pPr algn="just"/>
            <a:r>
              <a:rPr lang="en-IN" dirty="0" smtClean="0"/>
              <a:t>Karma </a:t>
            </a:r>
            <a:r>
              <a:rPr lang="en-IN" dirty="0"/>
              <a:t>is envisioned as a material substance (or subtle matter) that can bind to the soul, travel with the soul in bound form between rebirths, and affect the suffering and happiness experienced by the </a:t>
            </a:r>
            <a:r>
              <a:rPr lang="en-IN" dirty="0" err="1"/>
              <a:t>jiva</a:t>
            </a:r>
            <a:r>
              <a:rPr lang="en-IN" dirty="0"/>
              <a:t> in the </a:t>
            </a:r>
            <a:r>
              <a:rPr lang="en-IN" dirty="0" err="1" smtClean="0"/>
              <a:t>lokas</a:t>
            </a:r>
            <a:r>
              <a:rPr lang="en-IN" dirty="0" smtClean="0"/>
              <a:t>.</a:t>
            </a:r>
            <a:endParaRPr lang="en-IN" dirty="0"/>
          </a:p>
        </p:txBody>
      </p:sp>
    </p:spTree>
    <p:extLst>
      <p:ext uri="{BB962C8B-B14F-4D97-AF65-F5344CB8AC3E}">
        <p14:creationId xmlns:p14="http://schemas.microsoft.com/office/powerpoint/2010/main" val="4903033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p:spPr>
        <p:txBody>
          <a:bodyPr/>
          <a:lstStyle/>
          <a:p>
            <a:r>
              <a:rPr lang="en-IN" dirty="0" smtClean="0">
                <a:solidFill>
                  <a:srgbClr val="FF0000"/>
                </a:solidFill>
              </a:rPr>
              <a:t>Ethics</a:t>
            </a:r>
          </a:p>
          <a:p>
            <a:pPr algn="just"/>
            <a:r>
              <a:rPr lang="en-IN" dirty="0"/>
              <a:t>Jain ethics is rooted in its metaphysics, particularly its karma </a:t>
            </a:r>
            <a:r>
              <a:rPr lang="en-IN" dirty="0" smtClean="0"/>
              <a:t>theory. </a:t>
            </a:r>
            <a:r>
              <a:rPr lang="en-IN" dirty="0"/>
              <a:t>Jain philosophers hold that harmful actions (</a:t>
            </a:r>
            <a:r>
              <a:rPr lang="en-IN" dirty="0" err="1"/>
              <a:t>hiṃsā</a:t>
            </a:r>
            <a:r>
              <a:rPr lang="en-IN" dirty="0"/>
              <a:t>) cause the soul to be tainted and defiled with </a:t>
            </a:r>
            <a:r>
              <a:rPr lang="en-IN" dirty="0" smtClean="0"/>
              <a:t>karmas.</a:t>
            </a:r>
          </a:p>
          <a:p>
            <a:pPr algn="just"/>
            <a:r>
              <a:rPr lang="en-IN" dirty="0" smtClean="0"/>
              <a:t>In </a:t>
            </a:r>
            <a:r>
              <a:rPr lang="en-IN" dirty="0"/>
              <a:t>fact, karma (good and bad) is constantly flowing (</a:t>
            </a:r>
            <a:r>
              <a:rPr lang="en-IN" dirty="0" err="1"/>
              <a:t>asrava</a:t>
            </a:r>
            <a:r>
              <a:rPr lang="en-IN" dirty="0"/>
              <a:t>) into soul as a result of actions by body, speech and mind, like water flowing into a lake.</a:t>
            </a:r>
          </a:p>
        </p:txBody>
      </p:sp>
    </p:spTree>
    <p:extLst>
      <p:ext uri="{BB962C8B-B14F-4D97-AF65-F5344CB8AC3E}">
        <p14:creationId xmlns:p14="http://schemas.microsoft.com/office/powerpoint/2010/main" val="28980379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IN" dirty="0" smtClean="0"/>
              <a:t>To </a:t>
            </a:r>
            <a:r>
              <a:rPr lang="en-IN" dirty="0"/>
              <a:t>prevent karmic particles from sticking to and tainting the soul, Jainism teaches five ethical duties, which it calls five vows. </a:t>
            </a:r>
            <a:endParaRPr lang="en-IN" dirty="0" smtClean="0"/>
          </a:p>
          <a:p>
            <a:r>
              <a:rPr lang="en-IN" dirty="0">
                <a:solidFill>
                  <a:srgbClr val="00B050"/>
                </a:solidFill>
              </a:rPr>
              <a:t>The Five </a:t>
            </a:r>
            <a:r>
              <a:rPr lang="en-IN" dirty="0" smtClean="0">
                <a:solidFill>
                  <a:srgbClr val="00B050"/>
                </a:solidFill>
              </a:rPr>
              <a:t>vows</a:t>
            </a:r>
          </a:p>
          <a:p>
            <a:r>
              <a:rPr lang="en-IN" dirty="0" err="1" smtClean="0"/>
              <a:t>Ahiṃsā</a:t>
            </a:r>
            <a:endParaRPr lang="en-IN" dirty="0" smtClean="0"/>
          </a:p>
          <a:p>
            <a:r>
              <a:rPr lang="en-IN" dirty="0" err="1" smtClean="0"/>
              <a:t>Satya</a:t>
            </a:r>
            <a:endParaRPr lang="en-IN" dirty="0" smtClean="0"/>
          </a:p>
          <a:p>
            <a:r>
              <a:rPr lang="en-IN" dirty="0" err="1" smtClean="0"/>
              <a:t>Asteya</a:t>
            </a:r>
            <a:endParaRPr lang="en-IN" dirty="0" smtClean="0"/>
          </a:p>
          <a:p>
            <a:r>
              <a:rPr lang="en-IN" dirty="0" err="1" smtClean="0"/>
              <a:t>Brahmacharya</a:t>
            </a:r>
            <a:endParaRPr lang="en-IN" dirty="0" smtClean="0"/>
          </a:p>
          <a:p>
            <a:r>
              <a:rPr lang="en-IN" dirty="0" err="1" smtClean="0"/>
              <a:t>Aparigraha</a:t>
            </a:r>
            <a:r>
              <a:rPr lang="en-IN" dirty="0" smtClean="0"/>
              <a:t>-non-possessiveness</a:t>
            </a:r>
            <a:endParaRPr lang="en-IN" dirty="0"/>
          </a:p>
        </p:txBody>
      </p:sp>
    </p:spTree>
    <p:extLst>
      <p:ext uri="{BB962C8B-B14F-4D97-AF65-F5344CB8AC3E}">
        <p14:creationId xmlns:p14="http://schemas.microsoft.com/office/powerpoint/2010/main" val="19937602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normAutofit fontScale="92500" lnSpcReduction="10000"/>
          </a:bodyPr>
          <a:lstStyle/>
          <a:p>
            <a:r>
              <a:rPr lang="en-IN" dirty="0" smtClean="0"/>
              <a:t>Liberation</a:t>
            </a:r>
          </a:p>
          <a:p>
            <a:pPr algn="just"/>
            <a:r>
              <a:rPr lang="en-IN" dirty="0"/>
              <a:t> "Liberation is the attainment of an altogether different state of the soul, on the removal of all the impurities of karmic matter and the body, characterized by the inherent qualities of the soul such as knowledge and bliss free from pain and suffering</a:t>
            </a:r>
            <a:r>
              <a:rPr lang="en-IN" dirty="0" smtClean="0"/>
              <a:t>.“</a:t>
            </a:r>
          </a:p>
          <a:p>
            <a:pPr algn="just"/>
            <a:r>
              <a:rPr lang="en-IN" dirty="0"/>
              <a:t>At the moment of final liberation, a </a:t>
            </a:r>
            <a:r>
              <a:rPr lang="en-IN" dirty="0" err="1"/>
              <a:t>Kevalin</a:t>
            </a:r>
            <a:r>
              <a:rPr lang="en-IN" dirty="0"/>
              <a:t> (liberated soul) will become free of their body and in an instant rise up to the </a:t>
            </a:r>
            <a:r>
              <a:rPr lang="en-IN" dirty="0" err="1"/>
              <a:t>siddhaloka</a:t>
            </a:r>
            <a:r>
              <a:rPr lang="en-IN" dirty="0"/>
              <a:t>, the realm of liberated souls at the top of the universe. </a:t>
            </a:r>
          </a:p>
        </p:txBody>
      </p:sp>
    </p:spTree>
    <p:extLst>
      <p:ext uri="{BB962C8B-B14F-4D97-AF65-F5344CB8AC3E}">
        <p14:creationId xmlns:p14="http://schemas.microsoft.com/office/powerpoint/2010/main" val="21923366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CRTICAL ANALYSIS</a:t>
            </a:r>
            <a:endParaRPr lang="en-IN" dirty="0"/>
          </a:p>
        </p:txBody>
      </p:sp>
      <p:sp>
        <p:nvSpPr>
          <p:cNvPr id="3" name="Content Placeholder 2"/>
          <p:cNvSpPr>
            <a:spLocks noGrp="1"/>
          </p:cNvSpPr>
          <p:nvPr>
            <p:ph idx="1"/>
          </p:nvPr>
        </p:nvSpPr>
        <p:spPr/>
        <p:txBody>
          <a:bodyPr>
            <a:normAutofit fontScale="92500" lnSpcReduction="10000"/>
          </a:bodyPr>
          <a:lstStyle/>
          <a:p>
            <a:r>
              <a:rPr lang="en-IN" dirty="0"/>
              <a:t>The Jain theory of Karma has been challenged from an early time by the Vedanta and </a:t>
            </a:r>
            <a:r>
              <a:rPr lang="en-IN" dirty="0" err="1"/>
              <a:t>Sāṃkhya</a:t>
            </a:r>
            <a:r>
              <a:rPr lang="en-IN" dirty="0"/>
              <a:t> branches of Hindu philosophy</a:t>
            </a:r>
            <a:r>
              <a:rPr lang="en-IN" dirty="0" smtClean="0"/>
              <a:t>.</a:t>
            </a:r>
          </a:p>
          <a:p>
            <a:r>
              <a:rPr lang="en-IN" dirty="0" smtClean="0"/>
              <a:t>Jainism's </a:t>
            </a:r>
            <a:r>
              <a:rPr lang="en-IN" dirty="0"/>
              <a:t>strong emphasis on the doctrine of karma and intense asceticism was also criticised by the </a:t>
            </a:r>
            <a:r>
              <a:rPr lang="en-IN" dirty="0" smtClean="0"/>
              <a:t>Buddhists.</a:t>
            </a:r>
          </a:p>
          <a:p>
            <a:r>
              <a:rPr lang="en-IN" dirty="0"/>
              <a:t>Jain Karma is also questioned on the grounds that it leads to the dampening of spirits, with men suffering the ills of life because the course of one's life is determined by </a:t>
            </a:r>
            <a:r>
              <a:rPr lang="en-IN" dirty="0" smtClean="0"/>
              <a:t>karma.</a:t>
            </a:r>
          </a:p>
          <a:p>
            <a:endParaRPr lang="en-IN" dirty="0"/>
          </a:p>
        </p:txBody>
      </p:sp>
    </p:spTree>
    <p:extLst>
      <p:ext uri="{BB962C8B-B14F-4D97-AF65-F5344CB8AC3E}">
        <p14:creationId xmlns:p14="http://schemas.microsoft.com/office/powerpoint/2010/main" val="34784708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en-IN" dirty="0"/>
              <a:t>The doctrines of </a:t>
            </a:r>
            <a:r>
              <a:rPr lang="en-IN" dirty="0" err="1"/>
              <a:t>anekāntavāda</a:t>
            </a:r>
            <a:r>
              <a:rPr lang="en-IN" dirty="0"/>
              <a:t> and </a:t>
            </a:r>
            <a:r>
              <a:rPr lang="en-IN" dirty="0" err="1"/>
              <a:t>syādavāda</a:t>
            </a:r>
            <a:r>
              <a:rPr lang="en-IN" dirty="0"/>
              <a:t> are criticized on the grounds that they engender a degree of hesitancy and uncertainty, and may compound problems rather than solve them. Critics submit Jain epistemology asserts its own doctrines, but is unable to deny contradictory doctrines, and is therefore self-defeating. It is argued that if reality is so complex that no single doctrine can describe it adequately, then </a:t>
            </a:r>
            <a:r>
              <a:rPr lang="en-IN" dirty="0" err="1"/>
              <a:t>anekāntavāda</a:t>
            </a:r>
            <a:r>
              <a:rPr lang="en-IN" dirty="0"/>
              <a:t> itself, being a single doctrine, must be inadequate.</a:t>
            </a:r>
          </a:p>
        </p:txBody>
      </p:sp>
    </p:spTree>
    <p:extLst>
      <p:ext uri="{BB962C8B-B14F-4D97-AF65-F5344CB8AC3E}">
        <p14:creationId xmlns:p14="http://schemas.microsoft.com/office/powerpoint/2010/main" val="18272787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fontScale="92500" lnSpcReduction="10000"/>
          </a:bodyPr>
          <a:lstStyle/>
          <a:p>
            <a:r>
              <a:rPr lang="en-IN" dirty="0" err="1"/>
              <a:t>Bal</a:t>
            </a:r>
            <a:r>
              <a:rPr lang="en-IN" dirty="0"/>
              <a:t> </a:t>
            </a:r>
            <a:r>
              <a:rPr lang="en-IN" dirty="0" err="1"/>
              <a:t>diksha</a:t>
            </a:r>
            <a:r>
              <a:rPr lang="en-IN" dirty="0"/>
              <a:t> or the induction of minors in monastic order is criticised as violation of children's rights</a:t>
            </a:r>
            <a:r>
              <a:rPr lang="en-IN" dirty="0" smtClean="0"/>
              <a:t>.</a:t>
            </a:r>
          </a:p>
          <a:p>
            <a:r>
              <a:rPr lang="en-IN" dirty="0" smtClean="0">
                <a:solidFill>
                  <a:srgbClr val="00B050"/>
                </a:solidFill>
              </a:rPr>
              <a:t>CITICISM RAISED AGAIST THE STATUS OF WOMEN. </a:t>
            </a:r>
          </a:p>
          <a:p>
            <a:r>
              <a:rPr lang="en-IN" dirty="0" smtClean="0"/>
              <a:t>According </a:t>
            </a:r>
            <a:r>
              <a:rPr lang="en-IN" dirty="0"/>
              <a:t>to the </a:t>
            </a:r>
            <a:r>
              <a:rPr lang="en-IN" dirty="0" err="1"/>
              <a:t>Svetambara's</a:t>
            </a:r>
            <a:r>
              <a:rPr lang="en-IN" dirty="0"/>
              <a:t> scriptures such as </a:t>
            </a:r>
            <a:r>
              <a:rPr lang="en-IN" dirty="0" err="1"/>
              <a:t>Chhedasutra</a:t>
            </a:r>
            <a:r>
              <a:rPr lang="en-IN" dirty="0"/>
              <a:t>, women were given lesser authority than their male counterparts</a:t>
            </a:r>
            <a:r>
              <a:rPr lang="en-IN" dirty="0" smtClean="0"/>
              <a:t>.</a:t>
            </a:r>
          </a:p>
          <a:p>
            <a:r>
              <a:rPr lang="en-IN" dirty="0"/>
              <a:t>The </a:t>
            </a:r>
            <a:r>
              <a:rPr lang="en-IN" dirty="0" err="1"/>
              <a:t>Digambar</a:t>
            </a:r>
            <a:r>
              <a:rPr lang="en-IN" dirty="0"/>
              <a:t> sect of Jainism believes that women must be reborn as men in order to achieve </a:t>
            </a:r>
            <a:r>
              <a:rPr lang="en-IN" dirty="0" err="1" smtClean="0"/>
              <a:t>liberation.Digambars</a:t>
            </a:r>
            <a:r>
              <a:rPr lang="en-IN" dirty="0" smtClean="0"/>
              <a:t> </a:t>
            </a:r>
            <a:r>
              <a:rPr lang="en-IN" dirty="0"/>
              <a:t>maintain that women cannot take higher vows of ascetic renunciation</a:t>
            </a:r>
            <a:r>
              <a:rPr lang="en-IN" dirty="0" smtClean="0"/>
              <a:t>.</a:t>
            </a:r>
            <a:endParaRPr lang="en-IN" dirty="0"/>
          </a:p>
        </p:txBody>
      </p:sp>
    </p:spTree>
    <p:extLst>
      <p:ext uri="{BB962C8B-B14F-4D97-AF65-F5344CB8AC3E}">
        <p14:creationId xmlns:p14="http://schemas.microsoft.com/office/powerpoint/2010/main" val="1093279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fontScale="92500" lnSpcReduction="10000"/>
          </a:bodyPr>
          <a:lstStyle/>
          <a:p>
            <a:r>
              <a:rPr lang="en-IN" dirty="0" smtClean="0"/>
              <a:t> </a:t>
            </a:r>
            <a:r>
              <a:rPr lang="en-IN" dirty="0" smtClean="0">
                <a:solidFill>
                  <a:srgbClr val="FF0000"/>
                </a:solidFill>
              </a:rPr>
              <a:t>Metaphysics</a:t>
            </a:r>
          </a:p>
          <a:p>
            <a:r>
              <a:rPr lang="en-IN" dirty="0" smtClean="0"/>
              <a:t>Matter is only reality, it alone is perceived.</a:t>
            </a:r>
          </a:p>
          <a:p>
            <a:r>
              <a:rPr lang="en-IN" dirty="0" smtClean="0"/>
              <a:t>God, soul, heaven , life before death or after death and any unperceived law cannot be believed in, because they are all beyond perception.</a:t>
            </a:r>
          </a:p>
          <a:p>
            <a:r>
              <a:rPr lang="en-IN" dirty="0" smtClean="0"/>
              <a:t>The world is made of four elements.</a:t>
            </a:r>
          </a:p>
          <a:p>
            <a:r>
              <a:rPr lang="en-IN" dirty="0" smtClean="0"/>
              <a:t>• Air(</a:t>
            </a:r>
            <a:r>
              <a:rPr lang="en-IN" dirty="0" err="1" smtClean="0"/>
              <a:t>Vayu</a:t>
            </a:r>
            <a:r>
              <a:rPr lang="en-IN" dirty="0" smtClean="0"/>
              <a:t>)</a:t>
            </a:r>
          </a:p>
          <a:p>
            <a:r>
              <a:rPr lang="en-IN" dirty="0" smtClean="0"/>
              <a:t>• Fire(Agni)</a:t>
            </a:r>
          </a:p>
          <a:p>
            <a:r>
              <a:rPr lang="en-IN" dirty="0" smtClean="0"/>
              <a:t>• Water(</a:t>
            </a:r>
            <a:r>
              <a:rPr lang="en-IN" dirty="0" err="1" smtClean="0"/>
              <a:t>Jal</a:t>
            </a:r>
            <a:r>
              <a:rPr lang="en-IN" dirty="0" smtClean="0"/>
              <a:t>)</a:t>
            </a:r>
          </a:p>
          <a:p>
            <a:r>
              <a:rPr lang="en-IN" dirty="0" smtClean="0"/>
              <a:t>• Earth(</a:t>
            </a:r>
            <a:r>
              <a:rPr lang="en-IN" dirty="0" err="1" smtClean="0"/>
              <a:t>Ksiti</a:t>
            </a:r>
            <a:r>
              <a:rPr lang="en-IN" dirty="0" smtClean="0"/>
              <a:t>)</a:t>
            </a:r>
            <a:endParaRPr lang="en-IN" dirty="0"/>
          </a:p>
        </p:txBody>
      </p:sp>
    </p:spTree>
    <p:extLst>
      <p:ext uri="{BB962C8B-B14F-4D97-AF65-F5344CB8AC3E}">
        <p14:creationId xmlns:p14="http://schemas.microsoft.com/office/powerpoint/2010/main" val="224387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dirty="0" smtClean="0"/>
              <a:t>The </a:t>
            </a:r>
            <a:r>
              <a:rPr lang="en-IN" dirty="0" err="1" smtClean="0"/>
              <a:t>Charvaka</a:t>
            </a:r>
            <a:r>
              <a:rPr lang="en-IN" dirty="0" smtClean="0"/>
              <a:t> rejects ether, because its existence cannot be perceived.</a:t>
            </a:r>
          </a:p>
          <a:p>
            <a:pPr algn="just"/>
            <a:r>
              <a:rPr lang="en-IN" dirty="0" smtClean="0"/>
              <a:t> The material world is therefore is made of the four perceptible elements.</a:t>
            </a:r>
          </a:p>
          <a:p>
            <a:pPr algn="just"/>
            <a:r>
              <a:rPr lang="en-IN" dirty="0" smtClean="0"/>
              <a:t> Not only non-living material objects but also living organisms, like plants animal bodies, are composed of these four elements.</a:t>
            </a:r>
            <a:endParaRPr lang="en-IN" dirty="0"/>
          </a:p>
        </p:txBody>
      </p:sp>
    </p:spTree>
    <p:extLst>
      <p:ext uri="{BB962C8B-B14F-4D97-AF65-F5344CB8AC3E}">
        <p14:creationId xmlns:p14="http://schemas.microsoft.com/office/powerpoint/2010/main" val="3793920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77500" lnSpcReduction="20000"/>
          </a:bodyPr>
          <a:lstStyle/>
          <a:p>
            <a:r>
              <a:rPr lang="en-IN" b="1" dirty="0" smtClean="0"/>
              <a:t>THERE IS NO SOUL</a:t>
            </a:r>
          </a:p>
          <a:p>
            <a:r>
              <a:rPr lang="en-IN" dirty="0" smtClean="0"/>
              <a:t>Being materialistic, the </a:t>
            </a:r>
            <a:r>
              <a:rPr lang="en-IN" dirty="0" err="1" smtClean="0"/>
              <a:t>Charvakas</a:t>
            </a:r>
            <a:r>
              <a:rPr lang="en-IN" dirty="0" smtClean="0"/>
              <a:t> do not believe in the</a:t>
            </a:r>
          </a:p>
          <a:p>
            <a:pPr marL="0" indent="0">
              <a:buNone/>
            </a:pPr>
            <a:r>
              <a:rPr lang="en-IN" dirty="0" smtClean="0"/>
              <a:t>     existence of an invisible, unchangeable &amp; immortal soul.</a:t>
            </a:r>
          </a:p>
          <a:p>
            <a:r>
              <a:rPr lang="en-IN" dirty="0" smtClean="0"/>
              <a:t> According to them, soul is a product of matter. It is the</a:t>
            </a:r>
          </a:p>
          <a:p>
            <a:pPr marL="0" indent="0">
              <a:buNone/>
            </a:pPr>
            <a:r>
              <a:rPr lang="en-IN" dirty="0" smtClean="0">
                <a:solidFill>
                  <a:srgbClr val="FF0000"/>
                </a:solidFill>
              </a:rPr>
              <a:t>     quality of the body &amp; does not exist separately outside</a:t>
            </a:r>
          </a:p>
          <a:p>
            <a:pPr marL="0" indent="0">
              <a:buNone/>
            </a:pPr>
            <a:r>
              <a:rPr lang="en-IN" dirty="0" smtClean="0">
                <a:solidFill>
                  <a:srgbClr val="FF0000"/>
                </a:solidFill>
              </a:rPr>
              <a:t>     the body.</a:t>
            </a:r>
          </a:p>
          <a:p>
            <a:r>
              <a:rPr lang="en-IN" dirty="0" smtClean="0"/>
              <a:t> We do not perceive any soul; we perceive only the body</a:t>
            </a:r>
          </a:p>
          <a:p>
            <a:pPr marL="0" indent="0">
              <a:buNone/>
            </a:pPr>
            <a:r>
              <a:rPr lang="en-IN" dirty="0" smtClean="0"/>
              <a:t>       in a conscious state. </a:t>
            </a:r>
          </a:p>
          <a:p>
            <a:pPr marL="0" indent="0">
              <a:buNone/>
            </a:pPr>
            <a:r>
              <a:rPr lang="en-IN" dirty="0"/>
              <a:t> </a:t>
            </a:r>
            <a:r>
              <a:rPr lang="en-IN" dirty="0" smtClean="0"/>
              <a:t>      The </a:t>
            </a:r>
            <a:r>
              <a:rPr lang="en-IN" dirty="0" smtClean="0">
                <a:solidFill>
                  <a:srgbClr val="FF0000"/>
                </a:solidFill>
              </a:rPr>
              <a:t>soul is nothing but the living body (</a:t>
            </a:r>
            <a:r>
              <a:rPr lang="en-IN" dirty="0" err="1" smtClean="0">
                <a:solidFill>
                  <a:srgbClr val="FF0000"/>
                </a:solidFill>
              </a:rPr>
              <a:t>Dehatmavad</a:t>
            </a:r>
            <a:r>
              <a:rPr lang="en-IN" dirty="0" smtClean="0">
                <a:solidFill>
                  <a:srgbClr val="FF0000"/>
                </a:solidFill>
              </a:rPr>
              <a:t>),</a:t>
            </a:r>
          </a:p>
          <a:p>
            <a:pPr marL="0" indent="0">
              <a:buNone/>
            </a:pPr>
            <a:r>
              <a:rPr lang="en-IN" dirty="0" smtClean="0"/>
              <a:t>       with the quality of consciousness.</a:t>
            </a:r>
          </a:p>
          <a:p>
            <a:r>
              <a:rPr lang="en-IN" dirty="0"/>
              <a:t>T</a:t>
            </a:r>
            <a:r>
              <a:rPr lang="en-IN" dirty="0" smtClean="0"/>
              <a:t>he existence of a soul apart from the body is not</a:t>
            </a:r>
          </a:p>
          <a:p>
            <a:pPr marL="0" indent="0">
              <a:buNone/>
            </a:pPr>
            <a:r>
              <a:rPr lang="en-IN" dirty="0" smtClean="0"/>
              <a:t>    proved, there is no possibility of proving its immortality.</a:t>
            </a:r>
            <a:endParaRPr lang="en-IN" dirty="0"/>
          </a:p>
        </p:txBody>
      </p:sp>
    </p:spTree>
    <p:extLst>
      <p:ext uri="{BB962C8B-B14F-4D97-AF65-F5344CB8AC3E}">
        <p14:creationId xmlns:p14="http://schemas.microsoft.com/office/powerpoint/2010/main" val="1158382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fontScale="92500" lnSpcReduction="10000"/>
          </a:bodyPr>
          <a:lstStyle/>
          <a:p>
            <a:r>
              <a:rPr lang="en-IN" dirty="0" smtClean="0">
                <a:solidFill>
                  <a:srgbClr val="FF0000"/>
                </a:solidFill>
              </a:rPr>
              <a:t>EPISTEMOLOGY</a:t>
            </a:r>
          </a:p>
          <a:p>
            <a:r>
              <a:rPr lang="en-IN" dirty="0" smtClean="0"/>
              <a:t>According to </a:t>
            </a:r>
            <a:r>
              <a:rPr lang="en-IN" dirty="0" err="1" smtClean="0"/>
              <a:t>Carvakas</a:t>
            </a:r>
            <a:r>
              <a:rPr lang="en-IN" dirty="0" smtClean="0"/>
              <a:t>, perception (</a:t>
            </a:r>
            <a:r>
              <a:rPr lang="en-IN" dirty="0" err="1" smtClean="0"/>
              <a:t>Pratyaksa</a:t>
            </a:r>
            <a:r>
              <a:rPr lang="en-IN" dirty="0" smtClean="0"/>
              <a:t>) is the only source of valid knowledge and they hold that nothing exists except what is perceived by five senses. </a:t>
            </a:r>
          </a:p>
          <a:p>
            <a:r>
              <a:rPr lang="en-IN" dirty="0"/>
              <a:t>T</a:t>
            </a:r>
            <a:r>
              <a:rPr lang="en-IN" dirty="0" smtClean="0"/>
              <a:t>hey refuted inference (</a:t>
            </a:r>
            <a:r>
              <a:rPr lang="en-IN" dirty="0" err="1" smtClean="0"/>
              <a:t>anumana</a:t>
            </a:r>
            <a:r>
              <a:rPr lang="en-IN" dirty="0" smtClean="0"/>
              <a:t>) and testimony (</a:t>
            </a:r>
            <a:r>
              <a:rPr lang="en-IN" dirty="0" err="1" smtClean="0"/>
              <a:t>sabdha</a:t>
            </a:r>
            <a:r>
              <a:rPr lang="en-IN" dirty="0" smtClean="0"/>
              <a:t>), which are accepted by almost all other schools of Indian philosophy as valid and reliable. </a:t>
            </a:r>
          </a:p>
          <a:p>
            <a:r>
              <a:rPr lang="en-IN" dirty="0"/>
              <a:t>P</a:t>
            </a:r>
            <a:r>
              <a:rPr lang="en-IN" dirty="0" smtClean="0"/>
              <a:t>erception is of two kinds, namely, external  and internal, the former kind involving the operation of the five senses while the latter involves  the operation of the mind. </a:t>
            </a:r>
            <a:endParaRPr lang="en-IN" dirty="0"/>
          </a:p>
        </p:txBody>
      </p:sp>
    </p:spTree>
    <p:extLst>
      <p:ext uri="{BB962C8B-B14F-4D97-AF65-F5344CB8AC3E}">
        <p14:creationId xmlns:p14="http://schemas.microsoft.com/office/powerpoint/2010/main" val="1895742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4785395"/>
          </a:xfrm>
        </p:spPr>
        <p:txBody>
          <a:bodyPr>
            <a:normAutofit/>
          </a:bodyPr>
          <a:lstStyle/>
          <a:p>
            <a:endParaRPr lang="en-IN" dirty="0" smtClean="0"/>
          </a:p>
          <a:p>
            <a:pPr marL="0" indent="0">
              <a:buNone/>
            </a:pPr>
            <a:r>
              <a:rPr lang="en-IN" dirty="0" smtClean="0"/>
              <a:t>All knowledge is derived from the senses.</a:t>
            </a:r>
          </a:p>
          <a:p>
            <a:endParaRPr lang="en-IN" dirty="0" smtClean="0"/>
          </a:p>
          <a:p>
            <a:r>
              <a:rPr lang="en-IN" dirty="0" smtClean="0"/>
              <a:t>For them inference is not a valid means of knowledge because universal relation which should serve as its ground is impossible. </a:t>
            </a:r>
          </a:p>
          <a:p>
            <a:endParaRPr lang="en-IN" dirty="0" smtClean="0"/>
          </a:p>
          <a:p>
            <a:r>
              <a:rPr lang="en-IN" dirty="0" err="1" smtClean="0"/>
              <a:t>Carvaka</a:t>
            </a:r>
            <a:r>
              <a:rPr lang="en-IN" dirty="0" smtClean="0"/>
              <a:t> </a:t>
            </a:r>
            <a:r>
              <a:rPr lang="en-IN" dirty="0"/>
              <a:t>do not accept testimony (</a:t>
            </a:r>
            <a:r>
              <a:rPr lang="en-IN" dirty="0" err="1"/>
              <a:t>sabda</a:t>
            </a:r>
            <a:r>
              <a:rPr lang="en-IN" dirty="0"/>
              <a:t>).</a:t>
            </a:r>
          </a:p>
          <a:p>
            <a:endParaRPr lang="en-IN" dirty="0"/>
          </a:p>
        </p:txBody>
      </p:sp>
    </p:spTree>
    <p:extLst>
      <p:ext uri="{BB962C8B-B14F-4D97-AF65-F5344CB8AC3E}">
        <p14:creationId xmlns:p14="http://schemas.microsoft.com/office/powerpoint/2010/main" val="2445285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19256" cy="4857403"/>
          </a:xfrm>
        </p:spPr>
        <p:txBody>
          <a:bodyPr/>
          <a:lstStyle/>
          <a:p>
            <a:endParaRPr lang="en-IN" dirty="0" smtClean="0"/>
          </a:p>
          <a:p>
            <a:r>
              <a:rPr lang="en-IN" dirty="0"/>
              <a:t> </a:t>
            </a:r>
            <a:r>
              <a:rPr lang="en-IN" dirty="0" smtClean="0"/>
              <a:t>     Testimony does not have any value for the </a:t>
            </a:r>
            <a:r>
              <a:rPr lang="en-IN" dirty="0" err="1" smtClean="0"/>
              <a:t>Carvakas</a:t>
            </a:r>
            <a:r>
              <a:rPr lang="en-IN" dirty="0" smtClean="0"/>
              <a:t> and accordingly Vedas are not authoritative and they are meaningless and misleading. </a:t>
            </a:r>
          </a:p>
          <a:p>
            <a:r>
              <a:rPr lang="en-IN" dirty="0" smtClean="0"/>
              <a:t>Those who composed them aimed to  confuse the common people in order to achieve their own selfish purpose. </a:t>
            </a:r>
          </a:p>
        </p:txBody>
      </p:sp>
    </p:spTree>
    <p:extLst>
      <p:ext uri="{BB962C8B-B14F-4D97-AF65-F5344CB8AC3E}">
        <p14:creationId xmlns:p14="http://schemas.microsoft.com/office/powerpoint/2010/main" val="42581841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424</TotalTime>
  <Words>2806</Words>
  <Application>Microsoft Office PowerPoint</Application>
  <PresentationFormat>On-screen Show (4:3)</PresentationFormat>
  <Paragraphs>194</Paragraphs>
  <Slides>39</Slides>
  <Notes>2</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CHARVAKA SCHOOL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ETHICS OF CARVAKAS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JAIN PHILOSOPHY</vt:lpstr>
      <vt:lpstr>PowerPoint Presentation</vt:lpstr>
      <vt:lpstr> Jain Theory of Reality: Seven Kinds of Fundamental Elements </vt:lpstr>
      <vt:lpstr>PowerPoint Presentation</vt:lpstr>
      <vt:lpstr>Philosophy</vt:lpstr>
      <vt:lpstr>PowerPoint Presentation</vt:lpstr>
      <vt:lpstr>Metaphysics </vt:lpstr>
      <vt:lpstr>PowerPoint Presentation</vt:lpstr>
      <vt:lpstr>PowerPoint Presentation</vt:lpstr>
      <vt:lpstr>Epistemology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CRTICAL ANALYSIS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CHARVAKA SCHOOL </dc:title>
  <dc:creator>user</dc:creator>
  <cp:lastModifiedBy>user</cp:lastModifiedBy>
  <cp:revision>102</cp:revision>
  <dcterms:created xsi:type="dcterms:W3CDTF">2022-02-03T01:24:52Z</dcterms:created>
  <dcterms:modified xsi:type="dcterms:W3CDTF">2022-02-06T11:15:25Z</dcterms:modified>
</cp:coreProperties>
</file>