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7" r:id="rId2"/>
    <p:sldId id="258" r:id="rId3"/>
    <p:sldId id="261" r:id="rId4"/>
    <p:sldId id="259" r:id="rId5"/>
    <p:sldId id="260" r:id="rId6"/>
    <p:sldId id="263" r:id="rId7"/>
    <p:sldId id="262" r:id="rId8"/>
    <p:sldId id="264" r:id="rId9"/>
    <p:sldId id="265" r:id="rId10"/>
    <p:sldId id="266" r:id="rId11"/>
    <p:sldId id="267" r:id="rId12"/>
    <p:sldId id="268" r:id="rId13"/>
    <p:sldId id="269" r:id="rId14"/>
    <p:sldId id="270" r:id="rId15"/>
    <p:sldId id="271" r:id="rId16"/>
    <p:sldId id="272" r:id="rId17"/>
    <p:sldId id="273" r:id="rId18"/>
    <p:sldId id="274"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 id="296" r:id="rId32"/>
    <p:sldId id="297" r:id="rId33"/>
    <p:sldId id="298" r:id="rId34"/>
    <p:sldId id="292" r:id="rId35"/>
    <p:sldId id="295"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79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92C3BB-4022-4F13-B878-35E240B30729}" type="datetimeFigureOut">
              <a:rPr lang="en-IN" smtClean="0"/>
              <a:t>28-01-2021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11A8C9-5E4D-4B3C-A1D4-50BB35289B1D}" type="slidenum">
              <a:rPr lang="en-IN" smtClean="0"/>
              <a:t>‹#›</a:t>
            </a:fld>
            <a:endParaRPr lang="en-IN"/>
          </a:p>
        </p:txBody>
      </p:sp>
    </p:spTree>
    <p:extLst>
      <p:ext uri="{BB962C8B-B14F-4D97-AF65-F5344CB8AC3E}">
        <p14:creationId xmlns:p14="http://schemas.microsoft.com/office/powerpoint/2010/main" val="2715131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E011A8C9-5E4D-4B3C-A1D4-50BB35289B1D}" type="slidenum">
              <a:rPr lang="en-IN" smtClean="0"/>
              <a:t>8</a:t>
            </a:fld>
            <a:endParaRPr lang="en-IN"/>
          </a:p>
        </p:txBody>
      </p:sp>
    </p:spTree>
    <p:extLst>
      <p:ext uri="{BB962C8B-B14F-4D97-AF65-F5344CB8AC3E}">
        <p14:creationId xmlns:p14="http://schemas.microsoft.com/office/powerpoint/2010/main" val="2053428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C434B531-CF00-41CD-B356-0E9AA228033D}" type="datetimeFigureOut">
              <a:rPr lang="en-IN" smtClean="0"/>
              <a:t>28-01-2021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BDDFCCF-80C7-4DA5-9197-8C8F20B82423}" type="slidenum">
              <a:rPr lang="en-IN" smtClean="0"/>
              <a:t>‹#›</a:t>
            </a:fld>
            <a:endParaRPr lang="en-IN"/>
          </a:p>
        </p:txBody>
      </p:sp>
    </p:spTree>
    <p:extLst>
      <p:ext uri="{BB962C8B-B14F-4D97-AF65-F5344CB8AC3E}">
        <p14:creationId xmlns:p14="http://schemas.microsoft.com/office/powerpoint/2010/main" val="849300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434B531-CF00-41CD-B356-0E9AA228033D}" type="datetimeFigureOut">
              <a:rPr lang="en-IN" smtClean="0"/>
              <a:t>28-01-2021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BDDFCCF-80C7-4DA5-9197-8C8F20B82423}" type="slidenum">
              <a:rPr lang="en-IN" smtClean="0"/>
              <a:t>‹#›</a:t>
            </a:fld>
            <a:endParaRPr lang="en-IN"/>
          </a:p>
        </p:txBody>
      </p:sp>
    </p:spTree>
    <p:extLst>
      <p:ext uri="{BB962C8B-B14F-4D97-AF65-F5344CB8AC3E}">
        <p14:creationId xmlns:p14="http://schemas.microsoft.com/office/powerpoint/2010/main" val="187712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434B531-CF00-41CD-B356-0E9AA228033D}" type="datetimeFigureOut">
              <a:rPr lang="en-IN" smtClean="0"/>
              <a:t>28-01-2021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BDDFCCF-80C7-4DA5-9197-8C8F20B82423}" type="slidenum">
              <a:rPr lang="en-IN" smtClean="0"/>
              <a:t>‹#›</a:t>
            </a:fld>
            <a:endParaRPr lang="en-IN"/>
          </a:p>
        </p:txBody>
      </p:sp>
    </p:spTree>
    <p:extLst>
      <p:ext uri="{BB962C8B-B14F-4D97-AF65-F5344CB8AC3E}">
        <p14:creationId xmlns:p14="http://schemas.microsoft.com/office/powerpoint/2010/main" val="1695606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C434B531-CF00-41CD-B356-0E9AA228033D}" type="datetimeFigureOut">
              <a:rPr lang="en-IN" smtClean="0"/>
              <a:t>28-01-2021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BDDFCCF-80C7-4DA5-9197-8C8F20B82423}" type="slidenum">
              <a:rPr lang="en-IN" smtClean="0"/>
              <a:t>‹#›</a:t>
            </a:fld>
            <a:endParaRPr lang="en-IN"/>
          </a:p>
        </p:txBody>
      </p:sp>
    </p:spTree>
    <p:extLst>
      <p:ext uri="{BB962C8B-B14F-4D97-AF65-F5344CB8AC3E}">
        <p14:creationId xmlns:p14="http://schemas.microsoft.com/office/powerpoint/2010/main" val="748928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34B531-CF00-41CD-B356-0E9AA228033D}" type="datetimeFigureOut">
              <a:rPr lang="en-IN" smtClean="0"/>
              <a:t>28-01-2021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BDDFCCF-80C7-4DA5-9197-8C8F20B82423}" type="slidenum">
              <a:rPr lang="en-IN" smtClean="0"/>
              <a:t>‹#›</a:t>
            </a:fld>
            <a:endParaRPr lang="en-IN"/>
          </a:p>
        </p:txBody>
      </p:sp>
    </p:spTree>
    <p:extLst>
      <p:ext uri="{BB962C8B-B14F-4D97-AF65-F5344CB8AC3E}">
        <p14:creationId xmlns:p14="http://schemas.microsoft.com/office/powerpoint/2010/main" val="3757122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C434B531-CF00-41CD-B356-0E9AA228033D}" type="datetimeFigureOut">
              <a:rPr lang="en-IN" smtClean="0"/>
              <a:t>28-01-2021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BDDFCCF-80C7-4DA5-9197-8C8F20B82423}" type="slidenum">
              <a:rPr lang="en-IN" smtClean="0"/>
              <a:t>‹#›</a:t>
            </a:fld>
            <a:endParaRPr lang="en-IN"/>
          </a:p>
        </p:txBody>
      </p:sp>
    </p:spTree>
    <p:extLst>
      <p:ext uri="{BB962C8B-B14F-4D97-AF65-F5344CB8AC3E}">
        <p14:creationId xmlns:p14="http://schemas.microsoft.com/office/powerpoint/2010/main" val="246928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C434B531-CF00-41CD-B356-0E9AA228033D}" type="datetimeFigureOut">
              <a:rPr lang="en-IN" smtClean="0"/>
              <a:t>28-01-2021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BDDFCCF-80C7-4DA5-9197-8C8F20B82423}" type="slidenum">
              <a:rPr lang="en-IN" smtClean="0"/>
              <a:t>‹#›</a:t>
            </a:fld>
            <a:endParaRPr lang="en-IN"/>
          </a:p>
        </p:txBody>
      </p:sp>
    </p:spTree>
    <p:extLst>
      <p:ext uri="{BB962C8B-B14F-4D97-AF65-F5344CB8AC3E}">
        <p14:creationId xmlns:p14="http://schemas.microsoft.com/office/powerpoint/2010/main" val="2650485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C434B531-CF00-41CD-B356-0E9AA228033D}" type="datetimeFigureOut">
              <a:rPr lang="en-IN" smtClean="0"/>
              <a:t>28-01-2021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BDDFCCF-80C7-4DA5-9197-8C8F20B82423}" type="slidenum">
              <a:rPr lang="en-IN" smtClean="0"/>
              <a:t>‹#›</a:t>
            </a:fld>
            <a:endParaRPr lang="en-IN"/>
          </a:p>
        </p:txBody>
      </p:sp>
    </p:spTree>
    <p:extLst>
      <p:ext uri="{BB962C8B-B14F-4D97-AF65-F5344CB8AC3E}">
        <p14:creationId xmlns:p14="http://schemas.microsoft.com/office/powerpoint/2010/main" val="611679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34B531-CF00-41CD-B356-0E9AA228033D}" type="datetimeFigureOut">
              <a:rPr lang="en-IN" smtClean="0"/>
              <a:t>28-01-2021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BDDFCCF-80C7-4DA5-9197-8C8F20B82423}" type="slidenum">
              <a:rPr lang="en-IN" smtClean="0"/>
              <a:t>‹#›</a:t>
            </a:fld>
            <a:endParaRPr lang="en-IN"/>
          </a:p>
        </p:txBody>
      </p:sp>
    </p:spTree>
    <p:extLst>
      <p:ext uri="{BB962C8B-B14F-4D97-AF65-F5344CB8AC3E}">
        <p14:creationId xmlns:p14="http://schemas.microsoft.com/office/powerpoint/2010/main" val="2293731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34B531-CF00-41CD-B356-0E9AA228033D}" type="datetimeFigureOut">
              <a:rPr lang="en-IN" smtClean="0"/>
              <a:t>28-01-2021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BDDFCCF-80C7-4DA5-9197-8C8F20B82423}" type="slidenum">
              <a:rPr lang="en-IN" smtClean="0"/>
              <a:t>‹#›</a:t>
            </a:fld>
            <a:endParaRPr lang="en-IN"/>
          </a:p>
        </p:txBody>
      </p:sp>
    </p:spTree>
    <p:extLst>
      <p:ext uri="{BB962C8B-B14F-4D97-AF65-F5344CB8AC3E}">
        <p14:creationId xmlns:p14="http://schemas.microsoft.com/office/powerpoint/2010/main" val="1904301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34B531-CF00-41CD-B356-0E9AA228033D}" type="datetimeFigureOut">
              <a:rPr lang="en-IN" smtClean="0"/>
              <a:t>28-01-2021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BDDFCCF-80C7-4DA5-9197-8C8F20B82423}" type="slidenum">
              <a:rPr lang="en-IN" smtClean="0"/>
              <a:t>‹#›</a:t>
            </a:fld>
            <a:endParaRPr lang="en-IN"/>
          </a:p>
        </p:txBody>
      </p:sp>
    </p:spTree>
    <p:extLst>
      <p:ext uri="{BB962C8B-B14F-4D97-AF65-F5344CB8AC3E}">
        <p14:creationId xmlns:p14="http://schemas.microsoft.com/office/powerpoint/2010/main" val="359956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34B531-CF00-41CD-B356-0E9AA228033D}" type="datetimeFigureOut">
              <a:rPr lang="en-IN" smtClean="0"/>
              <a:t>28-01-2021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DDFCCF-80C7-4DA5-9197-8C8F20B82423}" type="slidenum">
              <a:rPr lang="en-IN" smtClean="0"/>
              <a:t>‹#›</a:t>
            </a:fld>
            <a:endParaRPr lang="en-IN"/>
          </a:p>
        </p:txBody>
      </p:sp>
    </p:spTree>
    <p:extLst>
      <p:ext uri="{BB962C8B-B14F-4D97-AF65-F5344CB8AC3E}">
        <p14:creationId xmlns:p14="http://schemas.microsoft.com/office/powerpoint/2010/main" val="25397134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sz="4000" dirty="0"/>
              <a:t>Conceptual analysis in education</a:t>
            </a:r>
          </a:p>
        </p:txBody>
      </p:sp>
      <p:sp>
        <p:nvSpPr>
          <p:cNvPr id="2" name="Rectangle 1"/>
          <p:cNvSpPr/>
          <p:nvPr/>
        </p:nvSpPr>
        <p:spPr>
          <a:xfrm>
            <a:off x="467544" y="2551837"/>
            <a:ext cx="7416824" cy="2800767"/>
          </a:xfrm>
          <a:prstGeom prst="rect">
            <a:avLst/>
          </a:prstGeom>
        </p:spPr>
        <p:txBody>
          <a:bodyPr wrap="square">
            <a:spAutoFit/>
          </a:bodyPr>
          <a:lstStyle/>
          <a:p>
            <a:endParaRPr lang="en-IN" dirty="0" smtClean="0"/>
          </a:p>
          <a:p>
            <a:endParaRPr lang="en-IN" dirty="0"/>
          </a:p>
          <a:p>
            <a:pPr algn="just"/>
            <a:r>
              <a:rPr lang="en-IN" sz="2800" dirty="0" smtClean="0"/>
              <a:t>Conceptual </a:t>
            </a:r>
            <a:r>
              <a:rPr lang="en-IN" sz="2800" dirty="0"/>
              <a:t>analysis consists primarily in breaking down or analysing concepts into their constituent parts in order to gain knowledge or a better understanding of a particular philosophical issue in which the concept is involved (</a:t>
            </a:r>
            <a:r>
              <a:rPr lang="en-IN" sz="2800" dirty="0" err="1"/>
              <a:t>Beaney</a:t>
            </a:r>
            <a:r>
              <a:rPr lang="en-IN" sz="2800" dirty="0"/>
              <a:t> 2003).</a:t>
            </a:r>
          </a:p>
        </p:txBody>
      </p:sp>
    </p:spTree>
    <p:extLst>
      <p:ext uri="{BB962C8B-B14F-4D97-AF65-F5344CB8AC3E}">
        <p14:creationId xmlns:p14="http://schemas.microsoft.com/office/powerpoint/2010/main" val="15489347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AUTHORITY AND EDUCATION</a:t>
            </a:r>
            <a:endParaRPr lang="en-IN" dirty="0"/>
          </a:p>
        </p:txBody>
      </p:sp>
      <p:sp>
        <p:nvSpPr>
          <p:cNvPr id="3" name="Content Placeholder 2"/>
          <p:cNvSpPr>
            <a:spLocks noGrp="1"/>
          </p:cNvSpPr>
          <p:nvPr>
            <p:ph idx="1"/>
          </p:nvPr>
        </p:nvSpPr>
        <p:spPr/>
        <p:txBody>
          <a:bodyPr>
            <a:normAutofit lnSpcReduction="10000"/>
          </a:bodyPr>
          <a:lstStyle/>
          <a:p>
            <a:pPr algn="just"/>
            <a:r>
              <a:rPr lang="en-IN" dirty="0" smtClean="0"/>
              <a:t>Authority is one of the most important elements of education. Its presence is required for learning and for classroom order.</a:t>
            </a:r>
          </a:p>
          <a:p>
            <a:pPr algn="just"/>
            <a:r>
              <a:rPr lang="en-IN" dirty="0" smtClean="0"/>
              <a:t> Teacher authority is, in a sense, the right to ask others to do something. </a:t>
            </a:r>
          </a:p>
          <a:p>
            <a:pPr algn="just"/>
            <a:r>
              <a:rPr lang="en-IN" dirty="0" smtClean="0"/>
              <a:t>As teachers we need to ask students to do many things in a day, and we need to make our requests out of some basis of authority. Without it, we would have little efficacy.</a:t>
            </a:r>
            <a:endParaRPr lang="en-IN" dirty="0"/>
          </a:p>
        </p:txBody>
      </p:sp>
    </p:spTree>
    <p:extLst>
      <p:ext uri="{BB962C8B-B14F-4D97-AF65-F5344CB8AC3E}">
        <p14:creationId xmlns:p14="http://schemas.microsoft.com/office/powerpoint/2010/main" val="1927498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Meaning of </a:t>
            </a:r>
            <a:r>
              <a:rPr lang="en-IN" dirty="0"/>
              <a:t>authority </a:t>
            </a:r>
          </a:p>
        </p:txBody>
      </p:sp>
      <p:sp>
        <p:nvSpPr>
          <p:cNvPr id="3" name="Content Placeholder 2"/>
          <p:cNvSpPr>
            <a:spLocks noGrp="1"/>
          </p:cNvSpPr>
          <p:nvPr>
            <p:ph idx="1"/>
          </p:nvPr>
        </p:nvSpPr>
        <p:spPr/>
        <p:txBody>
          <a:bodyPr>
            <a:normAutofit/>
          </a:bodyPr>
          <a:lstStyle/>
          <a:p>
            <a:r>
              <a:rPr lang="en-IN" dirty="0" smtClean="0"/>
              <a:t>Authority </a:t>
            </a:r>
            <a:r>
              <a:rPr lang="en-IN" dirty="0"/>
              <a:t>concept has close relation with the concept of power and influence. </a:t>
            </a:r>
            <a:endParaRPr lang="en-IN" dirty="0" smtClean="0"/>
          </a:p>
          <a:p>
            <a:r>
              <a:rPr lang="en-IN" dirty="0" smtClean="0"/>
              <a:t>Authority </a:t>
            </a:r>
            <a:r>
              <a:rPr lang="en-IN" dirty="0"/>
              <a:t>means legitimate power. </a:t>
            </a:r>
            <a:endParaRPr lang="en-IN" dirty="0" smtClean="0"/>
          </a:p>
          <a:p>
            <a:r>
              <a:rPr lang="en-IN" dirty="0" smtClean="0"/>
              <a:t>The </a:t>
            </a:r>
            <a:r>
              <a:rPr lang="en-IN" dirty="0"/>
              <a:t>authority is one of  the most effective  forms of the influence and not only it is more reliable and durable than the force but it is a factor that helps the leadership in </a:t>
            </a:r>
            <a:r>
              <a:rPr lang="en-IN" dirty="0" smtClean="0"/>
              <a:t>governing.</a:t>
            </a:r>
            <a:endParaRPr lang="en-IN" dirty="0"/>
          </a:p>
        </p:txBody>
      </p:sp>
    </p:spTree>
    <p:extLst>
      <p:ext uri="{BB962C8B-B14F-4D97-AF65-F5344CB8AC3E}">
        <p14:creationId xmlns:p14="http://schemas.microsoft.com/office/powerpoint/2010/main" val="3492005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Authorities' properties </a:t>
            </a:r>
          </a:p>
        </p:txBody>
      </p:sp>
      <p:sp>
        <p:nvSpPr>
          <p:cNvPr id="3" name="Content Placeholder 2"/>
          <p:cNvSpPr>
            <a:spLocks noGrp="1"/>
          </p:cNvSpPr>
          <p:nvPr>
            <p:ph idx="1"/>
          </p:nvPr>
        </p:nvSpPr>
        <p:spPr/>
        <p:txBody>
          <a:bodyPr>
            <a:normAutofit fontScale="85000" lnSpcReduction="20000"/>
          </a:bodyPr>
          <a:lstStyle/>
          <a:p>
            <a:r>
              <a:rPr lang="en-IN" dirty="0" smtClean="0"/>
              <a:t>Legitimacy</a:t>
            </a:r>
            <a:r>
              <a:rPr lang="en-IN" dirty="0"/>
              <a:t>: this trait determines the effectiveness of the authority.  </a:t>
            </a:r>
            <a:endParaRPr lang="en-IN" dirty="0" smtClean="0"/>
          </a:p>
          <a:p>
            <a:r>
              <a:rPr lang="en-IN" dirty="0" smtClean="0"/>
              <a:t>Dominance</a:t>
            </a:r>
            <a:r>
              <a:rPr lang="en-IN" dirty="0"/>
              <a:t>: the individual or group having the authority dominates on other people. </a:t>
            </a:r>
            <a:endParaRPr lang="en-IN" dirty="0" smtClean="0"/>
          </a:p>
          <a:p>
            <a:r>
              <a:rPr lang="en-IN" dirty="0" smtClean="0"/>
              <a:t> </a:t>
            </a:r>
            <a:r>
              <a:rPr lang="en-IN" dirty="0"/>
              <a:t>Substantiality: the authority is not an apparent power, because it has some traits that from the main visage of the power.  </a:t>
            </a:r>
            <a:endParaRPr lang="en-IN" dirty="0" smtClean="0"/>
          </a:p>
          <a:p>
            <a:r>
              <a:rPr lang="en-IN" dirty="0" smtClean="0"/>
              <a:t>Rationality</a:t>
            </a:r>
            <a:r>
              <a:rPr lang="en-IN" dirty="0"/>
              <a:t>: the base of the authority is rationality and logics.  </a:t>
            </a:r>
            <a:endParaRPr lang="en-IN" dirty="0" smtClean="0"/>
          </a:p>
          <a:p>
            <a:r>
              <a:rPr lang="en-IN" dirty="0" smtClean="0"/>
              <a:t>Responsibility</a:t>
            </a:r>
            <a:r>
              <a:rPr lang="en-IN" dirty="0"/>
              <a:t>:  having authority  brings responsibility for  who have it  and who  accept the  authority  (</a:t>
            </a:r>
            <a:r>
              <a:rPr lang="en-IN" dirty="0" err="1"/>
              <a:t>Nazari</a:t>
            </a:r>
            <a:r>
              <a:rPr lang="en-IN" dirty="0"/>
              <a:t>, 2014). </a:t>
            </a:r>
          </a:p>
        </p:txBody>
      </p:sp>
    </p:spTree>
    <p:extLst>
      <p:ext uri="{BB962C8B-B14F-4D97-AF65-F5344CB8AC3E}">
        <p14:creationId xmlns:p14="http://schemas.microsoft.com/office/powerpoint/2010/main" val="38268264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08720"/>
            <a:ext cx="8229600" cy="5217443"/>
          </a:xfrm>
        </p:spPr>
        <p:txBody>
          <a:bodyPr>
            <a:normAutofit/>
          </a:bodyPr>
          <a:lstStyle/>
          <a:p>
            <a:r>
              <a:rPr lang="en-IN" sz="4000" dirty="0"/>
              <a:t>Types of teachers' authorities</a:t>
            </a:r>
          </a:p>
        </p:txBody>
      </p:sp>
      <p:sp>
        <p:nvSpPr>
          <p:cNvPr id="2" name="Rectangle 1"/>
          <p:cNvSpPr/>
          <p:nvPr/>
        </p:nvSpPr>
        <p:spPr>
          <a:xfrm>
            <a:off x="611560" y="2413338"/>
            <a:ext cx="7776864" cy="3539430"/>
          </a:xfrm>
          <a:prstGeom prst="rect">
            <a:avLst/>
          </a:prstGeom>
        </p:spPr>
        <p:txBody>
          <a:bodyPr wrap="square">
            <a:spAutoFit/>
          </a:bodyPr>
          <a:lstStyle/>
          <a:p>
            <a:pPr algn="just"/>
            <a:r>
              <a:rPr lang="en-IN" sz="3200" dirty="0"/>
              <a:t>A teacher for persevering the peace and order in the world needs authority </a:t>
            </a:r>
            <a:r>
              <a:rPr lang="en-IN" sz="3200" dirty="0" smtClean="0"/>
              <a:t>.</a:t>
            </a:r>
          </a:p>
          <a:p>
            <a:pPr algn="just"/>
            <a:r>
              <a:rPr lang="en-IN" sz="3200" dirty="0" smtClean="0"/>
              <a:t>Taber </a:t>
            </a:r>
            <a:r>
              <a:rPr lang="en-IN" sz="3200" dirty="0"/>
              <a:t>in 2007 and </a:t>
            </a:r>
            <a:r>
              <a:rPr lang="en-IN" sz="3200" dirty="0" err="1"/>
              <a:t>Assug</a:t>
            </a:r>
            <a:r>
              <a:rPr lang="en-IN" sz="3200" dirty="0"/>
              <a:t> in 1991 by inspiring from theory of French and </a:t>
            </a:r>
            <a:r>
              <a:rPr lang="en-IN" sz="3200" dirty="0" err="1"/>
              <a:t>Rawn</a:t>
            </a:r>
            <a:r>
              <a:rPr lang="en-IN" sz="3200" dirty="0"/>
              <a:t> (1960) named five kinds of authority, including: legal, incentive, specialty, reference and punishment authorities</a:t>
            </a:r>
          </a:p>
        </p:txBody>
      </p:sp>
    </p:spTree>
    <p:extLst>
      <p:ext uri="{BB962C8B-B14F-4D97-AF65-F5344CB8AC3E}">
        <p14:creationId xmlns:p14="http://schemas.microsoft.com/office/powerpoint/2010/main" val="11664210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3568" y="1021378"/>
            <a:ext cx="7488832" cy="707886"/>
          </a:xfrm>
          <a:prstGeom prst="rect">
            <a:avLst/>
          </a:prstGeom>
        </p:spPr>
        <p:txBody>
          <a:bodyPr wrap="square">
            <a:spAutoFit/>
          </a:bodyPr>
          <a:lstStyle/>
          <a:p>
            <a:r>
              <a:rPr lang="en-IN" sz="4000" dirty="0"/>
              <a:t>Legal authority</a:t>
            </a:r>
          </a:p>
        </p:txBody>
      </p:sp>
      <p:sp>
        <p:nvSpPr>
          <p:cNvPr id="5" name="Rectangle 4"/>
          <p:cNvSpPr/>
          <p:nvPr/>
        </p:nvSpPr>
        <p:spPr>
          <a:xfrm>
            <a:off x="827584" y="2413338"/>
            <a:ext cx="7704856" cy="3539430"/>
          </a:xfrm>
          <a:prstGeom prst="rect">
            <a:avLst/>
          </a:prstGeom>
        </p:spPr>
        <p:txBody>
          <a:bodyPr wrap="square">
            <a:spAutoFit/>
          </a:bodyPr>
          <a:lstStyle/>
          <a:p>
            <a:pPr algn="just"/>
            <a:r>
              <a:rPr lang="en-IN" sz="3200" dirty="0"/>
              <a:t>The teacher role encompasses certain legislative authority. According to law the teacher has the power and jurisdiction of decision making about activities of its classroom. For example the teacher can refer students by encountering disciplinary issues to the principal or consultant of the school</a:t>
            </a:r>
          </a:p>
        </p:txBody>
      </p:sp>
    </p:spTree>
    <p:extLst>
      <p:ext uri="{BB962C8B-B14F-4D97-AF65-F5344CB8AC3E}">
        <p14:creationId xmlns:p14="http://schemas.microsoft.com/office/powerpoint/2010/main" val="40968389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marL="0" indent="0">
              <a:buNone/>
            </a:pPr>
            <a:r>
              <a:rPr lang="en-IN" b="1" dirty="0" smtClean="0"/>
              <a:t>          Specialty </a:t>
            </a:r>
            <a:r>
              <a:rPr lang="en-IN" b="1" dirty="0"/>
              <a:t>authority</a:t>
            </a:r>
          </a:p>
          <a:p>
            <a:r>
              <a:rPr lang="en-IN" dirty="0" smtClean="0"/>
              <a:t>If </a:t>
            </a:r>
            <a:r>
              <a:rPr lang="en-IN" dirty="0"/>
              <a:t>someone is known by the group as a </a:t>
            </a:r>
            <a:r>
              <a:rPr lang="en-IN" dirty="0" err="1"/>
              <a:t>skillful</a:t>
            </a:r>
            <a:r>
              <a:rPr lang="en-IN" dirty="0"/>
              <a:t> and expert one or its knowledge is pondered as higher regarding  certain subject, the group grants it certain authority; such authority is known as specialty.</a:t>
            </a:r>
          </a:p>
          <a:p>
            <a:r>
              <a:rPr lang="en-IN" dirty="0"/>
              <a:t> The meaning by the specialty authority is high level of knowledge and skill of the teacher as well as its ability to offer and transfer this information and skill to learners</a:t>
            </a:r>
          </a:p>
          <a:p>
            <a:endParaRPr lang="en-IN" dirty="0"/>
          </a:p>
        </p:txBody>
      </p:sp>
    </p:spTree>
    <p:extLst>
      <p:ext uri="{BB962C8B-B14F-4D97-AF65-F5344CB8AC3E}">
        <p14:creationId xmlns:p14="http://schemas.microsoft.com/office/powerpoint/2010/main" val="14557301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IN" b="1" dirty="0" smtClean="0"/>
              <a:t>             Reference authority</a:t>
            </a:r>
          </a:p>
          <a:p>
            <a:r>
              <a:rPr lang="en-IN" dirty="0"/>
              <a:t>Reference authority implies the influence of the teacher in students' heart through showing respect and affection toward them. </a:t>
            </a:r>
          </a:p>
          <a:p>
            <a:r>
              <a:rPr lang="en-IN" dirty="0"/>
              <a:t>Within a class that proper emotional relation can be observed between the teacher and students</a:t>
            </a:r>
          </a:p>
          <a:p>
            <a:endParaRPr lang="en-IN" dirty="0"/>
          </a:p>
        </p:txBody>
      </p:sp>
    </p:spTree>
    <p:extLst>
      <p:ext uri="{BB962C8B-B14F-4D97-AF65-F5344CB8AC3E}">
        <p14:creationId xmlns:p14="http://schemas.microsoft.com/office/powerpoint/2010/main" val="8360538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Reward authority</a:t>
            </a:r>
          </a:p>
        </p:txBody>
      </p:sp>
      <p:sp>
        <p:nvSpPr>
          <p:cNvPr id="3" name="Content Placeholder 2"/>
          <p:cNvSpPr>
            <a:spLocks noGrp="1"/>
          </p:cNvSpPr>
          <p:nvPr>
            <p:ph idx="1"/>
          </p:nvPr>
        </p:nvSpPr>
        <p:spPr/>
        <p:txBody>
          <a:bodyPr/>
          <a:lstStyle/>
          <a:p>
            <a:pPr algn="just"/>
            <a:r>
              <a:rPr lang="en-IN" dirty="0"/>
              <a:t>People in authority and leadership condition can give reward and advantages to the group members. </a:t>
            </a:r>
          </a:p>
          <a:p>
            <a:pPr algn="just"/>
            <a:r>
              <a:rPr lang="en-IN" dirty="0"/>
              <a:t>Teachers can use some effective rewards such as grade, special responsibility, privilege, attention and encourage. </a:t>
            </a:r>
          </a:p>
          <a:p>
            <a:pPr algn="just"/>
            <a:endParaRPr lang="en-IN" dirty="0"/>
          </a:p>
        </p:txBody>
      </p:sp>
    </p:spTree>
    <p:extLst>
      <p:ext uri="{BB962C8B-B14F-4D97-AF65-F5344CB8AC3E}">
        <p14:creationId xmlns:p14="http://schemas.microsoft.com/office/powerpoint/2010/main" val="22652432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Punishment authority</a:t>
            </a:r>
          </a:p>
        </p:txBody>
      </p:sp>
      <p:sp>
        <p:nvSpPr>
          <p:cNvPr id="3" name="Content Placeholder 2"/>
          <p:cNvSpPr>
            <a:spLocks noGrp="1"/>
          </p:cNvSpPr>
          <p:nvPr>
            <p:ph idx="1"/>
          </p:nvPr>
        </p:nvSpPr>
        <p:spPr/>
        <p:txBody>
          <a:bodyPr>
            <a:normAutofit fontScale="92500" lnSpcReduction="10000"/>
          </a:bodyPr>
          <a:lstStyle/>
          <a:p>
            <a:pPr algn="just"/>
            <a:r>
              <a:rPr lang="en-IN" dirty="0"/>
              <a:t>People with authority and leadership potency are able to exert punishment as well. Traditionally we know the teacher authority as the punishment authority. As a student receives more punishment, its impact on the performance becomes lesser.</a:t>
            </a:r>
          </a:p>
          <a:p>
            <a:pPr algn="just"/>
            <a:r>
              <a:rPr lang="en-IN" dirty="0"/>
              <a:t>Similarly, as the teacher uses punishment methods more, mental flux exerted on students make the distance between them greater and also negative</a:t>
            </a:r>
          </a:p>
        </p:txBody>
      </p:sp>
    </p:spTree>
    <p:extLst>
      <p:ext uri="{BB962C8B-B14F-4D97-AF65-F5344CB8AC3E}">
        <p14:creationId xmlns:p14="http://schemas.microsoft.com/office/powerpoint/2010/main" val="12192733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CURRICULUM -</a:t>
            </a:r>
            <a:r>
              <a:rPr lang="en-IN" dirty="0"/>
              <a:t/>
            </a:r>
            <a:br>
              <a:rPr lang="en-IN" dirty="0"/>
            </a:br>
            <a:endParaRPr lang="en-IN" dirty="0"/>
          </a:p>
        </p:txBody>
      </p:sp>
      <p:sp>
        <p:nvSpPr>
          <p:cNvPr id="3" name="Content Placeholder 2"/>
          <p:cNvSpPr>
            <a:spLocks noGrp="1"/>
          </p:cNvSpPr>
          <p:nvPr>
            <p:ph idx="1"/>
          </p:nvPr>
        </p:nvSpPr>
        <p:spPr/>
        <p:txBody>
          <a:bodyPr>
            <a:normAutofit fontScale="92500" lnSpcReduction="10000"/>
          </a:bodyPr>
          <a:lstStyle/>
          <a:p>
            <a:endParaRPr lang="en-IN" dirty="0"/>
          </a:p>
          <a:p>
            <a:r>
              <a:rPr lang="en-IN" dirty="0" smtClean="0"/>
              <a:t>A </a:t>
            </a:r>
            <a:r>
              <a:rPr lang="en-IN" dirty="0"/>
              <a:t>curriculum is a plan of learning consisting of two major dimensions, vision and structure. </a:t>
            </a:r>
            <a:r>
              <a:rPr lang="en-IN" dirty="0" smtClean="0"/>
              <a:t>Any </a:t>
            </a:r>
            <a:r>
              <a:rPr lang="en-IN" dirty="0"/>
              <a:t>curriculum always contains a set of value laden assumptions about the purpose of education in our society. </a:t>
            </a:r>
            <a:endParaRPr lang="en-IN" dirty="0" smtClean="0"/>
          </a:p>
          <a:p>
            <a:r>
              <a:rPr lang="en-IN" dirty="0" smtClean="0"/>
              <a:t>The </a:t>
            </a:r>
            <a:r>
              <a:rPr lang="en-IN" dirty="0"/>
              <a:t>term curriculum comes from the Latin word </a:t>
            </a:r>
            <a:r>
              <a:rPr lang="en-IN" dirty="0" err="1"/>
              <a:t>Currere</a:t>
            </a:r>
            <a:r>
              <a:rPr lang="en-IN" dirty="0"/>
              <a:t> which means 'to run'. Thus the traditional definition of curriculum is a course of study or </a:t>
            </a:r>
            <a:r>
              <a:rPr lang="en-IN" dirty="0" smtClean="0"/>
              <a:t>training</a:t>
            </a:r>
            <a:endParaRPr lang="en-IN" dirty="0"/>
          </a:p>
        </p:txBody>
      </p:sp>
    </p:spTree>
    <p:extLst>
      <p:ext uri="{BB962C8B-B14F-4D97-AF65-F5344CB8AC3E}">
        <p14:creationId xmlns:p14="http://schemas.microsoft.com/office/powerpoint/2010/main" val="33643206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EDUCATION AND FREEDOM</a:t>
            </a:r>
            <a:endParaRPr lang="en-IN" dirty="0"/>
          </a:p>
        </p:txBody>
      </p:sp>
      <p:sp>
        <p:nvSpPr>
          <p:cNvPr id="3" name="Content Placeholder 2"/>
          <p:cNvSpPr>
            <a:spLocks noGrp="1"/>
          </p:cNvSpPr>
          <p:nvPr>
            <p:ph idx="1"/>
          </p:nvPr>
        </p:nvSpPr>
        <p:spPr/>
        <p:txBody>
          <a:bodyPr>
            <a:normAutofit fontScale="92500"/>
          </a:bodyPr>
          <a:lstStyle/>
          <a:p>
            <a:pPr algn="just"/>
            <a:r>
              <a:rPr lang="en-IN" dirty="0" smtClean="0"/>
              <a:t>Education is associated with freedom. Without education, it will be difficult to achieve freedom. </a:t>
            </a:r>
          </a:p>
          <a:p>
            <a:pPr algn="just"/>
            <a:r>
              <a:rPr lang="en-IN" dirty="0"/>
              <a:t>F</a:t>
            </a:r>
            <a:r>
              <a:rPr lang="en-IN" dirty="0" smtClean="0"/>
              <a:t>ormal education will place limitation available to individuals. The freedom will give individuals to acquire different skills to liberate from  poverty. </a:t>
            </a:r>
          </a:p>
          <a:p>
            <a:pPr algn="just"/>
            <a:r>
              <a:rPr lang="en-IN" dirty="0" smtClean="0"/>
              <a:t>For the advocates of freedom in education, the ideal was the development of all of the child’s strengths and abilities, without any restrictions.</a:t>
            </a:r>
            <a:endParaRPr lang="en-IN" dirty="0"/>
          </a:p>
        </p:txBody>
      </p:sp>
    </p:spTree>
    <p:extLst>
      <p:ext uri="{BB962C8B-B14F-4D97-AF65-F5344CB8AC3E}">
        <p14:creationId xmlns:p14="http://schemas.microsoft.com/office/powerpoint/2010/main" val="38095104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IN" dirty="0"/>
              <a:t>The curriculum is now generally considered to be all of the experiences that learners have under the auspices of the school. (Doll in 1970).</a:t>
            </a:r>
          </a:p>
          <a:p>
            <a:r>
              <a:rPr lang="en-IN" dirty="0" smtClean="0"/>
              <a:t>planned </a:t>
            </a:r>
            <a:r>
              <a:rPr lang="en-IN" dirty="0"/>
              <a:t>set of activities which facilitate learning and </a:t>
            </a:r>
            <a:r>
              <a:rPr lang="en-IN" dirty="0" smtClean="0"/>
              <a:t>designed </a:t>
            </a:r>
            <a:r>
              <a:rPr lang="en-IN" dirty="0"/>
              <a:t>to implement specific educational aims. </a:t>
            </a:r>
            <a:endParaRPr lang="en-IN" dirty="0" smtClean="0"/>
          </a:p>
          <a:p>
            <a:r>
              <a:rPr lang="en-IN" dirty="0" smtClean="0"/>
              <a:t>It </a:t>
            </a:r>
            <a:r>
              <a:rPr lang="en-IN" dirty="0"/>
              <a:t>is a plan to explain what concepts are to be transacted and what knowledge, skills and attitudes are to be deliberately fostered</a:t>
            </a:r>
          </a:p>
        </p:txBody>
      </p:sp>
    </p:spTree>
    <p:extLst>
      <p:ext uri="{BB962C8B-B14F-4D97-AF65-F5344CB8AC3E}">
        <p14:creationId xmlns:p14="http://schemas.microsoft.com/office/powerpoint/2010/main" val="12144059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IN" b="1" dirty="0" smtClean="0"/>
              <a:t>It </a:t>
            </a:r>
            <a:r>
              <a:rPr lang="en-IN" b="1" dirty="0"/>
              <a:t>is concerned with</a:t>
            </a:r>
          </a:p>
          <a:p>
            <a:r>
              <a:rPr lang="en-IN" dirty="0" smtClean="0"/>
              <a:t>the </a:t>
            </a:r>
            <a:r>
              <a:rPr lang="en-IN" dirty="0"/>
              <a:t>general objectives of education at a particular stage or class;</a:t>
            </a:r>
          </a:p>
          <a:p>
            <a:r>
              <a:rPr lang="en-IN" dirty="0" smtClean="0"/>
              <a:t>subject-wise </a:t>
            </a:r>
            <a:r>
              <a:rPr lang="en-IN" dirty="0"/>
              <a:t>learning objectives and content;</a:t>
            </a:r>
          </a:p>
          <a:p>
            <a:r>
              <a:rPr lang="en-IN" dirty="0" smtClean="0"/>
              <a:t>course </a:t>
            </a:r>
            <a:r>
              <a:rPr lang="en-IN" dirty="0"/>
              <a:t>of studies and time allocation;</a:t>
            </a:r>
          </a:p>
          <a:p>
            <a:r>
              <a:rPr lang="en-IN" dirty="0" smtClean="0"/>
              <a:t>teaching-learning </a:t>
            </a:r>
            <a:r>
              <a:rPr lang="en-IN" dirty="0"/>
              <a:t>experiences;</a:t>
            </a:r>
          </a:p>
          <a:p>
            <a:r>
              <a:rPr lang="en-IN" dirty="0" smtClean="0"/>
              <a:t>teaching-learning </a:t>
            </a:r>
            <a:r>
              <a:rPr lang="en-IN" dirty="0"/>
              <a:t>aids and materials; and</a:t>
            </a:r>
          </a:p>
          <a:p>
            <a:r>
              <a:rPr lang="en-IN" dirty="0" smtClean="0"/>
              <a:t>evaluation </a:t>
            </a:r>
            <a:r>
              <a:rPr lang="en-IN" dirty="0"/>
              <a:t>of learning and feedback to learners.</a:t>
            </a:r>
          </a:p>
        </p:txBody>
      </p:sp>
    </p:spTree>
    <p:extLst>
      <p:ext uri="{BB962C8B-B14F-4D97-AF65-F5344CB8AC3E}">
        <p14:creationId xmlns:p14="http://schemas.microsoft.com/office/powerpoint/2010/main" val="450406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DIFFERENCE BETWEEN CURRICULUM AND SYLLABUS</a:t>
            </a:r>
            <a:br>
              <a:rPr lang="en-IN" dirty="0"/>
            </a:br>
            <a:endParaRPr lang="en-IN" dirty="0"/>
          </a:p>
        </p:txBody>
      </p:sp>
      <p:sp>
        <p:nvSpPr>
          <p:cNvPr id="3" name="Content Placeholder 2"/>
          <p:cNvSpPr>
            <a:spLocks noGrp="1"/>
          </p:cNvSpPr>
          <p:nvPr>
            <p:ph idx="1"/>
          </p:nvPr>
        </p:nvSpPr>
        <p:spPr/>
        <p:txBody>
          <a:bodyPr>
            <a:normAutofit/>
          </a:bodyPr>
          <a:lstStyle/>
          <a:p>
            <a:pPr algn="just"/>
            <a:r>
              <a:rPr lang="en-IN" dirty="0" smtClean="0"/>
              <a:t> </a:t>
            </a:r>
            <a:r>
              <a:rPr lang="en-IN" dirty="0"/>
              <a:t>Curriculum is a very general concept, which involves consideration of the whole complex of philosophical, social and administrative factors, which contribute to the planning of an educational programme. </a:t>
            </a:r>
            <a:endParaRPr lang="en-IN" dirty="0" smtClean="0"/>
          </a:p>
          <a:p>
            <a:pPr algn="just"/>
            <a:r>
              <a:rPr lang="en-IN" dirty="0" smtClean="0"/>
              <a:t>Syllabus</a:t>
            </a:r>
            <a:r>
              <a:rPr lang="en-IN" dirty="0"/>
              <a:t>, on the other hand, refers the subpart of curriculum, which is concerned with a specification of what units will be taught.</a:t>
            </a:r>
          </a:p>
          <a:p>
            <a:endParaRPr lang="en-IN" dirty="0"/>
          </a:p>
        </p:txBody>
      </p:sp>
    </p:spTree>
    <p:extLst>
      <p:ext uri="{BB962C8B-B14F-4D97-AF65-F5344CB8AC3E}">
        <p14:creationId xmlns:p14="http://schemas.microsoft.com/office/powerpoint/2010/main" val="16116289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CURRICULUM DEVELOPMENT</a:t>
            </a:r>
            <a:br>
              <a:rPr lang="en-IN" dirty="0"/>
            </a:br>
            <a:endParaRPr lang="en-IN" dirty="0"/>
          </a:p>
        </p:txBody>
      </p:sp>
      <p:sp>
        <p:nvSpPr>
          <p:cNvPr id="3" name="Content Placeholder 2"/>
          <p:cNvSpPr>
            <a:spLocks noGrp="1"/>
          </p:cNvSpPr>
          <p:nvPr>
            <p:ph idx="1"/>
          </p:nvPr>
        </p:nvSpPr>
        <p:spPr>
          <a:xfrm>
            <a:off x="467544" y="1628800"/>
            <a:ext cx="8229600" cy="4525963"/>
          </a:xfrm>
        </p:spPr>
        <p:txBody>
          <a:bodyPr>
            <a:normAutofit fontScale="92500" lnSpcReduction="20000"/>
          </a:bodyPr>
          <a:lstStyle/>
          <a:p>
            <a:r>
              <a:rPr lang="en-IN" dirty="0" smtClean="0"/>
              <a:t>It </a:t>
            </a:r>
            <a:r>
              <a:rPr lang="en-IN" dirty="0"/>
              <a:t>is a basic cycle involving the process of  Analysis, Design, Implementation and Evaluation.</a:t>
            </a:r>
          </a:p>
          <a:p>
            <a:r>
              <a:rPr lang="en-IN" dirty="0"/>
              <a:t>Analysis - What educational purposes shall the school seek to attain?</a:t>
            </a:r>
          </a:p>
          <a:p>
            <a:r>
              <a:rPr lang="en-IN" dirty="0"/>
              <a:t>Design - What educational experiences can be provided that are likely to attain these purposes?</a:t>
            </a:r>
          </a:p>
          <a:p>
            <a:r>
              <a:rPr lang="en-IN" dirty="0"/>
              <a:t>Implementation - How can these educational experiences be effectively organized?</a:t>
            </a:r>
          </a:p>
          <a:p>
            <a:r>
              <a:rPr lang="en-IN" dirty="0"/>
              <a:t>Evaluation - How can we determine whether these purposes are being attained?</a:t>
            </a:r>
          </a:p>
          <a:p>
            <a:endParaRPr lang="en-IN" dirty="0"/>
          </a:p>
        </p:txBody>
      </p:sp>
    </p:spTree>
    <p:extLst>
      <p:ext uri="{BB962C8B-B14F-4D97-AF65-F5344CB8AC3E}">
        <p14:creationId xmlns:p14="http://schemas.microsoft.com/office/powerpoint/2010/main" val="7881709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Through analysis, design, implementation and evaluation, curriculum developers set goals, plan experiences, select content and assess outcomes of school programs. These constant processes have contributed to the emergence of structure in curriculum planning</a:t>
            </a:r>
          </a:p>
        </p:txBody>
      </p:sp>
    </p:spTree>
    <p:extLst>
      <p:ext uri="{BB962C8B-B14F-4D97-AF65-F5344CB8AC3E}">
        <p14:creationId xmlns:p14="http://schemas.microsoft.com/office/powerpoint/2010/main" val="178566478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PRINCIPLES OF CURRICULUM ORGANISATION</a:t>
            </a:r>
          </a:p>
        </p:txBody>
      </p:sp>
      <p:sp>
        <p:nvSpPr>
          <p:cNvPr id="3" name="Content Placeholder 2"/>
          <p:cNvSpPr>
            <a:spLocks noGrp="1"/>
          </p:cNvSpPr>
          <p:nvPr>
            <p:ph idx="1"/>
          </p:nvPr>
        </p:nvSpPr>
        <p:spPr/>
        <p:txBody>
          <a:bodyPr>
            <a:normAutofit fontScale="92500" lnSpcReduction="20000"/>
          </a:bodyPr>
          <a:lstStyle/>
          <a:p>
            <a:r>
              <a:rPr lang="en-IN" dirty="0"/>
              <a:t>Principle of need - A well designed curriculum should provide suitable opportunities for fulfilling the varied needs of a learner. This implies that the pupil's physical, emotional and social needs must be met.</a:t>
            </a:r>
          </a:p>
          <a:p>
            <a:r>
              <a:rPr lang="en-IN" dirty="0"/>
              <a:t>Principle of utility - Curriculum should help the children in living a wholesome and self fulfilling life. It should provide the child with sufficient opportunities for both academic and social growth so that the child can use his knowledge in his day to day life.</a:t>
            </a:r>
          </a:p>
        </p:txBody>
      </p:sp>
    </p:spTree>
    <p:extLst>
      <p:ext uri="{BB962C8B-B14F-4D97-AF65-F5344CB8AC3E}">
        <p14:creationId xmlns:p14="http://schemas.microsoft.com/office/powerpoint/2010/main" val="4097399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dirty="0"/>
              <a:t>Principle of variety - The Curriculum should be flexible enough to cater to students of different ability, aptitude and intelligence. </a:t>
            </a:r>
            <a:endParaRPr lang="en-IN" dirty="0" smtClean="0"/>
          </a:p>
          <a:p>
            <a:pPr algn="just"/>
            <a:r>
              <a:rPr lang="en-IN" dirty="0" smtClean="0"/>
              <a:t>Principle </a:t>
            </a:r>
            <a:r>
              <a:rPr lang="en-IN" dirty="0"/>
              <a:t>of readiness </a:t>
            </a:r>
            <a:r>
              <a:rPr lang="en-IN" dirty="0" smtClean="0"/>
              <a:t>-. </a:t>
            </a:r>
            <a:r>
              <a:rPr lang="en-IN" dirty="0"/>
              <a:t>The learning environment should be geared to the student's needs and maturity should be provided. </a:t>
            </a:r>
          </a:p>
        </p:txBody>
      </p:sp>
    </p:spTree>
    <p:extLst>
      <p:ext uri="{BB962C8B-B14F-4D97-AF65-F5344CB8AC3E}">
        <p14:creationId xmlns:p14="http://schemas.microsoft.com/office/powerpoint/2010/main" val="9744139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IN" dirty="0"/>
              <a:t>Principle of social relevance - The Curriculum should be relevant to the personal needs of the student as well as to the needs of the society</a:t>
            </a:r>
            <a:r>
              <a:rPr lang="en-IN" dirty="0" smtClean="0"/>
              <a:t>..</a:t>
            </a:r>
            <a:endParaRPr lang="en-IN" dirty="0"/>
          </a:p>
          <a:p>
            <a:r>
              <a:rPr lang="en-IN" dirty="0"/>
              <a:t>Principle of conservation - The Curriculum should help in preserving and spreading the traditions and culture of our nation.</a:t>
            </a:r>
          </a:p>
          <a:p>
            <a:r>
              <a:rPr lang="en-IN" dirty="0"/>
              <a:t>Principle of balancing - There should be realistic balance between: objectives and content, objectives and abilities, objectives and learning experience.</a:t>
            </a:r>
          </a:p>
        </p:txBody>
      </p:sp>
    </p:spTree>
    <p:extLst>
      <p:ext uri="{BB962C8B-B14F-4D97-AF65-F5344CB8AC3E}">
        <p14:creationId xmlns:p14="http://schemas.microsoft.com/office/powerpoint/2010/main" val="38343707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Principle </a:t>
            </a:r>
            <a:r>
              <a:rPr lang="en-IN" dirty="0"/>
              <a:t>of integration - The Curriculum should integrate the child's needs and activities on one hand and the needs of society on the </a:t>
            </a:r>
            <a:r>
              <a:rPr lang="en-IN" dirty="0" smtClean="0"/>
              <a:t>other.</a:t>
            </a:r>
            <a:endParaRPr lang="en-IN" dirty="0"/>
          </a:p>
        </p:txBody>
      </p:sp>
    </p:spTree>
    <p:extLst>
      <p:ext uri="{BB962C8B-B14F-4D97-AF65-F5344CB8AC3E}">
        <p14:creationId xmlns:p14="http://schemas.microsoft.com/office/powerpoint/2010/main" val="37441512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sz="3100" dirty="0" smtClean="0"/>
              <a:t>FACTORS </a:t>
            </a:r>
            <a:r>
              <a:rPr lang="en-IN" sz="3100" dirty="0"/>
              <a:t>THAT AFFECT CURRICULUM ORGANIZATION</a:t>
            </a:r>
            <a:br>
              <a:rPr lang="en-IN" sz="3100" dirty="0"/>
            </a:br>
            <a:endParaRPr lang="en-IN" sz="3100" dirty="0"/>
          </a:p>
        </p:txBody>
      </p:sp>
      <p:sp>
        <p:nvSpPr>
          <p:cNvPr id="3" name="Content Placeholder 2"/>
          <p:cNvSpPr>
            <a:spLocks noGrp="1"/>
          </p:cNvSpPr>
          <p:nvPr>
            <p:ph idx="1"/>
          </p:nvPr>
        </p:nvSpPr>
        <p:spPr/>
        <p:txBody>
          <a:bodyPr>
            <a:normAutofit/>
          </a:bodyPr>
          <a:lstStyle/>
          <a:p>
            <a:r>
              <a:rPr lang="en-IN" dirty="0" smtClean="0"/>
              <a:t>The </a:t>
            </a:r>
            <a:r>
              <a:rPr lang="en-IN" dirty="0"/>
              <a:t>pupils</a:t>
            </a:r>
          </a:p>
          <a:p>
            <a:r>
              <a:rPr lang="en-IN" dirty="0" smtClean="0"/>
              <a:t>The </a:t>
            </a:r>
            <a:r>
              <a:rPr lang="en-IN" dirty="0"/>
              <a:t>environment - including material </a:t>
            </a:r>
            <a:r>
              <a:rPr lang="en-IN" dirty="0" smtClean="0"/>
              <a:t>   resources</a:t>
            </a:r>
            <a:r>
              <a:rPr lang="en-IN" dirty="0"/>
              <a:t>, infrastructure, textbooks, etc.</a:t>
            </a:r>
          </a:p>
          <a:p>
            <a:r>
              <a:rPr lang="en-IN" dirty="0" smtClean="0"/>
              <a:t> </a:t>
            </a:r>
            <a:r>
              <a:rPr lang="en-IN" dirty="0"/>
              <a:t>Examination and evaluation</a:t>
            </a:r>
          </a:p>
          <a:p>
            <a:r>
              <a:rPr lang="en-IN" dirty="0" smtClean="0"/>
              <a:t> Guidance </a:t>
            </a:r>
            <a:r>
              <a:rPr lang="en-IN" dirty="0"/>
              <a:t>and counselling</a:t>
            </a:r>
          </a:p>
          <a:p>
            <a:r>
              <a:rPr lang="en-IN" dirty="0" smtClean="0"/>
              <a:t>  Administration</a:t>
            </a:r>
            <a:endParaRPr lang="en-IN" dirty="0"/>
          </a:p>
          <a:p>
            <a:r>
              <a:rPr lang="en-IN" dirty="0" smtClean="0"/>
              <a:t>  The </a:t>
            </a:r>
            <a:r>
              <a:rPr lang="en-IN" dirty="0"/>
              <a:t>teacher</a:t>
            </a:r>
          </a:p>
        </p:txBody>
      </p:sp>
    </p:spTree>
    <p:extLst>
      <p:ext uri="{BB962C8B-B14F-4D97-AF65-F5344CB8AC3E}">
        <p14:creationId xmlns:p14="http://schemas.microsoft.com/office/powerpoint/2010/main" val="29575532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a:t>T</a:t>
            </a:r>
            <a:r>
              <a:rPr lang="en-IN" dirty="0" smtClean="0"/>
              <a:t>he Right to Education described educational freedom as the "liberty of parents to ascertain religious as well as moral education of their children in accordance with their beliefs to choose schools from public institutions</a:t>
            </a:r>
            <a:endParaRPr lang="en-IN" dirty="0"/>
          </a:p>
        </p:txBody>
      </p:sp>
    </p:spTree>
    <p:extLst>
      <p:ext uri="{BB962C8B-B14F-4D97-AF65-F5344CB8AC3E}">
        <p14:creationId xmlns:p14="http://schemas.microsoft.com/office/powerpoint/2010/main" val="25819445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Conceptual learning </a:t>
            </a:r>
          </a:p>
        </p:txBody>
      </p:sp>
      <p:sp>
        <p:nvSpPr>
          <p:cNvPr id="3" name="Content Placeholder 2"/>
          <p:cNvSpPr>
            <a:spLocks noGrp="1"/>
          </p:cNvSpPr>
          <p:nvPr>
            <p:ph idx="1"/>
          </p:nvPr>
        </p:nvSpPr>
        <p:spPr/>
        <p:txBody>
          <a:bodyPr/>
          <a:lstStyle/>
          <a:p>
            <a:pPr algn="just"/>
            <a:r>
              <a:rPr lang="en-IN" dirty="0"/>
              <a:t>Conceptual learning is a process in which learners organize concept-relevant knowledge, skills, and attitudes to form logical cognitive connections resulting in assimilation, storage, retrieval, and transfer of concepts to applicable situations, familiar and unfamiliar. </a:t>
            </a:r>
          </a:p>
        </p:txBody>
      </p:sp>
    </p:spTree>
    <p:extLst>
      <p:ext uri="{BB962C8B-B14F-4D97-AF65-F5344CB8AC3E}">
        <p14:creationId xmlns:p14="http://schemas.microsoft.com/office/powerpoint/2010/main" val="7923204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r>
              <a:rPr lang="en-IN" dirty="0" smtClean="0"/>
              <a:t>Learning  </a:t>
            </a:r>
            <a:r>
              <a:rPr lang="en-IN" dirty="0"/>
              <a:t>is one  of the  most important  fields of  educational system that  over history  has been  addressed by philosophers.</a:t>
            </a:r>
          </a:p>
          <a:p>
            <a:pPr algn="just"/>
            <a:r>
              <a:rPr lang="en-IN" dirty="0"/>
              <a:t> The main components of learning are teacher and student. </a:t>
            </a:r>
            <a:endParaRPr lang="en-IN" dirty="0" smtClean="0"/>
          </a:p>
          <a:p>
            <a:pPr algn="just"/>
            <a:endParaRPr lang="en-IN" dirty="0"/>
          </a:p>
          <a:p>
            <a:pPr algn="just"/>
            <a:r>
              <a:rPr lang="en-IN" dirty="0" smtClean="0"/>
              <a:t>The </a:t>
            </a:r>
            <a:r>
              <a:rPr lang="en-IN" dirty="0"/>
              <a:t>reason of emphasis on the role of the teacher and student, especially teacher within learning process is the influence of other educational factors such as educational objectives, Curriculum, textbook content, and teaching methods takes place through teacher to the learners.</a:t>
            </a:r>
          </a:p>
          <a:p>
            <a:pPr algn="just"/>
            <a:endParaRPr lang="en-IN" dirty="0"/>
          </a:p>
        </p:txBody>
      </p:sp>
    </p:spTree>
    <p:extLst>
      <p:ext uri="{BB962C8B-B14F-4D97-AF65-F5344CB8AC3E}">
        <p14:creationId xmlns:p14="http://schemas.microsoft.com/office/powerpoint/2010/main" val="19625204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IN" dirty="0"/>
              <a:t>The teachers should have power of recognize and evaluation and the talent of class leadership.</a:t>
            </a:r>
          </a:p>
          <a:p>
            <a:r>
              <a:rPr lang="en-IN" dirty="0"/>
              <a:t>They should be able to recognize and treat students' learning  problems and  the  successful teacher  is one  that  have ability  of compatibility, flexibility,  , usefulness  ,reliability and  innovation </a:t>
            </a:r>
          </a:p>
          <a:p>
            <a:r>
              <a:rPr lang="en-IN" dirty="0"/>
              <a:t>In professional  dimension  it  should  be  well-informed, aware from the material, purposeful and with decent teaching method</a:t>
            </a:r>
          </a:p>
          <a:p>
            <a:endParaRPr lang="en-IN" dirty="0"/>
          </a:p>
        </p:txBody>
      </p:sp>
    </p:spTree>
    <p:extLst>
      <p:ext uri="{BB962C8B-B14F-4D97-AF65-F5344CB8AC3E}">
        <p14:creationId xmlns:p14="http://schemas.microsoft.com/office/powerpoint/2010/main" val="27549365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Ryan in 1960 within a study pointed out to three important factors for achievement of teachers:</a:t>
            </a:r>
          </a:p>
          <a:p>
            <a:r>
              <a:rPr lang="en-IN" dirty="0"/>
              <a:t>  1- warm and sincere relation of teacher with students' understanding </a:t>
            </a:r>
          </a:p>
          <a:p>
            <a:r>
              <a:rPr lang="en-IN" dirty="0"/>
              <a:t>2- organized and planned activity in classroom </a:t>
            </a:r>
          </a:p>
          <a:p>
            <a:r>
              <a:rPr lang="en-IN" dirty="0"/>
              <a:t>3- motivating and fictional activist</a:t>
            </a:r>
          </a:p>
          <a:p>
            <a:endParaRPr lang="en-IN" dirty="0"/>
          </a:p>
        </p:txBody>
      </p:sp>
    </p:spTree>
    <p:extLst>
      <p:ext uri="{BB962C8B-B14F-4D97-AF65-F5344CB8AC3E}">
        <p14:creationId xmlns:p14="http://schemas.microsoft.com/office/powerpoint/2010/main" val="38845927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dirty="0"/>
              <a:t>Attributes identified </a:t>
            </a:r>
            <a:r>
              <a:rPr lang="en-IN" dirty="0" smtClean="0"/>
              <a:t>were:</a:t>
            </a:r>
          </a:p>
          <a:p>
            <a:pPr algn="just"/>
            <a:r>
              <a:rPr lang="en-IN" dirty="0" smtClean="0"/>
              <a:t> </a:t>
            </a:r>
            <a:r>
              <a:rPr lang="en-IN" dirty="0"/>
              <a:t>(a) recognizing patterns in information, </a:t>
            </a:r>
            <a:endParaRPr lang="en-IN" dirty="0" smtClean="0"/>
          </a:p>
          <a:p>
            <a:pPr algn="just"/>
            <a:r>
              <a:rPr lang="en-IN" dirty="0" smtClean="0"/>
              <a:t>(</a:t>
            </a:r>
            <a:r>
              <a:rPr lang="en-IN" dirty="0"/>
              <a:t>b) forming linkages with concepts, </a:t>
            </a:r>
            <a:endParaRPr lang="en-IN" dirty="0" smtClean="0"/>
          </a:p>
          <a:p>
            <a:pPr algn="just"/>
            <a:r>
              <a:rPr lang="en-IN" dirty="0" smtClean="0"/>
              <a:t>(</a:t>
            </a:r>
            <a:r>
              <a:rPr lang="en-IN" dirty="0"/>
              <a:t>c) acquiring deeper understanding of concepts, </a:t>
            </a:r>
            <a:endParaRPr lang="en-IN" dirty="0" smtClean="0"/>
          </a:p>
          <a:p>
            <a:pPr algn="just"/>
            <a:r>
              <a:rPr lang="en-IN" dirty="0" smtClean="0"/>
              <a:t>(</a:t>
            </a:r>
            <a:r>
              <a:rPr lang="en-IN" dirty="0"/>
              <a:t>d) developing personal relevance, and </a:t>
            </a:r>
            <a:endParaRPr lang="en-IN" dirty="0" smtClean="0"/>
          </a:p>
          <a:p>
            <a:pPr algn="just"/>
            <a:r>
              <a:rPr lang="en-IN" dirty="0" smtClean="0"/>
              <a:t>(</a:t>
            </a:r>
            <a:r>
              <a:rPr lang="en-IN" dirty="0"/>
              <a:t>e) applying concepts to other situations</a:t>
            </a:r>
            <a:r>
              <a:rPr lang="en-IN" dirty="0" smtClean="0"/>
              <a:t>.</a:t>
            </a:r>
          </a:p>
        </p:txBody>
      </p:sp>
    </p:spTree>
    <p:extLst>
      <p:ext uri="{BB962C8B-B14F-4D97-AF65-F5344CB8AC3E}">
        <p14:creationId xmlns:p14="http://schemas.microsoft.com/office/powerpoint/2010/main" val="416911797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marL="0" indent="0" algn="just">
              <a:buNone/>
            </a:pPr>
            <a:r>
              <a:rPr lang="en-IN" dirty="0" smtClean="0"/>
              <a:t>              </a:t>
            </a:r>
            <a:r>
              <a:rPr lang="en-IN" dirty="0"/>
              <a:t>Antecedents were </a:t>
            </a:r>
            <a:r>
              <a:rPr lang="en-IN" dirty="0" smtClean="0"/>
              <a:t>:</a:t>
            </a:r>
          </a:p>
          <a:p>
            <a:pPr algn="just"/>
            <a:r>
              <a:rPr lang="en-IN" dirty="0" smtClean="0"/>
              <a:t>(</a:t>
            </a:r>
            <a:r>
              <a:rPr lang="en-IN" dirty="0"/>
              <a:t>a) learner cognitive potential, </a:t>
            </a:r>
            <a:endParaRPr lang="en-IN" dirty="0" smtClean="0"/>
          </a:p>
          <a:p>
            <a:pPr algn="just"/>
            <a:r>
              <a:rPr lang="en-IN" dirty="0" smtClean="0"/>
              <a:t>(</a:t>
            </a:r>
            <a:r>
              <a:rPr lang="en-IN" dirty="0"/>
              <a:t>b) organized conceptual framework, and </a:t>
            </a:r>
            <a:endParaRPr lang="en-IN" dirty="0" smtClean="0"/>
          </a:p>
          <a:p>
            <a:pPr algn="just"/>
            <a:r>
              <a:rPr lang="en-IN" dirty="0" smtClean="0"/>
              <a:t>(</a:t>
            </a:r>
            <a:r>
              <a:rPr lang="en-IN" dirty="0"/>
              <a:t>c) conceptual approach to teaching. </a:t>
            </a:r>
            <a:endParaRPr lang="en-IN" dirty="0" smtClean="0"/>
          </a:p>
          <a:p>
            <a:pPr algn="just"/>
            <a:endParaRPr lang="en-IN" smtClean="0"/>
          </a:p>
          <a:p>
            <a:pPr algn="just"/>
            <a:r>
              <a:rPr lang="en-IN" smtClean="0"/>
              <a:t>Consequences </a:t>
            </a:r>
            <a:r>
              <a:rPr lang="en-IN" dirty="0"/>
              <a:t>were </a:t>
            </a:r>
            <a:r>
              <a:rPr lang="en-IN" dirty="0" smtClean="0"/>
              <a:t>:</a:t>
            </a:r>
          </a:p>
          <a:p>
            <a:pPr algn="just"/>
            <a:r>
              <a:rPr lang="en-IN" dirty="0" smtClean="0"/>
              <a:t>(</a:t>
            </a:r>
            <a:r>
              <a:rPr lang="en-IN" dirty="0"/>
              <a:t>a) enhanced synthesis and analysis, (b) improved problem solving, (c) ability to translate theory to practice, (d) appreciation of linear/nonlinear ways of thinking, and (e) enhanced concept construction.</a:t>
            </a:r>
          </a:p>
          <a:p>
            <a:endParaRPr lang="en-IN" dirty="0"/>
          </a:p>
        </p:txBody>
      </p:sp>
    </p:spTree>
    <p:extLst>
      <p:ext uri="{BB962C8B-B14F-4D97-AF65-F5344CB8AC3E}">
        <p14:creationId xmlns:p14="http://schemas.microsoft.com/office/powerpoint/2010/main" val="1884525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IN" dirty="0"/>
              <a:t>F</a:t>
            </a:r>
            <a:r>
              <a:rPr lang="en-IN" dirty="0" smtClean="0"/>
              <a:t>reedom of education is the right for parents to have their children educated in accordance with the religious and other views </a:t>
            </a:r>
          </a:p>
          <a:p>
            <a:pPr algn="just"/>
            <a:r>
              <a:rPr lang="en-IN" dirty="0" smtClean="0"/>
              <a:t>Types of freedom : freedom of association freedom of belief, freedom of speech ,freedom to express oneself, freedom of the press, freedom to choose best state in life, freedom of talking to each other, freedom of religion </a:t>
            </a:r>
            <a:r>
              <a:rPr lang="en-IN" dirty="0" err="1" smtClean="0"/>
              <a:t>etc</a:t>
            </a:r>
            <a:r>
              <a:rPr lang="en-IN" dirty="0"/>
              <a:t>;</a:t>
            </a:r>
            <a:endParaRPr lang="en-IN" dirty="0" smtClean="0"/>
          </a:p>
          <a:p>
            <a:endParaRPr lang="en-IN" dirty="0"/>
          </a:p>
        </p:txBody>
      </p:sp>
    </p:spTree>
    <p:extLst>
      <p:ext uri="{BB962C8B-B14F-4D97-AF65-F5344CB8AC3E}">
        <p14:creationId xmlns:p14="http://schemas.microsoft.com/office/powerpoint/2010/main" val="22469429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IN" dirty="0" smtClean="0"/>
              <a:t>Academic freedom pertains to the autonomy of academic community members to practice, develop, and communicate knowledge and ideas through research, teaching, dialogue, documentation, production, and writing either jointly or individually. </a:t>
            </a:r>
          </a:p>
          <a:p>
            <a:pPr algn="just"/>
            <a:r>
              <a:rPr lang="en-IN" dirty="0" smtClean="0"/>
              <a:t>Freedom in education indicates the need for parents to become accountable for the education of their children. </a:t>
            </a:r>
            <a:endParaRPr lang="en-IN" dirty="0"/>
          </a:p>
        </p:txBody>
      </p:sp>
    </p:spTree>
    <p:extLst>
      <p:ext uri="{BB962C8B-B14F-4D97-AF65-F5344CB8AC3E}">
        <p14:creationId xmlns:p14="http://schemas.microsoft.com/office/powerpoint/2010/main" val="28509832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DICIPLINE AND EDUCATION</a:t>
            </a:r>
            <a:endParaRPr lang="en-IN" dirty="0"/>
          </a:p>
        </p:txBody>
      </p:sp>
      <p:sp>
        <p:nvSpPr>
          <p:cNvPr id="3" name="Content Placeholder 2"/>
          <p:cNvSpPr>
            <a:spLocks noGrp="1"/>
          </p:cNvSpPr>
          <p:nvPr>
            <p:ph idx="1"/>
          </p:nvPr>
        </p:nvSpPr>
        <p:spPr/>
        <p:txBody>
          <a:bodyPr>
            <a:normAutofit fontScale="92500"/>
          </a:bodyPr>
          <a:lstStyle/>
          <a:p>
            <a:pPr algn="just"/>
            <a:r>
              <a:rPr lang="en-IN" dirty="0" smtClean="0"/>
              <a:t>School discipline means a system consisting code of conduct, punishment and behavioural strategies to regulate students and keep school and classroom in order. </a:t>
            </a:r>
          </a:p>
          <a:p>
            <a:pPr algn="just"/>
            <a:r>
              <a:rPr lang="en-IN" dirty="0" smtClean="0"/>
              <a:t>The aim of classroom management and discipline is controlling students’ actions, habits, attitude and behaviour in the classroom. An obedient students follow the code of conduct imposed by school administration. </a:t>
            </a:r>
            <a:endParaRPr lang="en-IN" dirty="0"/>
          </a:p>
        </p:txBody>
      </p:sp>
    </p:spTree>
    <p:extLst>
      <p:ext uri="{BB962C8B-B14F-4D97-AF65-F5344CB8AC3E}">
        <p14:creationId xmlns:p14="http://schemas.microsoft.com/office/powerpoint/2010/main" val="23075897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a:bodyPr>
          <a:lstStyle/>
          <a:p>
            <a:pPr marL="0" indent="0" algn="just">
              <a:buNone/>
            </a:pPr>
            <a:r>
              <a:rPr lang="en-IN" dirty="0" smtClean="0"/>
              <a:t> Concept of discipline changes with the changes in the outlook of life. In other word, discipline reflects the philosophy of life. </a:t>
            </a:r>
          </a:p>
          <a:p>
            <a:pPr marL="0" indent="0" algn="just">
              <a:buNone/>
            </a:pPr>
            <a:r>
              <a:rPr lang="en-IN" dirty="0" smtClean="0"/>
              <a:t> Idealism advocates strict discipline and self control where as naturalism emphasis freedom and natural discipline , and pragmatism stressed social discipline.</a:t>
            </a:r>
          </a:p>
          <a:p>
            <a:pPr marL="0" indent="0" algn="just">
              <a:buNone/>
            </a:pPr>
            <a:r>
              <a:rPr lang="en-IN" dirty="0" smtClean="0"/>
              <a:t>The</a:t>
            </a:r>
            <a:r>
              <a:rPr lang="en-IN" dirty="0"/>
              <a:t> </a:t>
            </a:r>
            <a:r>
              <a:rPr lang="en-IN" dirty="0" smtClean="0"/>
              <a:t>knowledge of educational philosophy is essential to follow a desirable discipline.</a:t>
            </a:r>
          </a:p>
          <a:p>
            <a:endParaRPr lang="en-IN" dirty="0"/>
          </a:p>
        </p:txBody>
      </p:sp>
    </p:spTree>
    <p:extLst>
      <p:ext uri="{BB962C8B-B14F-4D97-AF65-F5344CB8AC3E}">
        <p14:creationId xmlns:p14="http://schemas.microsoft.com/office/powerpoint/2010/main" val="12604152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IN" dirty="0" smtClean="0"/>
              <a:t>To make the teaching learning process effective the whole environment of the classroom should be conducive and  favourable.</a:t>
            </a:r>
          </a:p>
          <a:p>
            <a:pPr algn="just"/>
            <a:endParaRPr lang="en-IN" dirty="0" smtClean="0"/>
          </a:p>
          <a:p>
            <a:pPr algn="just"/>
            <a:r>
              <a:rPr lang="en-IN" dirty="0" smtClean="0"/>
              <a:t>So, Discipline is the ability to establish good relationship with children to organize classroom routine.</a:t>
            </a:r>
            <a:endParaRPr lang="en-IN" dirty="0"/>
          </a:p>
        </p:txBody>
      </p:sp>
    </p:spTree>
    <p:extLst>
      <p:ext uri="{BB962C8B-B14F-4D97-AF65-F5344CB8AC3E}">
        <p14:creationId xmlns:p14="http://schemas.microsoft.com/office/powerpoint/2010/main" val="34274192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D</a:t>
            </a:r>
            <a:r>
              <a:rPr lang="en-IN" dirty="0" smtClean="0"/>
              <a:t>iscipline and Freedom</a:t>
            </a:r>
            <a:br>
              <a:rPr lang="en-IN" dirty="0" smtClean="0"/>
            </a:br>
            <a:endParaRPr lang="en-IN" dirty="0"/>
          </a:p>
        </p:txBody>
      </p:sp>
      <p:sp>
        <p:nvSpPr>
          <p:cNvPr id="3" name="Content Placeholder 2"/>
          <p:cNvSpPr>
            <a:spLocks noGrp="1"/>
          </p:cNvSpPr>
          <p:nvPr>
            <p:ph idx="1"/>
          </p:nvPr>
        </p:nvSpPr>
        <p:spPr/>
        <p:txBody>
          <a:bodyPr>
            <a:normAutofit/>
          </a:bodyPr>
          <a:lstStyle/>
          <a:p>
            <a:pPr algn="just"/>
            <a:r>
              <a:rPr lang="en-IN" dirty="0" smtClean="0"/>
              <a:t>Children do not learn to become willing disciples, as some theorist seem to suggest merely by being left to do what they like. </a:t>
            </a:r>
          </a:p>
          <a:p>
            <a:pPr algn="just"/>
            <a:r>
              <a:rPr lang="en-IN" dirty="0" smtClean="0"/>
              <a:t>There is a connection between freedom and discipline and both grow together. They are necessary one to the other. </a:t>
            </a:r>
          </a:p>
        </p:txBody>
      </p:sp>
    </p:spTree>
    <p:extLst>
      <p:ext uri="{BB962C8B-B14F-4D97-AF65-F5344CB8AC3E}">
        <p14:creationId xmlns:p14="http://schemas.microsoft.com/office/powerpoint/2010/main" val="33791003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619</TotalTime>
  <Words>1968</Words>
  <Application>Microsoft Office PowerPoint</Application>
  <PresentationFormat>On-screen Show (4:3)</PresentationFormat>
  <Paragraphs>123</Paragraphs>
  <Slides>35</Slides>
  <Notes>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PowerPoint Presentation</vt:lpstr>
      <vt:lpstr>EDUCATION AND FREEDOM</vt:lpstr>
      <vt:lpstr>PowerPoint Presentation</vt:lpstr>
      <vt:lpstr>PowerPoint Presentation</vt:lpstr>
      <vt:lpstr>PowerPoint Presentation</vt:lpstr>
      <vt:lpstr>DICIPLINE AND EDUCATION</vt:lpstr>
      <vt:lpstr>PowerPoint Presentation</vt:lpstr>
      <vt:lpstr>PowerPoint Presentation</vt:lpstr>
      <vt:lpstr>Discipline and Freedom </vt:lpstr>
      <vt:lpstr>AUTHORITY AND EDUCATION</vt:lpstr>
      <vt:lpstr>Meaning of authority </vt:lpstr>
      <vt:lpstr>Authorities' properties </vt:lpstr>
      <vt:lpstr>PowerPoint Presentation</vt:lpstr>
      <vt:lpstr>PowerPoint Presentation</vt:lpstr>
      <vt:lpstr>PowerPoint Presentation</vt:lpstr>
      <vt:lpstr>PowerPoint Presentation</vt:lpstr>
      <vt:lpstr>Reward authority</vt:lpstr>
      <vt:lpstr>Punishment authority</vt:lpstr>
      <vt:lpstr> CURRICULUM - </vt:lpstr>
      <vt:lpstr>PowerPoint Presentation</vt:lpstr>
      <vt:lpstr>PowerPoint Presentation</vt:lpstr>
      <vt:lpstr>DIFFERENCE BETWEEN CURRICULUM AND SYLLABUS </vt:lpstr>
      <vt:lpstr>CURRICULUM DEVELOPMENT </vt:lpstr>
      <vt:lpstr>PowerPoint Presentation</vt:lpstr>
      <vt:lpstr>PRINCIPLES OF CURRICULUM ORGANISATION</vt:lpstr>
      <vt:lpstr>PowerPoint Presentation</vt:lpstr>
      <vt:lpstr>PowerPoint Presentation</vt:lpstr>
      <vt:lpstr>PowerPoint Presentation</vt:lpstr>
      <vt:lpstr> FACTORS THAT AFFECT CURRICULUM ORGANIZATION </vt:lpstr>
      <vt:lpstr>Conceptual learning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Conceptual analysiz in education</dc:title>
  <dc:creator>user</dc:creator>
  <cp:lastModifiedBy>user</cp:lastModifiedBy>
  <cp:revision>113</cp:revision>
  <dcterms:created xsi:type="dcterms:W3CDTF">2021-01-03T11:25:39Z</dcterms:created>
  <dcterms:modified xsi:type="dcterms:W3CDTF">2021-01-28T12:08:39Z</dcterms:modified>
</cp:coreProperties>
</file>