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77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17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5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827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64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35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86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15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294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30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186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D5E58-6AAE-4EB9-BD8D-E3F852989CCB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715C-A06D-4203-B21D-094439080E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88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ED010101 - ADVANCED PHILOSOPHY OF EDUCATION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704856" cy="34563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IN" b="1" dirty="0" smtClean="0">
                <a:solidFill>
                  <a:schemeClr val="tx1"/>
                </a:solidFill>
              </a:rPr>
              <a:t>Module One: Philosophical Perspectives of Education (20 hours) 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</a:rPr>
              <a:t>1. Philosophy – meaning nature and purpose, need for philosophical frame work, functions of philosophy – normative, speculative and critical. 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</a:rPr>
              <a:t>2. Educational philosophy, concept, nature and scope, relationship between philosophy and education and importance. 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</a:rPr>
              <a:t>3. Conceptual analysis in education - freedom, authority, curriculum, discipline, learning, training and instruction. 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</a:rPr>
              <a:t>4. Modern concepts of philosophy: Logical analysis – logical empiricism and positive relativism.  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</a:rPr>
              <a:t>5. Knowledge - meaning and nature, types, sources, method of acquiring knowledge. 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61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Three: Issues in Teacher Education (20 hours)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11. Teacher Development - Concept, Objectives, Berliner’s Stages of Development of a Teacher. </a:t>
            </a:r>
          </a:p>
          <a:p>
            <a:r>
              <a:rPr lang="en-IN" dirty="0" smtClean="0"/>
              <a:t> 12. A review on National and State Policies on Teacher Education.  </a:t>
            </a:r>
          </a:p>
          <a:p>
            <a:r>
              <a:rPr lang="en-IN" dirty="0" smtClean="0"/>
              <a:t>13. In-service education – Concept, need</a:t>
            </a:r>
            <a:r>
              <a:rPr lang="en-IN" smtClean="0"/>
              <a:t>, Innovative </a:t>
            </a:r>
            <a:r>
              <a:rPr lang="en-IN" dirty="0" smtClean="0"/>
              <a:t>programmes for continuous professional development of Teacher Educators. </a:t>
            </a:r>
          </a:p>
          <a:p>
            <a:r>
              <a:rPr lang="en-IN" dirty="0" smtClean="0"/>
              <a:t> 14. Problems and issues in professional development of teachers – gender issues, issues of the marginalized.  15. Challenges in Linking Teacher Education Institutions with School &amp; Community, Government Agencies, Universities, Teacher Training Institutions.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8717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Four: Innovations in Teacher Education (15 hours)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IN" dirty="0" smtClean="0"/>
              <a:t>16. Models of Teaching – General Principles, Families of Models: Inquiry Training Model, </a:t>
            </a:r>
            <a:r>
              <a:rPr lang="en-IN" dirty="0" err="1" smtClean="0"/>
              <a:t>Synectics</a:t>
            </a:r>
            <a:r>
              <a:rPr lang="en-IN" dirty="0" smtClean="0"/>
              <a:t> Model, Jurisprudential Inquiry Model, Direct Instruction Model.  </a:t>
            </a:r>
          </a:p>
          <a:p>
            <a:pPr algn="just"/>
            <a:r>
              <a:rPr lang="en-IN" dirty="0" smtClean="0"/>
              <a:t>17. Innovative Instructive Practices – Blended Learning, </a:t>
            </a:r>
            <a:r>
              <a:rPr lang="en-IN" dirty="0" err="1" smtClean="0"/>
              <a:t>Gilly</a:t>
            </a:r>
            <a:r>
              <a:rPr lang="en-IN" dirty="0" smtClean="0"/>
              <a:t> Salmon’s Five Stage Model, Teaching &amp; Learning Models: 5E and 7E Models, Kolb’s Model and VARKs Model –   Instructional Design Models: ADDIE and ARCS. 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18. Knowledge Management Strategies – SECI Model (</a:t>
            </a:r>
            <a:r>
              <a:rPr lang="en-IN" dirty="0" err="1" smtClean="0"/>
              <a:t>Nonaka</a:t>
            </a:r>
            <a:r>
              <a:rPr lang="en-IN" dirty="0" smtClean="0"/>
              <a:t> and Takeuchi); views of </a:t>
            </a:r>
            <a:r>
              <a:rPr lang="en-IN" dirty="0" err="1" smtClean="0"/>
              <a:t>Boisot</a:t>
            </a:r>
            <a:r>
              <a:rPr lang="en-IN" dirty="0" smtClean="0"/>
              <a:t>. </a:t>
            </a:r>
          </a:p>
          <a:p>
            <a:pPr algn="just"/>
            <a:r>
              <a:rPr lang="en-IN" dirty="0" smtClean="0"/>
              <a:t> 19. Role of ICT in teacher education, virtual universities, MOOC, e-resources: e-book, </a:t>
            </a:r>
            <a:r>
              <a:rPr lang="en-IN" dirty="0" err="1" smtClean="0"/>
              <a:t>ejournal</a:t>
            </a:r>
            <a:r>
              <a:rPr lang="en-IN" dirty="0" smtClean="0"/>
              <a:t>, digital library, e-magazine. </a:t>
            </a:r>
          </a:p>
          <a:p>
            <a:pPr algn="just"/>
            <a:r>
              <a:rPr lang="en-IN" dirty="0" smtClean="0"/>
              <a:t> 20. Empowerment of teacher educators through technology: M-learning applications, webinar.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2118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Five: Research in Teacher Education (15 hours)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21. Contributions of Shulman and Gage in Teacher Education.</a:t>
            </a:r>
          </a:p>
          <a:p>
            <a:r>
              <a:rPr lang="en-IN" dirty="0" smtClean="0"/>
              <a:t>  22. Concept and strategies for making teacher as a Reflective practitioner.  </a:t>
            </a:r>
          </a:p>
          <a:p>
            <a:r>
              <a:rPr lang="en-IN" dirty="0" smtClean="0"/>
              <a:t>23. Emerging Trends of Research in Teacher Education.  </a:t>
            </a:r>
          </a:p>
          <a:p>
            <a:r>
              <a:rPr lang="en-IN" dirty="0" smtClean="0"/>
              <a:t>24. Methodological issues of research in teacher education.  </a:t>
            </a:r>
          </a:p>
          <a:p>
            <a:r>
              <a:rPr lang="en-IN" dirty="0" smtClean="0"/>
              <a:t>25. Need and scope of Action Research in teacher education.  </a:t>
            </a:r>
          </a:p>
        </p:txBody>
      </p:sp>
    </p:spTree>
    <p:extLst>
      <p:ext uri="{BB962C8B-B14F-4D97-AF65-F5344CB8AC3E}">
        <p14:creationId xmlns:p14="http://schemas.microsoft.com/office/powerpoint/2010/main" val="410186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056784" cy="1008112"/>
          </a:xfrm>
        </p:spPr>
        <p:txBody>
          <a:bodyPr>
            <a:normAutofit fontScale="90000"/>
          </a:bodyPr>
          <a:lstStyle/>
          <a:p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/>
              <a:t/>
            </a:r>
            <a:br>
              <a:rPr lang="en-IN" sz="2700" dirty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/>
              <a:t/>
            </a:r>
            <a:br>
              <a:rPr lang="en-IN" sz="2700" dirty="0"/>
            </a:br>
            <a:r>
              <a:rPr lang="en-IN" sz="2700" dirty="0"/>
              <a:t/>
            </a:r>
            <a:br>
              <a:rPr lang="en-IN" sz="2700" dirty="0"/>
            </a:br>
            <a:r>
              <a:rPr lang="en-IN" sz="2700" dirty="0" smtClean="0"/>
              <a:t>PRACTICUM: (any two): </a:t>
            </a:r>
            <a:br>
              <a:rPr lang="en-IN" sz="2700" dirty="0" smtClean="0"/>
            </a:br>
            <a:r>
              <a:rPr lang="en-IN" sz="2700" dirty="0"/>
              <a:t/>
            </a:r>
            <a:br>
              <a:rPr lang="en-IN" sz="2700" dirty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/>
              <a:t/>
            </a:r>
            <a:br>
              <a:rPr lang="en-IN" sz="2700" dirty="0"/>
            </a:br>
            <a:r>
              <a:rPr lang="en-IN" sz="2700" dirty="0" smtClean="0"/>
              <a:t/>
            </a:r>
            <a:br>
              <a:rPr lang="en-IN" sz="2700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1. A comparative study of the pre-service teacher education programme in primary, and secondary levels in terms of duration, organization, transaction and evaluation. </a:t>
            </a:r>
          </a:p>
          <a:p>
            <a:r>
              <a:rPr lang="en-IN" dirty="0" smtClean="0"/>
              <a:t> 2. Identify the challenges in present teacher education system and remedies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3. Prepare a report on ‘Best Practices’ prevailing in teacher education institutions.  </a:t>
            </a:r>
          </a:p>
          <a:p>
            <a:r>
              <a:rPr lang="en-IN" dirty="0" smtClean="0"/>
              <a:t>4. Review of any two published research papers in Teacher Education.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863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Two: Western Schools of Philosophy (25 hours)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dirty="0"/>
              <a:t>6</a:t>
            </a:r>
            <a:r>
              <a:rPr lang="en-IN" sz="5000" dirty="0" smtClean="0"/>
              <a:t>. </a:t>
            </a:r>
            <a:r>
              <a:rPr lang="en-IN" sz="5000" dirty="0" smtClean="0"/>
              <a:t>Fields of Philosophical Enquiry - Metaphysics, Epistemology and Axiology – Meaning, Scope and area of operation.</a:t>
            </a:r>
          </a:p>
          <a:p>
            <a:pPr marL="0" indent="0">
              <a:buNone/>
            </a:pPr>
            <a:r>
              <a:rPr lang="en-IN" sz="4200" dirty="0" smtClean="0"/>
              <a:t>  7. Idealism - Critical analysis of the metaphysical, epistemological and axiological aspects - implications of this philosophy in determining the aim, curriculum and methodology of education. </a:t>
            </a:r>
          </a:p>
          <a:p>
            <a:pPr marL="0" indent="0">
              <a:buNone/>
            </a:pPr>
            <a:r>
              <a:rPr lang="en-IN" sz="4200" dirty="0" smtClean="0"/>
              <a:t> 8. Naturalism - Critical analysis of the metaphysical, epistemological and axiological aspects - implications of this philosophy in determining the aim, curriculum and methodology of education.</a:t>
            </a:r>
          </a:p>
          <a:p>
            <a:pPr marL="0" indent="0">
              <a:buNone/>
            </a:pPr>
            <a:r>
              <a:rPr lang="en-IN" dirty="0" smtClean="0"/>
              <a:t>. 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269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9. Pragmatism - Critical analysis of the metaphysical, epistemological and axiological aspects - implications of this philosophy in determining the aim, curriculum and methodology of education.  </a:t>
            </a:r>
          </a:p>
          <a:p>
            <a:endParaRPr lang="en-IN" dirty="0"/>
          </a:p>
          <a:p>
            <a:r>
              <a:rPr lang="en-IN" dirty="0"/>
              <a:t>10. Existentialism - Critical analysis of the metaphysical, epistemological and axiological aspects - implications of this philosophy in determining the aim, curriculum and methodology of education.  </a:t>
            </a:r>
          </a:p>
          <a:p>
            <a:endParaRPr lang="en-IN" dirty="0"/>
          </a:p>
          <a:p>
            <a:r>
              <a:rPr lang="en-IN" dirty="0"/>
              <a:t>11. Marxism - Critical analysis of the metaphysical, epistemological and axiological aspects - implications of this philosophy in determining the aim, curriculum and methodology of education</a:t>
            </a:r>
          </a:p>
        </p:txBody>
      </p:sp>
    </p:spTree>
    <p:extLst>
      <p:ext uri="{BB962C8B-B14F-4D97-AF65-F5344CB8AC3E}">
        <p14:creationId xmlns:p14="http://schemas.microsoft.com/office/powerpoint/2010/main" val="226071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Module Three: Indian Schools of Philosophy, Gita, Quran and Bible (20 hours)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53136"/>
          </a:xfrm>
        </p:spPr>
        <p:txBody>
          <a:bodyPr>
            <a:noAutofit/>
          </a:bodyPr>
          <a:lstStyle/>
          <a:p>
            <a:r>
              <a:rPr lang="en-IN" sz="2400" dirty="0" smtClean="0"/>
              <a:t>12. Unique characteristics of Indian philosophies and its relationship with Indian cultural heritage.  </a:t>
            </a:r>
          </a:p>
          <a:p>
            <a:r>
              <a:rPr lang="en-IN" sz="2400" dirty="0" smtClean="0"/>
              <a:t>13. Comparative study of orthodox school of philosophy and heterodox school of philosophy.  </a:t>
            </a:r>
          </a:p>
          <a:p>
            <a:r>
              <a:rPr lang="en-IN" sz="2400" dirty="0" smtClean="0"/>
              <a:t>14. Explore the metaphysical, epistemological and axiological aspect of Yoga, </a:t>
            </a:r>
            <a:r>
              <a:rPr lang="en-IN" sz="2400" dirty="0" err="1" smtClean="0"/>
              <a:t>Nyaya</a:t>
            </a:r>
            <a:r>
              <a:rPr lang="en-IN" sz="2400" dirty="0" smtClean="0"/>
              <a:t> and Vedanta and their educational implications.  </a:t>
            </a:r>
          </a:p>
          <a:p>
            <a:r>
              <a:rPr lang="en-IN" sz="2400" dirty="0" smtClean="0"/>
              <a:t>15. Critical analysis of Buddhism, Jainism and </a:t>
            </a:r>
            <a:r>
              <a:rPr lang="en-IN" sz="2400" dirty="0" err="1" smtClean="0"/>
              <a:t>Charvaka</a:t>
            </a:r>
            <a:r>
              <a:rPr lang="en-IN" sz="2400" dirty="0" smtClean="0"/>
              <a:t> School of philosophy.  </a:t>
            </a:r>
          </a:p>
          <a:p>
            <a:r>
              <a:rPr lang="en-IN" sz="2400" dirty="0" smtClean="0"/>
              <a:t>16. Central theme of </a:t>
            </a:r>
            <a:r>
              <a:rPr lang="en-IN" sz="2400" dirty="0" err="1" smtClean="0"/>
              <a:t>Bhagavat</a:t>
            </a:r>
            <a:r>
              <a:rPr lang="en-IN" sz="2400" dirty="0" smtClean="0"/>
              <a:t> Gita, Quran and Bible and their educational implications.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81794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Module Four - Philosophical Thoughts of Western and Indian Thinkers (15 hours) 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17.  Child </a:t>
            </a:r>
            <a:r>
              <a:rPr lang="en-IN" dirty="0" err="1" smtClean="0"/>
              <a:t>Centered</a:t>
            </a:r>
            <a:r>
              <a:rPr lang="en-IN" dirty="0" smtClean="0"/>
              <a:t> Education- Froebel and Maria Montessori. Critical Pedagogy - Paulo </a:t>
            </a:r>
            <a:r>
              <a:rPr lang="en-IN" dirty="0" err="1" smtClean="0"/>
              <a:t>Friere</a:t>
            </a:r>
            <a:r>
              <a:rPr lang="en-IN" dirty="0" smtClean="0"/>
              <a:t>.  </a:t>
            </a:r>
          </a:p>
          <a:p>
            <a:r>
              <a:rPr lang="en-IN" dirty="0" smtClean="0"/>
              <a:t>18. </a:t>
            </a:r>
            <a:r>
              <a:rPr lang="en-IN" dirty="0" err="1" smtClean="0"/>
              <a:t>Deschooling</a:t>
            </a:r>
            <a:r>
              <a:rPr lang="en-IN" dirty="0" smtClean="0"/>
              <a:t> Movement - Ivan </a:t>
            </a:r>
            <a:r>
              <a:rPr lang="en-IN" dirty="0" err="1" smtClean="0"/>
              <a:t>Illich</a:t>
            </a:r>
            <a:r>
              <a:rPr lang="en-IN" dirty="0" smtClean="0"/>
              <a:t>.  </a:t>
            </a:r>
          </a:p>
          <a:p>
            <a:r>
              <a:rPr lang="en-IN" dirty="0" smtClean="0"/>
              <a:t>19. Craft </a:t>
            </a:r>
            <a:r>
              <a:rPr lang="en-IN" dirty="0" err="1" smtClean="0"/>
              <a:t>Centered</a:t>
            </a:r>
            <a:r>
              <a:rPr lang="en-IN" dirty="0" smtClean="0"/>
              <a:t> and Liberal Education – Mahatma Gandhi and Rabindranath Tagore.  20. Integral Education – </a:t>
            </a:r>
            <a:r>
              <a:rPr lang="en-IN" dirty="0" err="1" smtClean="0"/>
              <a:t>Aurobindo</a:t>
            </a:r>
            <a:r>
              <a:rPr lang="en-IN" dirty="0" smtClean="0"/>
              <a:t> </a:t>
            </a:r>
            <a:r>
              <a:rPr lang="en-IN" dirty="0" err="1" smtClean="0"/>
              <a:t>Ghosh</a:t>
            </a:r>
            <a:r>
              <a:rPr lang="en-IN" dirty="0" smtClean="0"/>
              <a:t> and </a:t>
            </a:r>
            <a:r>
              <a:rPr lang="en-IN" dirty="0" err="1" smtClean="0"/>
              <a:t>Jiddu</a:t>
            </a:r>
            <a:r>
              <a:rPr lang="en-IN" dirty="0" smtClean="0"/>
              <a:t> Krishnamurthy.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952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Five – Understanding Values (10 hours)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22. Meaning of values and their role in individual and social life. </a:t>
            </a:r>
          </a:p>
          <a:p>
            <a:r>
              <a:rPr lang="en-IN" dirty="0" smtClean="0"/>
              <a:t> 23. Different aspects of values - ethics, morals, principles, rules, laws, customs and traditions. </a:t>
            </a:r>
          </a:p>
          <a:p>
            <a:r>
              <a:rPr lang="en-IN" dirty="0" smtClean="0"/>
              <a:t> 24. Value sources, Value Conflict, Methodology of teaching values. </a:t>
            </a:r>
          </a:p>
          <a:p>
            <a:endParaRPr lang="en-IN" dirty="0"/>
          </a:p>
          <a:p>
            <a:r>
              <a:rPr lang="en-IN" dirty="0" smtClean="0"/>
              <a:t> 25. Indian Concept of values; </a:t>
            </a:r>
            <a:r>
              <a:rPr lang="en-IN" dirty="0" err="1" smtClean="0"/>
              <a:t>purushartha</a:t>
            </a:r>
            <a:r>
              <a:rPr lang="en-IN" dirty="0" smtClean="0"/>
              <a:t>, self-realization, constitutional values.  </a:t>
            </a:r>
          </a:p>
          <a:p>
            <a:r>
              <a:rPr lang="en-IN" dirty="0" smtClean="0"/>
              <a:t>26. Inculcation of values and role of education.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403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PRACTICUM (any two):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1. Study on the value system of the teachers or students in our educational institutions and give suggestions. </a:t>
            </a:r>
          </a:p>
          <a:p>
            <a:pPr algn="just"/>
            <a:r>
              <a:rPr lang="en-IN" dirty="0" smtClean="0"/>
              <a:t> 2. Prepare classroom lessons using the philosophical concepts or value integration through the curriculum.  </a:t>
            </a:r>
          </a:p>
          <a:p>
            <a:pPr algn="just"/>
            <a:r>
              <a:rPr lang="en-IN" dirty="0" smtClean="0"/>
              <a:t>3. Organize a debate/Seminar/Symposium/Panel Discussion on any one of the topics related to Education for peace or Human Rights. </a:t>
            </a:r>
          </a:p>
          <a:p>
            <a:pPr algn="just"/>
            <a:r>
              <a:rPr lang="en-IN" dirty="0" smtClean="0"/>
              <a:t> 4. Conduct a critical analysis of the language Text books which apply schools of philosophy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126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/>
              <a:t>ED010104 – TRENDS, ISSUES, INNOVATIONS AND RESEARCH IN TEACHER EDUCATION 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 1. Historical development of teacher education in India. </a:t>
            </a:r>
          </a:p>
          <a:p>
            <a:r>
              <a:rPr lang="en-IN" dirty="0" smtClean="0"/>
              <a:t> 2. Pre-service teacher education – need, aims, theoretical and practical aspects at different levels – Pre-primary, Primary, Secondary, Higher secondary and Tertiary levels.  3. Agencies of teacher education – National and State level - their role and functions: SCERT, SIE, State Board of Teacher Education, University Departments of Education, NGOs and Academic Staff Colleges - NIE, RIE, NUEPA, NCERT, CASE, NKC. </a:t>
            </a:r>
          </a:p>
          <a:p>
            <a:r>
              <a:rPr lang="en-IN" dirty="0" smtClean="0"/>
              <a:t> 4. Role and functions of International level agencies of Teacher Education – UNESCO and UNO. </a:t>
            </a:r>
          </a:p>
          <a:p>
            <a:r>
              <a:rPr lang="en-IN" dirty="0" smtClean="0"/>
              <a:t> 5. Modes of teacher education - face to face, distance and online.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087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Module Two: Trends in Teacher Education (15 hours)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6. Quality in Teacher Education, State Vs. Private control of education, Employability, Competency Based Education.  </a:t>
            </a:r>
          </a:p>
          <a:p>
            <a:pPr algn="just"/>
            <a:r>
              <a:rPr lang="en-IN" dirty="0" smtClean="0"/>
              <a:t>7. Impact of Privatization and Globalization in Teacher Education.  </a:t>
            </a:r>
          </a:p>
          <a:p>
            <a:pPr algn="just"/>
            <a:r>
              <a:rPr lang="en-IN" dirty="0" smtClean="0"/>
              <a:t>8. TQM in Teacher Education, Autonomy in teacher education, Benchmarking.  </a:t>
            </a:r>
          </a:p>
          <a:p>
            <a:pPr algn="just"/>
            <a:r>
              <a:rPr lang="en-IN" dirty="0" smtClean="0"/>
              <a:t>9. Professional ethics and accountability of Teachers. Recognition, Assessment and Accreditation of Teacher Education Institutions - Role of NCTE, NAAC and RUSA.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1839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1223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ED010101 - ADVANCED PHILOSOPHY OF EDUCATION</vt:lpstr>
      <vt:lpstr>Module Two: Western Schools of Philosophy (25 hours) </vt:lpstr>
      <vt:lpstr>PowerPoint Presentation</vt:lpstr>
      <vt:lpstr>Module Three: Indian Schools of Philosophy, Gita, Quran and Bible (20 hours) </vt:lpstr>
      <vt:lpstr>Module Four - Philosophical Thoughts of Western and Indian Thinkers (15 hours) </vt:lpstr>
      <vt:lpstr>Module Five – Understanding Values (10 hours)</vt:lpstr>
      <vt:lpstr>PRACTICUM (any two): </vt:lpstr>
      <vt:lpstr>ED010104 – TRENDS, ISSUES, INNOVATIONS AND RESEARCH IN TEACHER EDUCATION </vt:lpstr>
      <vt:lpstr>Module Two: Trends in Teacher Education (15 hours) </vt:lpstr>
      <vt:lpstr>Module Three: Issues in Teacher Education (20 hours) </vt:lpstr>
      <vt:lpstr>Module Four: Innovations in Teacher Education (15 hours) </vt:lpstr>
      <vt:lpstr>Module Five: Research in Teacher Education (15 hours) </vt:lpstr>
      <vt:lpstr>     PRACTICUM: (any two):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ED010101 - ADVANCED PHILOSOPHY OF EDUCATION</dc:title>
  <dc:creator>user</dc:creator>
  <cp:lastModifiedBy>user</cp:lastModifiedBy>
  <cp:revision>19</cp:revision>
  <dcterms:created xsi:type="dcterms:W3CDTF">2020-11-29T13:37:35Z</dcterms:created>
  <dcterms:modified xsi:type="dcterms:W3CDTF">2020-12-01T04:50:54Z</dcterms:modified>
</cp:coreProperties>
</file>