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2" r:id="rId9"/>
    <p:sldId id="273" r:id="rId10"/>
    <p:sldId id="274" r:id="rId11"/>
    <p:sldId id="263" r:id="rId12"/>
    <p:sldId id="264" r:id="rId13"/>
    <p:sldId id="275" r:id="rId14"/>
    <p:sldId id="276" r:id="rId15"/>
    <p:sldId id="277" r:id="rId16"/>
    <p:sldId id="278" r:id="rId17"/>
    <p:sldId id="279" r:id="rId18"/>
    <p:sldId id="280" r:id="rId19"/>
    <p:sldId id="266" r:id="rId20"/>
    <p:sldId id="269" r:id="rId21"/>
    <p:sldId id="270" r:id="rId22"/>
    <p:sldId id="271"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927F3DE-B405-4837-AFDD-F4A803D4D10E}" type="datetimeFigureOut">
              <a:rPr lang="en-IN" smtClean="0"/>
              <a:t>14-02-2021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3784088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927F3DE-B405-4837-AFDD-F4A803D4D10E}" type="datetimeFigureOut">
              <a:rPr lang="en-IN" smtClean="0"/>
              <a:t>14-02-2021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3574031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927F3DE-B405-4837-AFDD-F4A803D4D10E}" type="datetimeFigureOut">
              <a:rPr lang="en-IN" smtClean="0"/>
              <a:t>14-02-2021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154228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927F3DE-B405-4837-AFDD-F4A803D4D10E}" type="datetimeFigureOut">
              <a:rPr lang="en-IN" smtClean="0"/>
              <a:t>14-02-2021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3494991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27F3DE-B405-4837-AFDD-F4A803D4D10E}" type="datetimeFigureOut">
              <a:rPr lang="en-IN" smtClean="0"/>
              <a:t>14-02-2021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2815808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927F3DE-B405-4837-AFDD-F4A803D4D10E}" type="datetimeFigureOut">
              <a:rPr lang="en-IN" smtClean="0"/>
              <a:t>14-02-2021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3449300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927F3DE-B405-4837-AFDD-F4A803D4D10E}" type="datetimeFigureOut">
              <a:rPr lang="en-IN" smtClean="0"/>
              <a:t>14-02-2021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180324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927F3DE-B405-4837-AFDD-F4A803D4D10E}" type="datetimeFigureOut">
              <a:rPr lang="en-IN" smtClean="0"/>
              <a:t>14-02-2021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2858361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7F3DE-B405-4837-AFDD-F4A803D4D10E}" type="datetimeFigureOut">
              <a:rPr lang="en-IN" smtClean="0"/>
              <a:t>14-02-2021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3812963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27F3DE-B405-4837-AFDD-F4A803D4D10E}" type="datetimeFigureOut">
              <a:rPr lang="en-IN" smtClean="0"/>
              <a:t>14-02-2021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1138089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27F3DE-B405-4837-AFDD-F4A803D4D10E}" type="datetimeFigureOut">
              <a:rPr lang="en-IN" smtClean="0"/>
              <a:t>14-02-2021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184A3E-DE3F-4406-9E17-130E375BDA72}" type="slidenum">
              <a:rPr lang="en-IN" smtClean="0"/>
              <a:t>‹#›</a:t>
            </a:fld>
            <a:endParaRPr lang="en-IN"/>
          </a:p>
        </p:txBody>
      </p:sp>
    </p:spTree>
    <p:extLst>
      <p:ext uri="{BB962C8B-B14F-4D97-AF65-F5344CB8AC3E}">
        <p14:creationId xmlns:p14="http://schemas.microsoft.com/office/powerpoint/2010/main" val="2414904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7F3DE-B405-4837-AFDD-F4A803D4D10E}" type="datetimeFigureOut">
              <a:rPr lang="en-IN" smtClean="0"/>
              <a:t>14-02-2021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184A3E-DE3F-4406-9E17-130E375BDA72}" type="slidenum">
              <a:rPr lang="en-IN" smtClean="0"/>
              <a:t>‹#›</a:t>
            </a:fld>
            <a:endParaRPr lang="en-IN"/>
          </a:p>
        </p:txBody>
      </p:sp>
    </p:spTree>
    <p:extLst>
      <p:ext uri="{BB962C8B-B14F-4D97-AF65-F5344CB8AC3E}">
        <p14:creationId xmlns:p14="http://schemas.microsoft.com/office/powerpoint/2010/main" val="1387336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792087"/>
          </a:xfrm>
        </p:spPr>
        <p:txBody>
          <a:bodyPr/>
          <a:lstStyle/>
          <a:p>
            <a:r>
              <a:rPr lang="en-IN" dirty="0" smtClean="0"/>
              <a:t>KNOWLEDGE </a:t>
            </a:r>
            <a:endParaRPr lang="en-IN" dirty="0"/>
          </a:p>
        </p:txBody>
      </p:sp>
      <p:sp>
        <p:nvSpPr>
          <p:cNvPr id="3" name="Subtitle 2"/>
          <p:cNvSpPr>
            <a:spLocks noGrp="1"/>
          </p:cNvSpPr>
          <p:nvPr>
            <p:ph type="subTitle" idx="1"/>
          </p:nvPr>
        </p:nvSpPr>
        <p:spPr>
          <a:xfrm>
            <a:off x="683568" y="1772816"/>
            <a:ext cx="7704856" cy="4176464"/>
          </a:xfrm>
        </p:spPr>
        <p:txBody>
          <a:bodyPr>
            <a:normAutofit fontScale="92500" lnSpcReduction="20000"/>
          </a:bodyPr>
          <a:lstStyle/>
          <a:p>
            <a:r>
              <a:rPr lang="en-IN" dirty="0" smtClean="0"/>
              <a:t> </a:t>
            </a:r>
            <a:r>
              <a:rPr lang="en-IN" dirty="0" smtClean="0">
                <a:solidFill>
                  <a:schemeClr val="tx1"/>
                </a:solidFill>
              </a:rPr>
              <a:t>Meaning and concept of knowledge</a:t>
            </a:r>
          </a:p>
          <a:p>
            <a:r>
              <a:rPr lang="en-IN" dirty="0" smtClean="0">
                <a:solidFill>
                  <a:schemeClr val="tx1"/>
                </a:solidFill>
              </a:rPr>
              <a:t>Knowledge stands for:-</a:t>
            </a:r>
          </a:p>
          <a:p>
            <a:endParaRPr lang="en-IN" dirty="0" smtClean="0">
              <a:solidFill>
                <a:schemeClr val="tx1"/>
              </a:solidFill>
            </a:endParaRPr>
          </a:p>
          <a:p>
            <a:pPr marL="457200" indent="-457200">
              <a:buFont typeface="Wingdings" pitchFamily="2" charset="2"/>
              <a:buChar char="§"/>
            </a:pPr>
            <a:r>
              <a:rPr lang="en-IN" dirty="0" smtClean="0">
                <a:solidFill>
                  <a:schemeClr val="tx1"/>
                </a:solidFill>
              </a:rPr>
              <a:t>Facts, information and skills acquired by a person through experience or education.</a:t>
            </a:r>
          </a:p>
          <a:p>
            <a:pPr marL="457200" indent="-457200">
              <a:buFont typeface="Wingdings" pitchFamily="2" charset="2"/>
              <a:buChar char="§"/>
            </a:pPr>
            <a:r>
              <a:rPr lang="en-IN" dirty="0" smtClean="0">
                <a:solidFill>
                  <a:schemeClr val="tx1"/>
                </a:solidFill>
              </a:rPr>
              <a:t>theoretical or practical understanding of a subject.</a:t>
            </a:r>
          </a:p>
          <a:p>
            <a:pPr marL="457200" indent="-457200">
              <a:buFont typeface="Wingdings" pitchFamily="2" charset="2"/>
              <a:buChar char="§"/>
            </a:pPr>
            <a:r>
              <a:rPr lang="en-IN" dirty="0" smtClean="0">
                <a:solidFill>
                  <a:schemeClr val="tx1"/>
                </a:solidFill>
              </a:rPr>
              <a:t>awareness or familiarity gained by experience of a fact or situation.</a:t>
            </a:r>
            <a:endParaRPr lang="en-IN" dirty="0">
              <a:solidFill>
                <a:schemeClr val="tx1"/>
              </a:solidFill>
            </a:endParaRPr>
          </a:p>
        </p:txBody>
      </p:sp>
    </p:spTree>
    <p:extLst>
      <p:ext uri="{BB962C8B-B14F-4D97-AF65-F5344CB8AC3E}">
        <p14:creationId xmlns:p14="http://schemas.microsoft.com/office/powerpoint/2010/main" val="2942361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dirty="0" smtClean="0"/>
              <a:t>INTUITIVE KNOWLEDGE</a:t>
            </a:r>
            <a:endParaRPr lang="en-IN" sz="2400" dirty="0"/>
          </a:p>
        </p:txBody>
      </p:sp>
      <p:sp>
        <p:nvSpPr>
          <p:cNvPr id="3" name="Content Placeholder 2"/>
          <p:cNvSpPr>
            <a:spLocks noGrp="1"/>
          </p:cNvSpPr>
          <p:nvPr>
            <p:ph idx="1"/>
          </p:nvPr>
        </p:nvSpPr>
        <p:spPr/>
        <p:txBody>
          <a:bodyPr>
            <a:normAutofit lnSpcReduction="10000"/>
          </a:bodyPr>
          <a:lstStyle/>
          <a:p>
            <a:pPr algn="just"/>
            <a:r>
              <a:rPr lang="en-IN" dirty="0" smtClean="0"/>
              <a:t>This kind of knowledge is non-sensuous and it arises from an intimate fusion of mind with reality .This knowledge is non-rational.</a:t>
            </a:r>
          </a:p>
          <a:p>
            <a:pPr algn="just"/>
            <a:endParaRPr lang="en-IN" dirty="0" smtClean="0"/>
          </a:p>
          <a:p>
            <a:pPr algn="just"/>
            <a:r>
              <a:rPr lang="en-IN" dirty="0" smtClean="0"/>
              <a:t>SELF  KNOWLEDGE: Self knowledge is inseparable from self –existence and it is the  only true direct knowledge .It is obtained from through all the three experiences that is cognition, conation, and emotion.</a:t>
            </a:r>
          </a:p>
          <a:p>
            <a:endParaRPr lang="en-IN" dirty="0"/>
          </a:p>
        </p:txBody>
      </p:sp>
    </p:spTree>
    <p:extLst>
      <p:ext uri="{BB962C8B-B14F-4D97-AF65-F5344CB8AC3E}">
        <p14:creationId xmlns:p14="http://schemas.microsoft.com/office/powerpoint/2010/main" val="855698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Nature of Knowledge </a:t>
            </a:r>
          </a:p>
        </p:txBody>
      </p:sp>
      <p:sp>
        <p:nvSpPr>
          <p:cNvPr id="3" name="Content Placeholder 2"/>
          <p:cNvSpPr>
            <a:spLocks noGrp="1"/>
          </p:cNvSpPr>
          <p:nvPr>
            <p:ph idx="1"/>
          </p:nvPr>
        </p:nvSpPr>
        <p:spPr/>
        <p:txBody>
          <a:bodyPr/>
          <a:lstStyle/>
          <a:p>
            <a:pPr algn="just"/>
            <a:r>
              <a:rPr lang="en-IN" dirty="0" smtClean="0"/>
              <a:t>Abstract </a:t>
            </a:r>
            <a:r>
              <a:rPr lang="en-IN" dirty="0"/>
              <a:t>nature of Knowledge : Knowledge is shared understanding; be it justified truth or agreement between two ideas. </a:t>
            </a:r>
            <a:r>
              <a:rPr lang="en-IN" dirty="0" smtClean="0"/>
              <a:t>This </a:t>
            </a:r>
            <a:r>
              <a:rPr lang="en-IN" dirty="0"/>
              <a:t>attributes to the abstract nature of knowledge</a:t>
            </a:r>
            <a:r>
              <a:rPr lang="en-IN" dirty="0" smtClean="0"/>
              <a:t>.</a:t>
            </a:r>
          </a:p>
          <a:p>
            <a:pPr algn="just"/>
            <a:r>
              <a:rPr lang="en-IN" dirty="0" smtClean="0"/>
              <a:t> Social </a:t>
            </a:r>
            <a:r>
              <a:rPr lang="en-IN" dirty="0"/>
              <a:t>nature of Knowledge: Knowledge is socially shared understanding, as it is developed through collective pursuit of the community members of the society</a:t>
            </a:r>
          </a:p>
        </p:txBody>
      </p:sp>
    </p:spTree>
    <p:extLst>
      <p:ext uri="{BB962C8B-B14F-4D97-AF65-F5344CB8AC3E}">
        <p14:creationId xmlns:p14="http://schemas.microsoft.com/office/powerpoint/2010/main" val="309880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 Individuals acquire a great deal of knowledge from their own experience; simultaneously they build up the knowledge through association with fellow humans. Therefore, the knowledge is acquired and built up only in society, and its roots lies in the social activities of man. </a:t>
            </a:r>
          </a:p>
        </p:txBody>
      </p:sp>
    </p:spTree>
    <p:extLst>
      <p:ext uri="{BB962C8B-B14F-4D97-AF65-F5344CB8AC3E}">
        <p14:creationId xmlns:p14="http://schemas.microsoft.com/office/powerpoint/2010/main" val="144936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fontScale="92500" lnSpcReduction="20000"/>
          </a:bodyPr>
          <a:lstStyle/>
          <a:p>
            <a:pPr marL="0" indent="0">
              <a:buNone/>
            </a:pPr>
            <a:endParaRPr lang="en-IN" dirty="0"/>
          </a:p>
          <a:p>
            <a:pPr algn="just"/>
            <a:r>
              <a:rPr lang="en-IN" dirty="0"/>
              <a:t>Know - "(1) to perceive or understand clearly and with certainty; to have in the mind or memory as the result of experience, learning, or information; to understand and be able to use; to have personal experience </a:t>
            </a:r>
            <a:r>
              <a:rPr lang="en-IN" dirty="0" smtClean="0"/>
              <a:t>of.</a:t>
            </a:r>
          </a:p>
          <a:p>
            <a:pPr algn="just"/>
            <a:r>
              <a:rPr lang="en-IN" dirty="0"/>
              <a:t>Knowledge - "(1) acquaintance with fact truth or principles, as from study or investigation; acquaintance or familiarity gained by sight, experience or report; (2) the fact or state of knowing; clear and certain perception of fact or truth; (3) that which is or may be known; (4) the body of truths or facts accumulated by mankind in the course of time.</a:t>
            </a:r>
          </a:p>
        </p:txBody>
      </p:sp>
    </p:spTree>
    <p:extLst>
      <p:ext uri="{BB962C8B-B14F-4D97-AF65-F5344CB8AC3E}">
        <p14:creationId xmlns:p14="http://schemas.microsoft.com/office/powerpoint/2010/main" val="3233736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363272" cy="6048672"/>
          </a:xfrm>
        </p:spPr>
        <p:txBody>
          <a:bodyPr>
            <a:normAutofit fontScale="92500"/>
          </a:bodyPr>
          <a:lstStyle/>
          <a:p>
            <a:pPr algn="just"/>
            <a:r>
              <a:rPr lang="en-IN" dirty="0"/>
              <a:t>Opinion - "a belief or judgment that rests on grounds insufficient to produce certainty; (2) the expression of a personal attitude or judgment."</a:t>
            </a:r>
          </a:p>
          <a:p>
            <a:pPr algn="just"/>
            <a:endParaRPr lang="en-IN" dirty="0"/>
          </a:p>
          <a:p>
            <a:pPr algn="just"/>
            <a:r>
              <a:rPr lang="en-IN" dirty="0" smtClean="0"/>
              <a:t>Belief </a:t>
            </a:r>
            <a:r>
              <a:rPr lang="en-IN" dirty="0"/>
              <a:t>- "Trust or confidence (in); acceptance (of thing, fact, statement, etc.) as true or existing."</a:t>
            </a:r>
          </a:p>
          <a:p>
            <a:pPr algn="just"/>
            <a:endParaRPr lang="en-IN" dirty="0"/>
          </a:p>
          <a:p>
            <a:pPr algn="just"/>
            <a:r>
              <a:rPr lang="en-IN" dirty="0"/>
              <a:t>Certain - "(1) free from doubt or reservation; (2) established as true or sure; unquestionable; (3) that may be depended on." Information - "items of knowledge."</a:t>
            </a:r>
          </a:p>
        </p:txBody>
      </p:sp>
    </p:spTree>
    <p:extLst>
      <p:ext uri="{BB962C8B-B14F-4D97-AF65-F5344CB8AC3E}">
        <p14:creationId xmlns:p14="http://schemas.microsoft.com/office/powerpoint/2010/main" val="468455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Ways/Source of Acquiring Knowledge </a:t>
            </a:r>
          </a:p>
        </p:txBody>
      </p:sp>
      <p:sp>
        <p:nvSpPr>
          <p:cNvPr id="3" name="Content Placeholder 2"/>
          <p:cNvSpPr>
            <a:spLocks noGrp="1"/>
          </p:cNvSpPr>
          <p:nvPr>
            <p:ph idx="1"/>
          </p:nvPr>
        </p:nvSpPr>
        <p:spPr/>
        <p:txBody>
          <a:bodyPr>
            <a:normAutofit fontScale="92500" lnSpcReduction="10000"/>
          </a:bodyPr>
          <a:lstStyle/>
          <a:p>
            <a:pPr algn="just"/>
            <a:r>
              <a:rPr lang="en-IN" dirty="0"/>
              <a:t>T</a:t>
            </a:r>
            <a:r>
              <a:rPr lang="en-IN" dirty="0" smtClean="0"/>
              <a:t>he </a:t>
            </a:r>
            <a:r>
              <a:rPr lang="en-IN" dirty="0"/>
              <a:t>human beings are using following ways to accumulate new </a:t>
            </a:r>
            <a:r>
              <a:rPr lang="en-IN" dirty="0" smtClean="0"/>
              <a:t>knowledge</a:t>
            </a:r>
          </a:p>
          <a:p>
            <a:pPr algn="just"/>
            <a:r>
              <a:rPr lang="en-IN" dirty="0"/>
              <a:t>​</a:t>
            </a:r>
            <a:r>
              <a:rPr lang="en-IN" b="1" dirty="0"/>
              <a:t>Sensory Perception </a:t>
            </a:r>
            <a:endParaRPr lang="en-IN" b="1" dirty="0" smtClean="0"/>
          </a:p>
          <a:p>
            <a:pPr algn="just"/>
            <a:r>
              <a:rPr lang="en-IN" dirty="0"/>
              <a:t>Senses are the gate ways of knowledge. Five senses help an individual to get primary information regarding any object, individual or events and so forth. For example, students can see an experiment conducted by the teacher, hear the explanation, touch the object or product, smell the output, taste the product etc. </a:t>
            </a:r>
          </a:p>
        </p:txBody>
      </p:sp>
    </p:spTree>
    <p:extLst>
      <p:ext uri="{BB962C8B-B14F-4D97-AF65-F5344CB8AC3E}">
        <p14:creationId xmlns:p14="http://schemas.microsoft.com/office/powerpoint/2010/main" val="1908264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832648"/>
          </a:xfrm>
        </p:spPr>
        <p:txBody>
          <a:bodyPr/>
          <a:lstStyle/>
          <a:p>
            <a:r>
              <a:rPr lang="en-IN" b="1" dirty="0"/>
              <a:t>​Logical Reasoning</a:t>
            </a:r>
          </a:p>
          <a:p>
            <a:endParaRPr lang="en-IN" dirty="0"/>
          </a:p>
          <a:p>
            <a:r>
              <a:rPr lang="en-IN" dirty="0"/>
              <a:t>​Logical reasoning is another way of acquiring Knowledge. It is related to brainy functioning. Ignorance and blind believes made man as a sleeping brains, later, curiosity and search for cause and effect relationship paved the way of unfolding natural truths and facts. </a:t>
            </a:r>
          </a:p>
        </p:txBody>
      </p:sp>
    </p:spTree>
    <p:extLst>
      <p:ext uri="{BB962C8B-B14F-4D97-AF65-F5344CB8AC3E}">
        <p14:creationId xmlns:p14="http://schemas.microsoft.com/office/powerpoint/2010/main" val="3635906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Deductive Reasoning </a:t>
            </a:r>
          </a:p>
        </p:txBody>
      </p:sp>
      <p:sp>
        <p:nvSpPr>
          <p:cNvPr id="3" name="Content Placeholder 2"/>
          <p:cNvSpPr>
            <a:spLocks noGrp="1"/>
          </p:cNvSpPr>
          <p:nvPr>
            <p:ph idx="1"/>
          </p:nvPr>
        </p:nvSpPr>
        <p:spPr/>
        <p:txBody>
          <a:bodyPr/>
          <a:lstStyle/>
          <a:p>
            <a:pPr algn="just"/>
            <a:endParaRPr lang="en-IN" dirty="0" smtClean="0"/>
          </a:p>
          <a:p>
            <a:pPr algn="just"/>
            <a:r>
              <a:rPr lang="en-IN" dirty="0" smtClean="0"/>
              <a:t>​The </a:t>
            </a:r>
            <a:r>
              <a:rPr lang="en-IN" dirty="0"/>
              <a:t>famous philosopher Aristotle developed it as Deductive method of problem solving. Moving from </a:t>
            </a:r>
            <a:r>
              <a:rPr lang="en-IN" dirty="0">
                <a:solidFill>
                  <a:srgbClr val="FF0000"/>
                </a:solidFill>
              </a:rPr>
              <a:t>General assumptions to specific </a:t>
            </a:r>
            <a:r>
              <a:rPr lang="en-IN" dirty="0"/>
              <a:t>application, that means the general to particular </a:t>
            </a:r>
            <a:r>
              <a:rPr lang="en-IN" dirty="0" smtClean="0"/>
              <a:t>principle.</a:t>
            </a:r>
            <a:endParaRPr lang="en-IN" dirty="0"/>
          </a:p>
        </p:txBody>
      </p:sp>
    </p:spTree>
    <p:extLst>
      <p:ext uri="{BB962C8B-B14F-4D97-AF65-F5344CB8AC3E}">
        <p14:creationId xmlns:p14="http://schemas.microsoft.com/office/powerpoint/2010/main" val="1001276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​Inductive Reasoning</a:t>
            </a:r>
          </a:p>
        </p:txBody>
      </p:sp>
      <p:sp>
        <p:nvSpPr>
          <p:cNvPr id="3" name="Content Placeholder 2"/>
          <p:cNvSpPr>
            <a:spLocks noGrp="1"/>
          </p:cNvSpPr>
          <p:nvPr>
            <p:ph idx="1"/>
          </p:nvPr>
        </p:nvSpPr>
        <p:spPr>
          <a:xfrm>
            <a:off x="457200" y="1268760"/>
            <a:ext cx="8229600" cy="4857403"/>
          </a:xfrm>
        </p:spPr>
        <p:txBody>
          <a:bodyPr>
            <a:normAutofit/>
          </a:bodyPr>
          <a:lstStyle/>
          <a:p>
            <a:pPr algn="just"/>
            <a:r>
              <a:rPr lang="en-IN" dirty="0"/>
              <a:t>​It is the process of </a:t>
            </a:r>
            <a:r>
              <a:rPr lang="en-IN" dirty="0">
                <a:solidFill>
                  <a:srgbClr val="FF0000"/>
                </a:solidFill>
              </a:rPr>
              <a:t>specific observations of phenomenon which leads to generalization</a:t>
            </a:r>
            <a:r>
              <a:rPr lang="en-IN" dirty="0"/>
              <a:t>. Here individuals arrive to conclusions after the empirical verification of many individual observations of a common phenomenon. </a:t>
            </a:r>
            <a:endParaRPr lang="en-IN" dirty="0" smtClean="0"/>
          </a:p>
          <a:p>
            <a:pPr algn="just"/>
            <a:r>
              <a:rPr lang="en-IN" dirty="0" smtClean="0"/>
              <a:t>Hence </a:t>
            </a:r>
            <a:r>
              <a:rPr lang="en-IN" dirty="0"/>
              <a:t>there is no possibility to adopt any dogmas or myth as a foundation of knowledge.</a:t>
            </a:r>
          </a:p>
        </p:txBody>
      </p:sp>
    </p:spTree>
    <p:extLst>
      <p:ext uri="{BB962C8B-B14F-4D97-AF65-F5344CB8AC3E}">
        <p14:creationId xmlns:p14="http://schemas.microsoft.com/office/powerpoint/2010/main" val="2971274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lgn="just"/>
            <a:r>
              <a:rPr lang="en-IN" dirty="0" smtClean="0"/>
              <a:t>(</a:t>
            </a:r>
            <a:r>
              <a:rPr lang="en-IN" dirty="0"/>
              <a:t>Empirical Knowledge) – Knowledge through Sense Experience – </a:t>
            </a:r>
            <a:endParaRPr lang="en-IN" dirty="0" smtClean="0"/>
          </a:p>
          <a:p>
            <a:pPr algn="just"/>
            <a:r>
              <a:rPr lang="en-IN" dirty="0" smtClean="0"/>
              <a:t>We </a:t>
            </a:r>
            <a:r>
              <a:rPr lang="en-IN" dirty="0"/>
              <a:t>can know many things about the external world, and their characteristics through our senses i.e., by seeing, smelling, touching, tasting and hearing. But we can commit mistake while perceiving things around us through our senses. For example, we may mistake a rope for a snake which is known as perceptual error. </a:t>
            </a:r>
          </a:p>
        </p:txBody>
      </p:sp>
    </p:spTree>
    <p:extLst>
      <p:ext uri="{BB962C8B-B14F-4D97-AF65-F5344CB8AC3E}">
        <p14:creationId xmlns:p14="http://schemas.microsoft.com/office/powerpoint/2010/main" val="260366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dirty="0" smtClean="0"/>
              <a:t>Knowledge is the accumulation of facts and information.</a:t>
            </a:r>
          </a:p>
          <a:p>
            <a:r>
              <a:rPr lang="en-IN" dirty="0" smtClean="0"/>
              <a:t> Wisdom is a synthesis of knowledge and experiences into insights. </a:t>
            </a:r>
          </a:p>
          <a:p>
            <a:r>
              <a:rPr lang="en-IN" dirty="0" smtClean="0"/>
              <a:t>Wisdom deepens one’s relationships and the meaning of life.</a:t>
            </a:r>
          </a:p>
          <a:p>
            <a:r>
              <a:rPr lang="en-IN" dirty="0" smtClean="0"/>
              <a:t> Education is a means of discovering new things which we do not know and hence it increases our knowledge.</a:t>
            </a:r>
            <a:endParaRPr lang="en-IN" dirty="0"/>
          </a:p>
        </p:txBody>
      </p:sp>
    </p:spTree>
    <p:extLst>
      <p:ext uri="{BB962C8B-B14F-4D97-AF65-F5344CB8AC3E}">
        <p14:creationId xmlns:p14="http://schemas.microsoft.com/office/powerpoint/2010/main" val="4494833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r>
              <a:rPr lang="en-IN" dirty="0"/>
              <a:t> </a:t>
            </a:r>
            <a:r>
              <a:rPr lang="en-IN" dirty="0">
                <a:solidFill>
                  <a:srgbClr val="FF0000"/>
                </a:solidFill>
              </a:rPr>
              <a:t>Authority </a:t>
            </a:r>
            <a:r>
              <a:rPr lang="en-IN" dirty="0" smtClean="0">
                <a:solidFill>
                  <a:srgbClr val="FF0000"/>
                </a:solidFill>
              </a:rPr>
              <a:t>:</a:t>
            </a:r>
          </a:p>
          <a:p>
            <a:endParaRPr lang="en-IN" dirty="0" smtClean="0"/>
          </a:p>
          <a:p>
            <a:r>
              <a:rPr lang="en-IN" dirty="0" smtClean="0"/>
              <a:t>where </a:t>
            </a:r>
            <a:r>
              <a:rPr lang="en-IN" dirty="0"/>
              <a:t>one experiences knowledge through one’s own reasoning or sense experiences. We accept certain things as true on the basis of authority. </a:t>
            </a:r>
            <a:endParaRPr lang="en-IN" dirty="0" smtClean="0"/>
          </a:p>
          <a:p>
            <a:r>
              <a:rPr lang="en-IN" dirty="0" smtClean="0"/>
              <a:t>The </a:t>
            </a:r>
            <a:r>
              <a:rPr lang="en-IN" dirty="0"/>
              <a:t>person must really be an authority, one who is a specialist in his field of knowledge</a:t>
            </a:r>
            <a:r>
              <a:rPr lang="en-IN" dirty="0" smtClean="0"/>
              <a:t>. </a:t>
            </a:r>
            <a:r>
              <a:rPr lang="en-IN" dirty="0" err="1" smtClean="0"/>
              <a:t>Eg</a:t>
            </a:r>
            <a:r>
              <a:rPr lang="en-IN" dirty="0" smtClean="0"/>
              <a:t>: teacher ,doctor etc.,</a:t>
            </a:r>
            <a:endParaRPr lang="en-IN" dirty="0"/>
          </a:p>
        </p:txBody>
      </p:sp>
    </p:spTree>
    <p:extLst>
      <p:ext uri="{BB962C8B-B14F-4D97-AF65-F5344CB8AC3E}">
        <p14:creationId xmlns:p14="http://schemas.microsoft.com/office/powerpoint/2010/main" val="1654934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Tenacity</a:t>
            </a:r>
          </a:p>
        </p:txBody>
      </p:sp>
      <p:sp>
        <p:nvSpPr>
          <p:cNvPr id="3" name="Content Placeholder 2"/>
          <p:cNvSpPr>
            <a:spLocks noGrp="1"/>
          </p:cNvSpPr>
          <p:nvPr>
            <p:ph idx="1"/>
          </p:nvPr>
        </p:nvSpPr>
        <p:spPr/>
        <p:txBody>
          <a:bodyPr>
            <a:normAutofit/>
          </a:bodyPr>
          <a:lstStyle/>
          <a:p>
            <a:pPr algn="just"/>
            <a:r>
              <a:rPr lang="en-IN" dirty="0" smtClean="0"/>
              <a:t>Tenacity </a:t>
            </a:r>
            <a:r>
              <a:rPr lang="en-IN" dirty="0"/>
              <a:t>is something, which psychologically force the people to accept it. </a:t>
            </a:r>
            <a:endParaRPr lang="en-IN" dirty="0" smtClean="0"/>
          </a:p>
          <a:p>
            <a:pPr marL="0" indent="0" algn="just">
              <a:buNone/>
            </a:pPr>
            <a:r>
              <a:rPr lang="en-IN" dirty="0"/>
              <a:t> </a:t>
            </a:r>
            <a:r>
              <a:rPr lang="en-IN" dirty="0" smtClean="0"/>
              <a:t>   The </a:t>
            </a:r>
            <a:r>
              <a:rPr lang="en-IN" dirty="0"/>
              <a:t>slogans of various political parties, advertisement of different commercial products, and repetitive propaganda for something. </a:t>
            </a:r>
            <a:endParaRPr lang="en-IN" dirty="0" smtClean="0"/>
          </a:p>
          <a:p>
            <a:pPr marL="0" indent="0" algn="just">
              <a:buNone/>
            </a:pPr>
            <a:r>
              <a:rPr lang="en-IN" dirty="0" smtClean="0"/>
              <a:t>When </a:t>
            </a:r>
            <a:r>
              <a:rPr lang="en-IN" dirty="0"/>
              <a:t>such things are repeated many times in media such as in newspapers, televisions, or even in rallies, people believe them to be true. </a:t>
            </a:r>
          </a:p>
        </p:txBody>
      </p:sp>
    </p:spTree>
    <p:extLst>
      <p:ext uri="{BB962C8B-B14F-4D97-AF65-F5344CB8AC3E}">
        <p14:creationId xmlns:p14="http://schemas.microsoft.com/office/powerpoint/2010/main" val="1504872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​Experience </a:t>
            </a:r>
          </a:p>
        </p:txBody>
      </p:sp>
      <p:sp>
        <p:nvSpPr>
          <p:cNvPr id="3" name="Content Placeholder 2"/>
          <p:cNvSpPr>
            <a:spLocks noGrp="1"/>
          </p:cNvSpPr>
          <p:nvPr>
            <p:ph idx="1"/>
          </p:nvPr>
        </p:nvSpPr>
        <p:spPr/>
        <p:txBody>
          <a:bodyPr>
            <a:normAutofit lnSpcReduction="10000"/>
          </a:bodyPr>
          <a:lstStyle/>
          <a:p>
            <a:pPr algn="just"/>
            <a:r>
              <a:rPr lang="en-IN" dirty="0"/>
              <a:t>Personal as well as professional experience of an individual contributes much in his knowledge. </a:t>
            </a:r>
            <a:endParaRPr lang="en-IN" dirty="0" smtClean="0"/>
          </a:p>
          <a:p>
            <a:pPr algn="just"/>
            <a:r>
              <a:rPr lang="en-IN" dirty="0" smtClean="0"/>
              <a:t>Personal </a:t>
            </a:r>
            <a:r>
              <a:rPr lang="en-IN" dirty="0"/>
              <a:t>experience in family, society, and </a:t>
            </a:r>
            <a:r>
              <a:rPr lang="en-IN" dirty="0" smtClean="0"/>
              <a:t>neighbourhood </a:t>
            </a:r>
            <a:r>
              <a:rPr lang="en-IN" dirty="0"/>
              <a:t>taught humans many lessons regarding the </a:t>
            </a:r>
            <a:r>
              <a:rPr lang="en-IN" dirty="0" smtClean="0"/>
              <a:t>behaviour</a:t>
            </a:r>
            <a:r>
              <a:rPr lang="en-IN" dirty="0"/>
              <a:t>, adjustment, social dealings, patience and so forth. </a:t>
            </a:r>
            <a:endParaRPr lang="en-IN" dirty="0" smtClean="0"/>
          </a:p>
          <a:p>
            <a:pPr algn="just"/>
            <a:r>
              <a:rPr lang="en-IN" dirty="0" smtClean="0"/>
              <a:t>Professional </a:t>
            </a:r>
            <a:r>
              <a:rPr lang="en-IN" dirty="0"/>
              <a:t>experiences make an individual perfectly professional.</a:t>
            </a:r>
          </a:p>
        </p:txBody>
      </p:sp>
    </p:spTree>
    <p:extLst>
      <p:ext uri="{BB962C8B-B14F-4D97-AF65-F5344CB8AC3E}">
        <p14:creationId xmlns:p14="http://schemas.microsoft.com/office/powerpoint/2010/main" val="1494405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t>
            </a:r>
            <a:br>
              <a:rPr lang="en-IN" dirty="0" smtClean="0"/>
            </a:br>
            <a:r>
              <a:rPr lang="en-IN" dirty="0" smtClean="0"/>
              <a:t>Traditions </a:t>
            </a:r>
            <a:r>
              <a:rPr lang="en-IN" dirty="0"/>
              <a:t/>
            </a:r>
            <a:br>
              <a:rPr lang="en-IN" dirty="0"/>
            </a:br>
            <a:endParaRPr lang="en-IN" dirty="0"/>
          </a:p>
        </p:txBody>
      </p:sp>
      <p:sp>
        <p:nvSpPr>
          <p:cNvPr id="3" name="Content Placeholder 2"/>
          <p:cNvSpPr>
            <a:spLocks noGrp="1"/>
          </p:cNvSpPr>
          <p:nvPr>
            <p:ph idx="1"/>
          </p:nvPr>
        </p:nvSpPr>
        <p:spPr/>
        <p:txBody>
          <a:bodyPr/>
          <a:lstStyle/>
          <a:p>
            <a:endParaRPr lang="en-IN" dirty="0"/>
          </a:p>
          <a:p>
            <a:pPr algn="just"/>
            <a:r>
              <a:rPr lang="en-IN" dirty="0"/>
              <a:t>Traditions are another important source of knowledge. Much social related knowledge are preserved and transmitted through traditions</a:t>
            </a:r>
            <a:r>
              <a:rPr lang="en-IN" dirty="0" smtClean="0"/>
              <a:t>.</a:t>
            </a:r>
          </a:p>
          <a:p>
            <a:pPr algn="just"/>
            <a:r>
              <a:rPr lang="en-IN" dirty="0" smtClean="0"/>
              <a:t> </a:t>
            </a:r>
            <a:r>
              <a:rPr lang="en-IN" dirty="0"/>
              <a:t>For example social skills, values, social functions are entirely routed in traditions of the society. </a:t>
            </a:r>
          </a:p>
        </p:txBody>
      </p:sp>
    </p:spTree>
    <p:extLst>
      <p:ext uri="{BB962C8B-B14F-4D97-AF65-F5344CB8AC3E}">
        <p14:creationId xmlns:p14="http://schemas.microsoft.com/office/powerpoint/2010/main" val="422591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fontScale="90000"/>
          </a:bodyPr>
          <a:lstStyle/>
          <a:p>
            <a:r>
              <a:rPr lang="en-IN" dirty="0" smtClean="0"/>
              <a:t>​</a:t>
            </a:r>
            <a:br>
              <a:rPr lang="en-IN" dirty="0" smtClean="0"/>
            </a:br>
            <a:r>
              <a:rPr lang="en-IN" dirty="0"/>
              <a:t/>
            </a:r>
            <a:br>
              <a:rPr lang="en-IN" dirty="0"/>
            </a:br>
            <a:r>
              <a:rPr lang="en-IN" dirty="0" smtClean="0"/>
              <a:t>Naturalistic </a:t>
            </a:r>
            <a:r>
              <a:rPr lang="en-IN" dirty="0"/>
              <a:t>Inquiry </a:t>
            </a:r>
            <a:br>
              <a:rPr lang="en-IN" dirty="0"/>
            </a:br>
            <a:r>
              <a:rPr lang="en-IN" dirty="0"/>
              <a:t/>
            </a:r>
            <a:br>
              <a:rPr lang="en-IN" dirty="0"/>
            </a:br>
            <a:endParaRPr lang="en-IN" dirty="0"/>
          </a:p>
        </p:txBody>
      </p:sp>
      <p:sp>
        <p:nvSpPr>
          <p:cNvPr id="3" name="Content Placeholder 2"/>
          <p:cNvSpPr>
            <a:spLocks noGrp="1"/>
          </p:cNvSpPr>
          <p:nvPr>
            <p:ph idx="1"/>
          </p:nvPr>
        </p:nvSpPr>
        <p:spPr/>
        <p:txBody>
          <a:bodyPr/>
          <a:lstStyle/>
          <a:p>
            <a:pPr algn="just"/>
            <a:r>
              <a:rPr lang="en-IN" dirty="0"/>
              <a:t>Empirically collect information from the original sources, s/he may go to the community location and approach the concerned subject of the study and their social situation. </a:t>
            </a:r>
            <a:endParaRPr lang="en-IN" dirty="0" smtClean="0"/>
          </a:p>
          <a:p>
            <a:pPr algn="just"/>
            <a:r>
              <a:rPr lang="en-IN" dirty="0" smtClean="0"/>
              <a:t>Through </a:t>
            </a:r>
            <a:r>
              <a:rPr lang="en-IN" dirty="0"/>
              <a:t>this inquiry process the researcher get much valuable information and thereby infer the solution of the </a:t>
            </a:r>
            <a:r>
              <a:rPr lang="en-IN" dirty="0" smtClean="0"/>
              <a:t>problem.</a:t>
            </a:r>
            <a:endParaRPr lang="en-IN" dirty="0"/>
          </a:p>
        </p:txBody>
      </p:sp>
    </p:spTree>
    <p:extLst>
      <p:ext uri="{BB962C8B-B14F-4D97-AF65-F5344CB8AC3E}">
        <p14:creationId xmlns:p14="http://schemas.microsoft.com/office/powerpoint/2010/main" val="1177165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Trial and Error </a:t>
            </a:r>
          </a:p>
        </p:txBody>
      </p:sp>
      <p:sp>
        <p:nvSpPr>
          <p:cNvPr id="3" name="Content Placeholder 2"/>
          <p:cNvSpPr>
            <a:spLocks noGrp="1"/>
          </p:cNvSpPr>
          <p:nvPr>
            <p:ph idx="1"/>
          </p:nvPr>
        </p:nvSpPr>
        <p:spPr/>
        <p:txBody>
          <a:bodyPr>
            <a:normAutofit lnSpcReduction="10000"/>
          </a:bodyPr>
          <a:lstStyle/>
          <a:p>
            <a:pPr algn="just"/>
            <a:r>
              <a:rPr lang="en-IN" dirty="0"/>
              <a:t>Trial and error is one of the ways of acquiring new knowledge. The term trial and error is contributed by famous psychologist E.L. Thorndike</a:t>
            </a:r>
            <a:r>
              <a:rPr lang="en-IN" dirty="0" smtClean="0"/>
              <a:t>.</a:t>
            </a:r>
          </a:p>
          <a:p>
            <a:pPr algn="just"/>
            <a:r>
              <a:rPr lang="en-IN" dirty="0" smtClean="0"/>
              <a:t> </a:t>
            </a:r>
            <a:r>
              <a:rPr lang="en-IN" dirty="0"/>
              <a:t>Individuals learn more things through trial and error process. </a:t>
            </a:r>
            <a:endParaRPr lang="en-IN" dirty="0" smtClean="0"/>
          </a:p>
          <a:p>
            <a:pPr algn="just"/>
            <a:r>
              <a:rPr lang="en-IN" dirty="0" smtClean="0"/>
              <a:t>Knowledge </a:t>
            </a:r>
            <a:r>
              <a:rPr lang="en-IN" dirty="0"/>
              <a:t>related to practical, professional, skilled and semi skilled professions are largely depends on this source of knowledge.</a:t>
            </a:r>
          </a:p>
        </p:txBody>
      </p:sp>
    </p:spTree>
    <p:extLst>
      <p:ext uri="{BB962C8B-B14F-4D97-AF65-F5344CB8AC3E}">
        <p14:creationId xmlns:p14="http://schemas.microsoft.com/office/powerpoint/2010/main" val="294793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​Scientific approach </a:t>
            </a:r>
          </a:p>
        </p:txBody>
      </p:sp>
      <p:sp>
        <p:nvSpPr>
          <p:cNvPr id="3" name="Content Placeholder 2"/>
          <p:cNvSpPr>
            <a:spLocks noGrp="1"/>
          </p:cNvSpPr>
          <p:nvPr>
            <p:ph idx="1"/>
          </p:nvPr>
        </p:nvSpPr>
        <p:spPr/>
        <p:txBody>
          <a:bodyPr>
            <a:normAutofit fontScale="92500" lnSpcReduction="10000"/>
          </a:bodyPr>
          <a:lstStyle/>
          <a:p>
            <a:r>
              <a:rPr lang="en-IN" dirty="0"/>
              <a:t>S</a:t>
            </a:r>
            <a:r>
              <a:rPr lang="en-IN" dirty="0" smtClean="0"/>
              <a:t>cientific </a:t>
            </a:r>
            <a:r>
              <a:rPr lang="en-IN" dirty="0"/>
              <a:t>approach ensures the reliability and rationality of the information or knowledge acquired. </a:t>
            </a:r>
            <a:endParaRPr lang="en-IN" dirty="0" smtClean="0"/>
          </a:p>
          <a:p>
            <a:r>
              <a:rPr lang="en-IN" dirty="0" smtClean="0"/>
              <a:t>The </a:t>
            </a:r>
            <a:r>
              <a:rPr lang="en-IN" dirty="0"/>
              <a:t>knowledge constructed through scientific approach has following features.</a:t>
            </a:r>
          </a:p>
          <a:p>
            <a:endParaRPr lang="en-IN" dirty="0"/>
          </a:p>
          <a:p>
            <a:r>
              <a:rPr lang="en-IN" dirty="0"/>
              <a:t>​1. Body of Knowledge</a:t>
            </a:r>
          </a:p>
          <a:p>
            <a:endParaRPr lang="en-IN" dirty="0"/>
          </a:p>
          <a:p>
            <a:r>
              <a:rPr lang="en-IN" dirty="0"/>
              <a:t>2. Universal application</a:t>
            </a:r>
          </a:p>
        </p:txBody>
      </p:sp>
    </p:spTree>
    <p:extLst>
      <p:ext uri="{BB962C8B-B14F-4D97-AF65-F5344CB8AC3E}">
        <p14:creationId xmlns:p14="http://schemas.microsoft.com/office/powerpoint/2010/main" val="1279671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381328"/>
          </a:xfrm>
        </p:spPr>
        <p:txBody>
          <a:bodyPr>
            <a:normAutofit fontScale="70000" lnSpcReduction="20000"/>
          </a:bodyPr>
          <a:lstStyle/>
          <a:p>
            <a:r>
              <a:rPr lang="en-IN" dirty="0"/>
              <a:t>3. Empirically proved</a:t>
            </a:r>
          </a:p>
          <a:p>
            <a:endParaRPr lang="en-IN" dirty="0"/>
          </a:p>
          <a:p>
            <a:r>
              <a:rPr lang="en-IN" dirty="0"/>
              <a:t>4. Experimental</a:t>
            </a:r>
          </a:p>
          <a:p>
            <a:endParaRPr lang="en-IN" dirty="0"/>
          </a:p>
          <a:p>
            <a:r>
              <a:rPr lang="en-IN" dirty="0"/>
              <a:t>5. Measurable</a:t>
            </a:r>
          </a:p>
          <a:p>
            <a:endParaRPr lang="en-IN" dirty="0"/>
          </a:p>
          <a:p>
            <a:r>
              <a:rPr lang="en-IN" dirty="0"/>
              <a:t>6. Observable</a:t>
            </a:r>
          </a:p>
          <a:p>
            <a:endParaRPr lang="en-IN" dirty="0"/>
          </a:p>
          <a:p>
            <a:r>
              <a:rPr lang="en-IN" dirty="0"/>
              <a:t>7. Trustworthiness</a:t>
            </a:r>
          </a:p>
          <a:p>
            <a:endParaRPr lang="en-IN" dirty="0"/>
          </a:p>
          <a:p>
            <a:r>
              <a:rPr lang="en-IN" dirty="0"/>
              <a:t>8. Objectivity</a:t>
            </a:r>
          </a:p>
          <a:p>
            <a:endParaRPr lang="en-IN" dirty="0"/>
          </a:p>
          <a:p>
            <a:r>
              <a:rPr lang="en-IN" dirty="0"/>
              <a:t>9. Validity</a:t>
            </a:r>
          </a:p>
          <a:p>
            <a:endParaRPr lang="en-IN" dirty="0"/>
          </a:p>
          <a:p>
            <a:r>
              <a:rPr lang="en-IN" dirty="0"/>
              <a:t>10. Reliability</a:t>
            </a:r>
          </a:p>
          <a:p>
            <a:endParaRPr lang="en-IN" dirty="0"/>
          </a:p>
          <a:p>
            <a:r>
              <a:rPr lang="en-IN" dirty="0"/>
              <a:t>11. Predictability</a:t>
            </a:r>
          </a:p>
        </p:txBody>
      </p:sp>
    </p:spTree>
    <p:extLst>
      <p:ext uri="{BB962C8B-B14F-4D97-AF65-F5344CB8AC3E}">
        <p14:creationId xmlns:p14="http://schemas.microsoft.com/office/powerpoint/2010/main" val="3623368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Methods to acquire knowledge</a:t>
            </a:r>
            <a:endParaRPr lang="en-IN" dirty="0"/>
          </a:p>
        </p:txBody>
      </p:sp>
      <p:sp>
        <p:nvSpPr>
          <p:cNvPr id="3" name="Content Placeholder 2"/>
          <p:cNvSpPr>
            <a:spLocks noGrp="1"/>
          </p:cNvSpPr>
          <p:nvPr>
            <p:ph idx="1"/>
          </p:nvPr>
        </p:nvSpPr>
        <p:spPr/>
        <p:txBody>
          <a:bodyPr/>
          <a:lstStyle/>
          <a:p>
            <a:r>
              <a:rPr lang="en-IN" dirty="0"/>
              <a:t>Appeal to authority:-</a:t>
            </a:r>
          </a:p>
          <a:p>
            <a:r>
              <a:rPr lang="en-IN" dirty="0"/>
              <a:t>Comes from authority or specialist in a particular field of knowledge.</a:t>
            </a:r>
          </a:p>
          <a:p>
            <a:r>
              <a:rPr lang="en-IN" dirty="0"/>
              <a:t>For example scientists, philosophers, professor, economists etc.</a:t>
            </a:r>
          </a:p>
          <a:p>
            <a:r>
              <a:rPr lang="en-IN" dirty="0"/>
              <a:t>Teachers are accepted as an authority and great source of knowledge by learners.</a:t>
            </a:r>
          </a:p>
          <a:p>
            <a:endParaRPr lang="en-IN" dirty="0"/>
          </a:p>
        </p:txBody>
      </p:sp>
    </p:spTree>
    <p:extLst>
      <p:ext uri="{BB962C8B-B14F-4D97-AF65-F5344CB8AC3E}">
        <p14:creationId xmlns:p14="http://schemas.microsoft.com/office/powerpoint/2010/main" val="38717985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Appeal to Tradition:-</a:t>
            </a:r>
            <a:br>
              <a:rPr lang="en-IN" dirty="0"/>
            </a:b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W </a:t>
            </a:r>
            <a:r>
              <a:rPr lang="en-IN" dirty="0"/>
              <a:t>depend on our traditions for the solution of many problems we might face in our life.</a:t>
            </a:r>
          </a:p>
          <a:p>
            <a:r>
              <a:rPr lang="en-IN" dirty="0"/>
              <a:t>So, we have accepted various traditions of our forefathers or our culture.</a:t>
            </a:r>
          </a:p>
          <a:p>
            <a:r>
              <a:rPr lang="en-IN" dirty="0"/>
              <a:t>Everything that we have accepted from our traditions might not always be valid.</a:t>
            </a:r>
          </a:p>
          <a:p>
            <a:r>
              <a:rPr lang="en-IN" dirty="0"/>
              <a:t>Over the period of time, people have rejected those wrong traditions which were once valid.</a:t>
            </a:r>
          </a:p>
          <a:p>
            <a:r>
              <a:rPr lang="en-IN" dirty="0"/>
              <a:t>Therefore we should always evaluate the knowledge acquired from traditions before accepting it.</a:t>
            </a:r>
          </a:p>
        </p:txBody>
      </p:sp>
    </p:spTree>
    <p:extLst>
      <p:ext uri="{BB962C8B-B14F-4D97-AF65-F5344CB8AC3E}">
        <p14:creationId xmlns:p14="http://schemas.microsoft.com/office/powerpoint/2010/main" val="3191627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Importance of Knowledge</a:t>
            </a:r>
            <a:br>
              <a:rPr lang="en-IN" dirty="0" smtClean="0"/>
            </a:b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Knowledge is a powerful and important part of life.</a:t>
            </a:r>
          </a:p>
          <a:p>
            <a:r>
              <a:rPr lang="en-IN" dirty="0" smtClean="0"/>
              <a:t>A famous Sanskrit words  says that ‘ an educated person is honoured everywhere’.</a:t>
            </a:r>
          </a:p>
          <a:p>
            <a:r>
              <a:rPr lang="en-IN" dirty="0" smtClean="0"/>
              <a:t>Knowledge has equipped man with limitless power. With knowledge, man can dominate over beings who are much stronger than him in strength.</a:t>
            </a:r>
          </a:p>
          <a:p>
            <a:r>
              <a:rPr lang="en-IN" dirty="0" smtClean="0"/>
              <a:t>Knowledge has helped humans and prompted the progress of our civilization.</a:t>
            </a:r>
          </a:p>
          <a:p>
            <a:r>
              <a:rPr lang="en-IN" dirty="0" smtClean="0"/>
              <a:t>Knowledge accounts for the success of the people. The more knowledgeable you are, the more advantage you have over other people.</a:t>
            </a:r>
          </a:p>
          <a:p>
            <a:r>
              <a:rPr lang="en-IN" dirty="0" smtClean="0"/>
              <a:t>Power of knowledge should not be used for a destructive purpose.</a:t>
            </a:r>
          </a:p>
        </p:txBody>
      </p:sp>
    </p:spTree>
    <p:extLst>
      <p:ext uri="{BB962C8B-B14F-4D97-AF65-F5344CB8AC3E}">
        <p14:creationId xmlns:p14="http://schemas.microsoft.com/office/powerpoint/2010/main" val="34638358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Appeal to Senses</a:t>
            </a:r>
            <a:br>
              <a:rPr lang="en-IN" dirty="0"/>
            </a:br>
            <a:endParaRPr lang="en-IN" dirty="0"/>
          </a:p>
        </p:txBody>
      </p:sp>
      <p:sp>
        <p:nvSpPr>
          <p:cNvPr id="3" name="Content Placeholder 2"/>
          <p:cNvSpPr>
            <a:spLocks noGrp="1"/>
          </p:cNvSpPr>
          <p:nvPr>
            <p:ph idx="1"/>
          </p:nvPr>
        </p:nvSpPr>
        <p:spPr/>
        <p:txBody>
          <a:bodyPr/>
          <a:lstStyle/>
          <a:p>
            <a:r>
              <a:rPr lang="en-IN" dirty="0" smtClean="0"/>
              <a:t>Knowledge </a:t>
            </a:r>
            <a:r>
              <a:rPr lang="en-IN" dirty="0"/>
              <a:t>is drawn through five senses.</a:t>
            </a:r>
          </a:p>
          <a:p>
            <a:r>
              <a:rPr lang="en-IN" dirty="0"/>
              <a:t>The more the senses are involved in process of acquiring knowledge, more comprehensive would be the knowledge acquired.</a:t>
            </a:r>
          </a:p>
          <a:p>
            <a:endParaRPr lang="en-IN" dirty="0"/>
          </a:p>
        </p:txBody>
      </p:sp>
    </p:spTree>
    <p:extLst>
      <p:ext uri="{BB962C8B-B14F-4D97-AF65-F5344CB8AC3E}">
        <p14:creationId xmlns:p14="http://schemas.microsoft.com/office/powerpoint/2010/main" val="3869557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Inductive and Deductive methods:-</a:t>
            </a:r>
            <a:br>
              <a:rPr lang="en-IN" dirty="0"/>
            </a:br>
            <a:endParaRPr lang="en-IN" dirty="0"/>
          </a:p>
        </p:txBody>
      </p:sp>
      <p:sp>
        <p:nvSpPr>
          <p:cNvPr id="3" name="Content Placeholder 2"/>
          <p:cNvSpPr>
            <a:spLocks noGrp="1"/>
          </p:cNvSpPr>
          <p:nvPr>
            <p:ph idx="1"/>
          </p:nvPr>
        </p:nvSpPr>
        <p:spPr/>
        <p:txBody>
          <a:bodyPr>
            <a:normAutofit fontScale="92500"/>
          </a:bodyPr>
          <a:lstStyle/>
          <a:p>
            <a:r>
              <a:rPr lang="en-IN" dirty="0" smtClean="0"/>
              <a:t>The </a:t>
            </a:r>
            <a:r>
              <a:rPr lang="en-IN" dirty="0"/>
              <a:t>inductive method starts with particular examples. Here learner tries to arrive at a certain conclusion. This may lead to the formulation of a law, generalization or principle.</a:t>
            </a:r>
          </a:p>
          <a:p>
            <a:r>
              <a:rPr lang="en-IN" dirty="0"/>
              <a:t>In deductive method learner starts with a generalization or rule, then he comes to particular examples.</a:t>
            </a:r>
          </a:p>
          <a:p>
            <a:r>
              <a:rPr lang="en-IN" dirty="0"/>
              <a:t>So we can say that knowledge is gathered both by inductive and deductive methods.</a:t>
            </a:r>
          </a:p>
        </p:txBody>
      </p:sp>
    </p:spTree>
    <p:extLst>
      <p:ext uri="{BB962C8B-B14F-4D97-AF65-F5344CB8AC3E}">
        <p14:creationId xmlns:p14="http://schemas.microsoft.com/office/powerpoint/2010/main" val="23722400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Appeal to experiences:</a:t>
            </a:r>
            <a:br>
              <a:rPr lang="en-IN" dirty="0"/>
            </a:br>
            <a:endParaRPr lang="en-IN" dirty="0"/>
          </a:p>
        </p:txBody>
      </p:sp>
      <p:sp>
        <p:nvSpPr>
          <p:cNvPr id="3" name="Content Placeholder 2"/>
          <p:cNvSpPr>
            <a:spLocks noGrp="1"/>
          </p:cNvSpPr>
          <p:nvPr>
            <p:ph idx="1"/>
          </p:nvPr>
        </p:nvSpPr>
        <p:spPr/>
        <p:txBody>
          <a:bodyPr/>
          <a:lstStyle/>
          <a:p>
            <a:r>
              <a:rPr lang="en-IN" dirty="0" smtClean="0"/>
              <a:t>Knowledge </a:t>
            </a:r>
            <a:r>
              <a:rPr lang="en-IN" dirty="0"/>
              <a:t>can also be gathered by experiences.</a:t>
            </a:r>
          </a:p>
          <a:p>
            <a:r>
              <a:rPr lang="en-IN" dirty="0"/>
              <a:t>Our personal experiences or experiences of other people are the most familiar and fundamental sources of knowledge.</a:t>
            </a:r>
          </a:p>
          <a:p>
            <a:r>
              <a:rPr lang="en-IN" dirty="0"/>
              <a:t>We learn many things from our day to life and what goes around us.</a:t>
            </a:r>
          </a:p>
          <a:p>
            <a:endParaRPr lang="en-IN" dirty="0"/>
          </a:p>
        </p:txBody>
      </p:sp>
    </p:spTree>
    <p:extLst>
      <p:ext uri="{BB962C8B-B14F-4D97-AF65-F5344CB8AC3E}">
        <p14:creationId xmlns:p14="http://schemas.microsoft.com/office/powerpoint/2010/main" val="17575996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Intuition:-</a:t>
            </a:r>
            <a:br>
              <a:rPr lang="en-IN" dirty="0"/>
            </a:br>
            <a:endParaRPr lang="en-IN" dirty="0"/>
          </a:p>
        </p:txBody>
      </p:sp>
      <p:sp>
        <p:nvSpPr>
          <p:cNvPr id="3" name="Content Placeholder 2"/>
          <p:cNvSpPr>
            <a:spLocks noGrp="1"/>
          </p:cNvSpPr>
          <p:nvPr>
            <p:ph idx="1"/>
          </p:nvPr>
        </p:nvSpPr>
        <p:spPr/>
        <p:txBody>
          <a:bodyPr/>
          <a:lstStyle/>
          <a:p>
            <a:r>
              <a:rPr lang="en-IN" dirty="0" smtClean="0"/>
              <a:t>The </a:t>
            </a:r>
            <a:r>
              <a:rPr lang="en-IN" dirty="0"/>
              <a:t>knowledge gained out of intuition is spontaneous and sudden.</a:t>
            </a:r>
          </a:p>
          <a:p>
            <a:r>
              <a:rPr lang="en-IN" dirty="0"/>
              <a:t>Senses and mind are not involved during intuition.</a:t>
            </a:r>
          </a:p>
          <a:p>
            <a:r>
              <a:rPr lang="en-IN" dirty="0"/>
              <a:t>Anyone can experience it at different points of time.</a:t>
            </a:r>
          </a:p>
        </p:txBody>
      </p:sp>
    </p:spTree>
    <p:extLst>
      <p:ext uri="{BB962C8B-B14F-4D97-AF65-F5344CB8AC3E}">
        <p14:creationId xmlns:p14="http://schemas.microsoft.com/office/powerpoint/2010/main" val="22855783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concentration and meditation:-</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Concentration </a:t>
            </a:r>
            <a:r>
              <a:rPr lang="en-IN" dirty="0"/>
              <a:t>is a mental activity where the person concentrating focuses his mental energy on aids like a candle flame, idea. breathing, mantras etc.</a:t>
            </a:r>
          </a:p>
          <a:p>
            <a:r>
              <a:rPr lang="en-IN" dirty="0"/>
              <a:t>In meditation person meditating concentrates for a longer period of time. Both of them are foundations of attaining knowledge.</a:t>
            </a:r>
          </a:p>
          <a:p>
            <a:r>
              <a:rPr lang="en-IN" dirty="0"/>
              <a:t>While meditating or concentrating a person can make inferences. He can even make a link of facts of knowledge to something meaningful.</a:t>
            </a:r>
          </a:p>
        </p:txBody>
      </p:sp>
    </p:spTree>
    <p:extLst>
      <p:ext uri="{BB962C8B-B14F-4D97-AF65-F5344CB8AC3E}">
        <p14:creationId xmlns:p14="http://schemas.microsoft.com/office/powerpoint/2010/main" val="6834327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Observation and related processes</a:t>
            </a:r>
          </a:p>
        </p:txBody>
      </p:sp>
      <p:sp>
        <p:nvSpPr>
          <p:cNvPr id="3" name="Content Placeholder 2"/>
          <p:cNvSpPr>
            <a:spLocks noGrp="1"/>
          </p:cNvSpPr>
          <p:nvPr>
            <p:ph idx="1"/>
          </p:nvPr>
        </p:nvSpPr>
        <p:spPr/>
        <p:txBody>
          <a:bodyPr>
            <a:normAutofit fontScale="85000" lnSpcReduction="20000"/>
          </a:bodyPr>
          <a:lstStyle/>
          <a:p>
            <a:endParaRPr lang="en-IN" dirty="0"/>
          </a:p>
          <a:p>
            <a:r>
              <a:rPr lang="en-IN" dirty="0"/>
              <a:t>Four sub-processes of attaining knowledge are observation, explanation, prediction and control.</a:t>
            </a:r>
          </a:p>
          <a:p>
            <a:r>
              <a:rPr lang="en-IN" dirty="0"/>
              <a:t>Observation can be internal or external. It can even be a scientific observation.</a:t>
            </a:r>
          </a:p>
          <a:p>
            <a:r>
              <a:rPr lang="en-IN" dirty="0"/>
              <a:t>An explanation is the elaboration of facts of knowledge in a logical manner.</a:t>
            </a:r>
          </a:p>
          <a:p>
            <a:r>
              <a:rPr lang="en-IN" dirty="0"/>
              <a:t>Prediction is a process related to cause and effect. In this process, results are predicted. One needs to understand about causes and their effects.</a:t>
            </a:r>
          </a:p>
          <a:p>
            <a:r>
              <a:rPr lang="en-IN" dirty="0"/>
              <a:t>Control is the process in which results are filtered out by exercising control on certain factors.</a:t>
            </a:r>
          </a:p>
        </p:txBody>
      </p:sp>
    </p:spTree>
    <p:extLst>
      <p:ext uri="{BB962C8B-B14F-4D97-AF65-F5344CB8AC3E}">
        <p14:creationId xmlns:p14="http://schemas.microsoft.com/office/powerpoint/2010/main" val="41338753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Problem Solving:-</a:t>
            </a:r>
            <a:br>
              <a:rPr lang="en-IN" dirty="0"/>
            </a:br>
            <a:endParaRPr lang="en-IN" dirty="0"/>
          </a:p>
        </p:txBody>
      </p:sp>
      <p:sp>
        <p:nvSpPr>
          <p:cNvPr id="3" name="Content Placeholder 2"/>
          <p:cNvSpPr>
            <a:spLocks noGrp="1"/>
          </p:cNvSpPr>
          <p:nvPr>
            <p:ph idx="1"/>
          </p:nvPr>
        </p:nvSpPr>
        <p:spPr/>
        <p:txBody>
          <a:bodyPr/>
          <a:lstStyle/>
          <a:p>
            <a:r>
              <a:rPr lang="en-IN" dirty="0" smtClean="0"/>
              <a:t>Here </a:t>
            </a:r>
            <a:r>
              <a:rPr lang="en-IN" dirty="0"/>
              <a:t>the solution of the problem being solved becomes the part of knowledge. So, problem-solving is also an effective tool to acquire knowledge.</a:t>
            </a:r>
          </a:p>
        </p:txBody>
      </p:sp>
    </p:spTree>
    <p:extLst>
      <p:ext uri="{BB962C8B-B14F-4D97-AF65-F5344CB8AC3E}">
        <p14:creationId xmlns:p14="http://schemas.microsoft.com/office/powerpoint/2010/main" val="1037723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Characteristics of knowledge</a:t>
            </a:r>
            <a:br>
              <a:rPr lang="en-IN" dirty="0" smtClean="0"/>
            </a:b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Knowledge is like wealth, the more he gets, the more he craves.</a:t>
            </a:r>
          </a:p>
          <a:p>
            <a:r>
              <a:rPr lang="en-IN" dirty="0" smtClean="0"/>
              <a:t>Knowledge never decays.</a:t>
            </a:r>
          </a:p>
          <a:p>
            <a:r>
              <a:rPr lang="en-IN" dirty="0" smtClean="0"/>
              <a:t>Knowledge once gained casts a light beyond its own immediate boundaries.</a:t>
            </a:r>
          </a:p>
          <a:p>
            <a:r>
              <a:rPr lang="en-IN" dirty="0" smtClean="0"/>
              <a:t>Information is the source of knowledge.</a:t>
            </a:r>
          </a:p>
          <a:p>
            <a:r>
              <a:rPr lang="en-IN" dirty="0" smtClean="0"/>
              <a:t>The word knowledge implies three things – truth, proof, conviction</a:t>
            </a:r>
          </a:p>
          <a:p>
            <a:r>
              <a:rPr lang="en-IN" dirty="0" smtClean="0"/>
              <a:t>Facts and values are the basis of the structures of knowledge.</a:t>
            </a:r>
          </a:p>
          <a:p>
            <a:r>
              <a:rPr lang="en-IN" dirty="0" smtClean="0"/>
              <a:t>Knowledge is boundless</a:t>
            </a:r>
          </a:p>
          <a:p>
            <a:r>
              <a:rPr lang="en-IN" dirty="0" smtClean="0"/>
              <a:t>It exists to be imparted.</a:t>
            </a:r>
            <a:endParaRPr lang="en-IN" dirty="0"/>
          </a:p>
        </p:txBody>
      </p:sp>
    </p:spTree>
    <p:extLst>
      <p:ext uri="{BB962C8B-B14F-4D97-AF65-F5344CB8AC3E}">
        <p14:creationId xmlns:p14="http://schemas.microsoft.com/office/powerpoint/2010/main" val="1757871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 of Knowledge</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solidFill>
                  <a:srgbClr val="FF0000"/>
                </a:solidFill>
              </a:rPr>
              <a:t> A priori knowledge</a:t>
            </a:r>
            <a:r>
              <a:rPr lang="en-IN" dirty="0" smtClean="0"/>
              <a:t>:-</a:t>
            </a:r>
          </a:p>
          <a:p>
            <a:pPr algn="just"/>
            <a:r>
              <a:rPr lang="en-IN" dirty="0" smtClean="0"/>
              <a:t>The literal meaning of a priori is from before or from earlier.</a:t>
            </a:r>
          </a:p>
          <a:p>
            <a:pPr algn="just"/>
            <a:r>
              <a:rPr lang="en-IN" dirty="0" smtClean="0"/>
              <a:t>A priori is the knowledge that is attained independently of experience.</a:t>
            </a:r>
          </a:p>
          <a:p>
            <a:pPr algn="just"/>
            <a:r>
              <a:rPr lang="en-IN" dirty="0" smtClean="0"/>
              <a:t> This knowledge is non-empirical.</a:t>
            </a:r>
          </a:p>
          <a:p>
            <a:pPr algn="just"/>
            <a:r>
              <a:rPr lang="en-IN" dirty="0" smtClean="0"/>
              <a:t>This type of knowledge comes from theoretical reasoning rather than actual observation or personal experience.</a:t>
            </a:r>
          </a:p>
        </p:txBody>
      </p:sp>
    </p:spTree>
    <p:extLst>
      <p:ext uri="{BB962C8B-B14F-4D97-AF65-F5344CB8AC3E}">
        <p14:creationId xmlns:p14="http://schemas.microsoft.com/office/powerpoint/2010/main" val="1213744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solidFill>
                  <a:srgbClr val="FF0000"/>
                </a:solidFill>
              </a:rPr>
              <a:t>A posteriori</a:t>
            </a:r>
            <a:br>
              <a:rPr lang="en-IN" dirty="0" smtClean="0">
                <a:solidFill>
                  <a:srgbClr val="FF0000"/>
                </a:solidFill>
              </a:rPr>
            </a:br>
            <a:endParaRPr lang="en-IN"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lgn="just"/>
            <a:r>
              <a:rPr lang="en-IN" dirty="0" smtClean="0"/>
              <a:t>A posteriori literally mean from what comes later or from what comes after.</a:t>
            </a:r>
          </a:p>
          <a:p>
            <a:pPr algn="just"/>
            <a:r>
              <a:rPr lang="en-IN" dirty="0" smtClean="0"/>
              <a:t>It is the knowledge which is gained through experience.</a:t>
            </a:r>
          </a:p>
          <a:p>
            <a:pPr algn="just"/>
            <a:r>
              <a:rPr lang="en-IN" dirty="0" smtClean="0"/>
              <a:t>This knowledge is empirical, arrived at afterword.</a:t>
            </a:r>
          </a:p>
          <a:p>
            <a:pPr algn="just"/>
            <a:r>
              <a:rPr lang="en-IN" dirty="0" smtClean="0"/>
              <a:t>Truths of physics, chemistry, and biology are instances of a posteriori knowledge.</a:t>
            </a:r>
          </a:p>
          <a:p>
            <a:pPr algn="just"/>
            <a:endParaRPr lang="en-IN" dirty="0" smtClean="0"/>
          </a:p>
          <a:p>
            <a:pPr algn="just"/>
            <a:r>
              <a:rPr lang="en-IN" dirty="0" smtClean="0"/>
              <a:t>This kind of knowledge is gained by first having experience and then using logic and reflection to derive understanding from it.</a:t>
            </a:r>
            <a:endParaRPr lang="en-IN" dirty="0"/>
          </a:p>
        </p:txBody>
      </p:sp>
    </p:spTree>
    <p:extLst>
      <p:ext uri="{BB962C8B-B14F-4D97-AF65-F5344CB8AC3E}">
        <p14:creationId xmlns:p14="http://schemas.microsoft.com/office/powerpoint/2010/main" val="930681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Para </a:t>
            </a:r>
            <a:r>
              <a:rPr lang="en-IN" dirty="0" err="1"/>
              <a:t>Vidya</a:t>
            </a:r>
            <a:r>
              <a:rPr lang="en-IN" dirty="0"/>
              <a:t> </a:t>
            </a:r>
            <a:r>
              <a:rPr lang="en-IN" dirty="0" smtClean="0"/>
              <a:t>and </a:t>
            </a:r>
            <a:r>
              <a:rPr lang="en-IN" dirty="0" err="1" smtClean="0"/>
              <a:t>Apara</a:t>
            </a:r>
            <a:r>
              <a:rPr lang="en-IN" dirty="0" smtClean="0"/>
              <a:t> </a:t>
            </a:r>
            <a:r>
              <a:rPr lang="en-IN" dirty="0" err="1" smtClean="0"/>
              <a:t>Vidya</a:t>
            </a:r>
            <a:endParaRPr lang="en-IN" dirty="0"/>
          </a:p>
        </p:txBody>
      </p:sp>
      <p:sp>
        <p:nvSpPr>
          <p:cNvPr id="3" name="Content Placeholder 2"/>
          <p:cNvSpPr>
            <a:spLocks noGrp="1"/>
          </p:cNvSpPr>
          <p:nvPr>
            <p:ph idx="1"/>
          </p:nvPr>
        </p:nvSpPr>
        <p:spPr/>
        <p:txBody>
          <a:bodyPr/>
          <a:lstStyle/>
          <a:p>
            <a:pPr algn="just"/>
            <a:r>
              <a:rPr lang="en-IN" dirty="0"/>
              <a:t>Para </a:t>
            </a:r>
            <a:r>
              <a:rPr lang="en-IN" dirty="0" err="1" smtClean="0"/>
              <a:t>Vidya</a:t>
            </a:r>
            <a:r>
              <a:rPr lang="en-IN" dirty="0" smtClean="0"/>
              <a:t> </a:t>
            </a:r>
            <a:r>
              <a:rPr lang="en-IN" dirty="0"/>
              <a:t>is the knowledge of the </a:t>
            </a:r>
            <a:r>
              <a:rPr lang="en-IN" dirty="0" smtClean="0"/>
              <a:t>Absolute or spiritual knowledge, </a:t>
            </a:r>
          </a:p>
          <a:p>
            <a:pPr algn="just"/>
            <a:r>
              <a:rPr lang="en-IN" dirty="0" smtClean="0"/>
              <a:t>whereas </a:t>
            </a:r>
            <a:r>
              <a:rPr lang="en-IN" dirty="0" err="1"/>
              <a:t>Apara</a:t>
            </a:r>
            <a:r>
              <a:rPr lang="en-IN" dirty="0"/>
              <a:t> </a:t>
            </a:r>
            <a:r>
              <a:rPr lang="en-IN" dirty="0" err="1" smtClean="0"/>
              <a:t>Vidya</a:t>
            </a:r>
            <a:r>
              <a:rPr lang="en-IN" dirty="0" smtClean="0"/>
              <a:t> </a:t>
            </a:r>
            <a:r>
              <a:rPr lang="en-IN" dirty="0"/>
              <a:t>is the knowledge of the </a:t>
            </a:r>
            <a:r>
              <a:rPr lang="en-IN" dirty="0" smtClean="0"/>
              <a:t> </a:t>
            </a:r>
            <a:r>
              <a:rPr lang="en-IN" dirty="0" err="1" smtClean="0"/>
              <a:t>meterial</a:t>
            </a:r>
            <a:r>
              <a:rPr lang="en-IN" dirty="0" smtClean="0"/>
              <a:t> world</a:t>
            </a:r>
            <a:r>
              <a:rPr lang="en-IN" dirty="0"/>
              <a:t>; the former has Reality as its content and possesses a unique quality of </a:t>
            </a:r>
            <a:r>
              <a:rPr lang="en-IN" dirty="0" err="1"/>
              <a:t>ultimacy</a:t>
            </a:r>
            <a:r>
              <a:rPr lang="en-IN" dirty="0"/>
              <a:t> which is singular and free from reason, senses, etc., but the latter has the phenomenal world as its content.</a:t>
            </a:r>
          </a:p>
        </p:txBody>
      </p:sp>
    </p:spTree>
    <p:extLst>
      <p:ext uri="{BB962C8B-B14F-4D97-AF65-F5344CB8AC3E}">
        <p14:creationId xmlns:p14="http://schemas.microsoft.com/office/powerpoint/2010/main" val="3422246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Indigenous Knowledge </a:t>
            </a:r>
          </a:p>
        </p:txBody>
      </p:sp>
      <p:sp>
        <p:nvSpPr>
          <p:cNvPr id="3" name="Content Placeholder 2"/>
          <p:cNvSpPr>
            <a:spLocks noGrp="1"/>
          </p:cNvSpPr>
          <p:nvPr>
            <p:ph idx="1"/>
          </p:nvPr>
        </p:nvSpPr>
        <p:spPr/>
        <p:txBody>
          <a:bodyPr>
            <a:normAutofit lnSpcReduction="10000"/>
          </a:bodyPr>
          <a:lstStyle/>
          <a:p>
            <a:pPr algn="just"/>
            <a:r>
              <a:rPr lang="en-IN" dirty="0" smtClean="0"/>
              <a:t>Local </a:t>
            </a:r>
            <a:r>
              <a:rPr lang="en-IN" dirty="0"/>
              <a:t>or Indigenous Knowledge refers to cumulative and complex bodies of knowledge, know-how, practices and representations that are maintained and developed by local communities, who have long histories of interaction with the natural </a:t>
            </a:r>
            <a:r>
              <a:rPr lang="en-IN" dirty="0" smtClean="0"/>
              <a:t>environment.                                                                                                                                                                                                                                                                                                                                                                                                                                                                                                                                                                                                                                                                                                                                                                                                                                                         </a:t>
            </a:r>
          </a:p>
          <a:p>
            <a:pPr algn="just"/>
            <a:r>
              <a:rPr lang="en-IN" dirty="0" smtClean="0"/>
              <a:t>Forms </a:t>
            </a:r>
            <a:r>
              <a:rPr lang="en-IN" dirty="0"/>
              <a:t>of Indigenous Knowledge </a:t>
            </a:r>
            <a:r>
              <a:rPr lang="en-IN" dirty="0" smtClean="0"/>
              <a:t>: </a:t>
            </a:r>
            <a:r>
              <a:rPr lang="en-IN" dirty="0"/>
              <a:t>Medicine – Folk Traditions – Traditional knowledge through proverbs</a:t>
            </a:r>
          </a:p>
        </p:txBody>
      </p:sp>
    </p:spTree>
    <p:extLst>
      <p:ext uri="{BB962C8B-B14F-4D97-AF65-F5344CB8AC3E}">
        <p14:creationId xmlns:p14="http://schemas.microsoft.com/office/powerpoint/2010/main" val="1377457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Scientific Knowledge </a:t>
            </a:r>
          </a:p>
        </p:txBody>
      </p:sp>
      <p:sp>
        <p:nvSpPr>
          <p:cNvPr id="3" name="Content Placeholder 2"/>
          <p:cNvSpPr>
            <a:spLocks noGrp="1"/>
          </p:cNvSpPr>
          <p:nvPr>
            <p:ph idx="1"/>
          </p:nvPr>
        </p:nvSpPr>
        <p:spPr/>
        <p:txBody>
          <a:bodyPr/>
          <a:lstStyle/>
          <a:p>
            <a:r>
              <a:rPr lang="en-IN" dirty="0" smtClean="0"/>
              <a:t> </a:t>
            </a:r>
            <a:r>
              <a:rPr lang="en-IN" dirty="0"/>
              <a:t>Scientific knowledge is based on empirical evidence and is appropriate for understanding the natural world. </a:t>
            </a:r>
            <a:r>
              <a:rPr lang="en-IN" dirty="0" smtClean="0"/>
              <a:t>                                                                                                                                                                                                                                                                                                                                                                                                                                                                                                                                                </a:t>
            </a:r>
          </a:p>
          <a:p>
            <a:r>
              <a:rPr lang="en-IN" dirty="0" smtClean="0"/>
              <a:t>It </a:t>
            </a:r>
            <a:r>
              <a:rPr lang="en-IN" dirty="0"/>
              <a:t>provides only a limited understanding of the supernatural, aesthetic, or other ways of knowing, such as art, philosophy, or religion.</a:t>
            </a:r>
          </a:p>
        </p:txBody>
      </p:sp>
    </p:spTree>
    <p:extLst>
      <p:ext uri="{BB962C8B-B14F-4D97-AF65-F5344CB8AC3E}">
        <p14:creationId xmlns:p14="http://schemas.microsoft.com/office/powerpoint/2010/main" val="877225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2113</Words>
  <Application>Microsoft Office PowerPoint</Application>
  <PresentationFormat>On-screen Show (4:3)</PresentationFormat>
  <Paragraphs>166</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KNOWLEDGE </vt:lpstr>
      <vt:lpstr>PowerPoint Presentation</vt:lpstr>
      <vt:lpstr>Importance of Knowledge </vt:lpstr>
      <vt:lpstr>Characteristics of knowledge </vt:lpstr>
      <vt:lpstr>Types of Knowledge</vt:lpstr>
      <vt:lpstr>A posteriori </vt:lpstr>
      <vt:lpstr>Para Vidya and Apara Vidya</vt:lpstr>
      <vt:lpstr>Indigenous Knowledge </vt:lpstr>
      <vt:lpstr>Scientific Knowledge </vt:lpstr>
      <vt:lpstr>INTUITIVE KNOWLEDGE</vt:lpstr>
      <vt:lpstr>Nature of Knowledge </vt:lpstr>
      <vt:lpstr>PowerPoint Presentation</vt:lpstr>
      <vt:lpstr>PowerPoint Presentation</vt:lpstr>
      <vt:lpstr>PowerPoint Presentation</vt:lpstr>
      <vt:lpstr>Ways/Source of Acquiring Knowledge </vt:lpstr>
      <vt:lpstr>PowerPoint Presentation</vt:lpstr>
      <vt:lpstr>Deductive Reasoning </vt:lpstr>
      <vt:lpstr>​Inductive Reasoning</vt:lpstr>
      <vt:lpstr>PowerPoint Presentation</vt:lpstr>
      <vt:lpstr>PowerPoint Presentation</vt:lpstr>
      <vt:lpstr>Tenacity</vt:lpstr>
      <vt:lpstr>​Experience </vt:lpstr>
      <vt:lpstr>​ Traditions  </vt:lpstr>
      <vt:lpstr>​  Naturalistic Inquiry   </vt:lpstr>
      <vt:lpstr>Trial and Error </vt:lpstr>
      <vt:lpstr>​Scientific approach </vt:lpstr>
      <vt:lpstr>PowerPoint Presentation</vt:lpstr>
      <vt:lpstr>Methods to acquire knowledge</vt:lpstr>
      <vt:lpstr>Appeal to Tradition:- </vt:lpstr>
      <vt:lpstr>Appeal to Senses </vt:lpstr>
      <vt:lpstr>Inductive and Deductive methods:- </vt:lpstr>
      <vt:lpstr>Appeal to experiences: </vt:lpstr>
      <vt:lpstr>Intuition:- </vt:lpstr>
      <vt:lpstr>concentration and meditation:- </vt:lpstr>
      <vt:lpstr>Observation and related processes</vt:lpstr>
      <vt:lpstr>Problem Solving:-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dc:title>
  <dc:creator>user</dc:creator>
  <cp:lastModifiedBy>user</cp:lastModifiedBy>
  <cp:revision>96</cp:revision>
  <dcterms:created xsi:type="dcterms:W3CDTF">2021-02-04T11:30:57Z</dcterms:created>
  <dcterms:modified xsi:type="dcterms:W3CDTF">2021-02-14T11:37:54Z</dcterms:modified>
</cp:coreProperties>
</file>