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256" r:id="rId2"/>
    <p:sldId id="275" r:id="rId3"/>
    <p:sldId id="276" r:id="rId4"/>
    <p:sldId id="277" r:id="rId5"/>
    <p:sldId id="279" r:id="rId6"/>
    <p:sldId id="257" r:id="rId7"/>
    <p:sldId id="260" r:id="rId8"/>
    <p:sldId id="280" r:id="rId9"/>
    <p:sldId id="295" r:id="rId10"/>
    <p:sldId id="296" r:id="rId11"/>
    <p:sldId id="299" r:id="rId12"/>
    <p:sldId id="300" r:id="rId13"/>
    <p:sldId id="281" r:id="rId14"/>
    <p:sldId id="297" r:id="rId15"/>
    <p:sldId id="282" r:id="rId16"/>
    <p:sldId id="283" r:id="rId17"/>
    <p:sldId id="285" r:id="rId18"/>
    <p:sldId id="286" r:id="rId19"/>
    <p:sldId id="287" r:id="rId20"/>
    <p:sldId id="289" r:id="rId21"/>
    <p:sldId id="298" r:id="rId22"/>
    <p:sldId id="301" r:id="rId23"/>
    <p:sldId id="290" r:id="rId24"/>
    <p:sldId id="291" r:id="rId25"/>
    <p:sldId id="292" r:id="rId26"/>
    <p:sldId id="293" r:id="rId27"/>
    <p:sldId id="294" r:id="rId28"/>
    <p:sldId id="302" r:id="rId29"/>
    <p:sldId id="303" r:id="rId30"/>
    <p:sldId id="304" r:id="rId31"/>
    <p:sldId id="306" r:id="rId32"/>
    <p:sldId id="307" r:id="rId33"/>
    <p:sldId id="288" r:id="rId34"/>
    <p:sldId id="308" r:id="rId35"/>
    <p:sldId id="309" r:id="rId36"/>
    <p:sldId id="310" r:id="rId37"/>
    <p:sldId id="311" r:id="rId38"/>
    <p:sldId id="312" r:id="rId39"/>
    <p:sldId id="313" r:id="rId40"/>
    <p:sldId id="314" r:id="rId41"/>
    <p:sldId id="315" r:id="rId42"/>
    <p:sldId id="316" r:id="rId43"/>
    <p:sldId id="317" r:id="rId44"/>
    <p:sldId id="318" r:id="rId45"/>
    <p:sldId id="319" r:id="rId46"/>
    <p:sldId id="324" r:id="rId47"/>
    <p:sldId id="325" r:id="rId48"/>
    <p:sldId id="326" r:id="rId49"/>
    <p:sldId id="327" r:id="rId50"/>
    <p:sldId id="320" r:id="rId51"/>
    <p:sldId id="322" r:id="rId52"/>
    <p:sldId id="258" r:id="rId53"/>
    <p:sldId id="259" r:id="rId54"/>
    <p:sldId id="261" r:id="rId55"/>
    <p:sldId id="328" r:id="rId56"/>
    <p:sldId id="262" r:id="rId57"/>
    <p:sldId id="263" r:id="rId58"/>
    <p:sldId id="264" r:id="rId59"/>
    <p:sldId id="265" r:id="rId60"/>
    <p:sldId id="329" r:id="rId61"/>
    <p:sldId id="330" r:id="rId62"/>
    <p:sldId id="269" r:id="rId63"/>
    <p:sldId id="270" r:id="rId64"/>
    <p:sldId id="271" r:id="rId65"/>
    <p:sldId id="272" r:id="rId66"/>
    <p:sldId id="273" r:id="rId67"/>
    <p:sldId id="274" r:id="rId68"/>
    <p:sldId id="331" r:id="rId69"/>
    <p:sldId id="344" r:id="rId70"/>
    <p:sldId id="343" r:id="rId71"/>
    <p:sldId id="336" r:id="rId72"/>
    <p:sldId id="332" r:id="rId73"/>
    <p:sldId id="333" r:id="rId74"/>
    <p:sldId id="334" r:id="rId75"/>
    <p:sldId id="335" r:id="rId76"/>
    <p:sldId id="337" r:id="rId77"/>
    <p:sldId id="347" r:id="rId78"/>
    <p:sldId id="346" r:id="rId79"/>
    <p:sldId id="339" r:id="rId80"/>
    <p:sldId id="340" r:id="rId81"/>
    <p:sldId id="341" r:id="rId82"/>
    <p:sldId id="358" r:id="rId83"/>
    <p:sldId id="360" r:id="rId84"/>
    <p:sldId id="357" r:id="rId85"/>
    <p:sldId id="359" r:id="rId86"/>
    <p:sldId id="342" r:id="rId87"/>
    <p:sldId id="352" r:id="rId88"/>
    <p:sldId id="353" r:id="rId89"/>
    <p:sldId id="354" r:id="rId90"/>
    <p:sldId id="355"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08404E-D6B1-4A63-A650-B33FDC444829}" type="datetimeFigureOut">
              <a:rPr lang="en-IN" smtClean="0"/>
              <a:t>05-02-2021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5170DB-4FC6-443F-80E6-FEBE16573DEF}" type="slidenum">
              <a:rPr lang="en-IN" smtClean="0"/>
              <a:t>‹#›</a:t>
            </a:fld>
            <a:endParaRPr lang="en-IN"/>
          </a:p>
        </p:txBody>
      </p:sp>
    </p:spTree>
    <p:extLst>
      <p:ext uri="{BB962C8B-B14F-4D97-AF65-F5344CB8AC3E}">
        <p14:creationId xmlns:p14="http://schemas.microsoft.com/office/powerpoint/2010/main" val="107337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65170DB-4FC6-443F-80E6-FEBE16573DEF}" type="slidenum">
              <a:rPr lang="en-IN" smtClean="0"/>
              <a:t>58</a:t>
            </a:fld>
            <a:endParaRPr lang="en-IN"/>
          </a:p>
        </p:txBody>
      </p:sp>
    </p:spTree>
    <p:extLst>
      <p:ext uri="{BB962C8B-B14F-4D97-AF65-F5344CB8AC3E}">
        <p14:creationId xmlns:p14="http://schemas.microsoft.com/office/powerpoint/2010/main" val="3635402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6CE65DC-B34B-49C2-90F4-A838877854A4}" type="datetimeFigureOut">
              <a:rPr lang="en-IN" smtClean="0"/>
              <a:t>05-02-2021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D654A69-B837-430D-9563-A923391DFA99}" type="slidenum">
              <a:rPr lang="en-IN" smtClean="0"/>
              <a:t>‹#›</a:t>
            </a:fld>
            <a:endParaRPr lang="en-IN"/>
          </a:p>
        </p:txBody>
      </p:sp>
    </p:spTree>
    <p:extLst>
      <p:ext uri="{BB962C8B-B14F-4D97-AF65-F5344CB8AC3E}">
        <p14:creationId xmlns:p14="http://schemas.microsoft.com/office/powerpoint/2010/main" val="1789159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6CE65DC-B34B-49C2-90F4-A838877854A4}" type="datetimeFigureOut">
              <a:rPr lang="en-IN" smtClean="0"/>
              <a:t>05-02-2021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D654A69-B837-430D-9563-A923391DFA99}" type="slidenum">
              <a:rPr lang="en-IN" smtClean="0"/>
              <a:t>‹#›</a:t>
            </a:fld>
            <a:endParaRPr lang="en-IN"/>
          </a:p>
        </p:txBody>
      </p:sp>
    </p:spTree>
    <p:extLst>
      <p:ext uri="{BB962C8B-B14F-4D97-AF65-F5344CB8AC3E}">
        <p14:creationId xmlns:p14="http://schemas.microsoft.com/office/powerpoint/2010/main" val="3373613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6CE65DC-B34B-49C2-90F4-A838877854A4}" type="datetimeFigureOut">
              <a:rPr lang="en-IN" smtClean="0"/>
              <a:t>05-02-2021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D654A69-B837-430D-9563-A923391DFA99}" type="slidenum">
              <a:rPr lang="en-IN" smtClean="0"/>
              <a:t>‹#›</a:t>
            </a:fld>
            <a:endParaRPr lang="en-IN"/>
          </a:p>
        </p:txBody>
      </p:sp>
    </p:spTree>
    <p:extLst>
      <p:ext uri="{BB962C8B-B14F-4D97-AF65-F5344CB8AC3E}">
        <p14:creationId xmlns:p14="http://schemas.microsoft.com/office/powerpoint/2010/main" val="1980802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6CE65DC-B34B-49C2-90F4-A838877854A4}" type="datetimeFigureOut">
              <a:rPr lang="en-IN" smtClean="0"/>
              <a:t>05-02-2021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D654A69-B837-430D-9563-A923391DFA99}" type="slidenum">
              <a:rPr lang="en-IN" smtClean="0"/>
              <a:t>‹#›</a:t>
            </a:fld>
            <a:endParaRPr lang="en-IN"/>
          </a:p>
        </p:txBody>
      </p:sp>
    </p:spTree>
    <p:extLst>
      <p:ext uri="{BB962C8B-B14F-4D97-AF65-F5344CB8AC3E}">
        <p14:creationId xmlns:p14="http://schemas.microsoft.com/office/powerpoint/2010/main" val="689627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CE65DC-B34B-49C2-90F4-A838877854A4}" type="datetimeFigureOut">
              <a:rPr lang="en-IN" smtClean="0"/>
              <a:t>05-02-2021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D654A69-B837-430D-9563-A923391DFA99}" type="slidenum">
              <a:rPr lang="en-IN" smtClean="0"/>
              <a:t>‹#›</a:t>
            </a:fld>
            <a:endParaRPr lang="en-IN"/>
          </a:p>
        </p:txBody>
      </p:sp>
    </p:spTree>
    <p:extLst>
      <p:ext uri="{BB962C8B-B14F-4D97-AF65-F5344CB8AC3E}">
        <p14:creationId xmlns:p14="http://schemas.microsoft.com/office/powerpoint/2010/main" val="4254603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6CE65DC-B34B-49C2-90F4-A838877854A4}" type="datetimeFigureOut">
              <a:rPr lang="en-IN" smtClean="0"/>
              <a:t>05-02-2021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D654A69-B837-430D-9563-A923391DFA99}" type="slidenum">
              <a:rPr lang="en-IN" smtClean="0"/>
              <a:t>‹#›</a:t>
            </a:fld>
            <a:endParaRPr lang="en-IN"/>
          </a:p>
        </p:txBody>
      </p:sp>
    </p:spTree>
    <p:extLst>
      <p:ext uri="{BB962C8B-B14F-4D97-AF65-F5344CB8AC3E}">
        <p14:creationId xmlns:p14="http://schemas.microsoft.com/office/powerpoint/2010/main" val="1506980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6CE65DC-B34B-49C2-90F4-A838877854A4}" type="datetimeFigureOut">
              <a:rPr lang="en-IN" smtClean="0"/>
              <a:t>05-02-2021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D654A69-B837-430D-9563-A923391DFA99}" type="slidenum">
              <a:rPr lang="en-IN" smtClean="0"/>
              <a:t>‹#›</a:t>
            </a:fld>
            <a:endParaRPr lang="en-IN"/>
          </a:p>
        </p:txBody>
      </p:sp>
    </p:spTree>
    <p:extLst>
      <p:ext uri="{BB962C8B-B14F-4D97-AF65-F5344CB8AC3E}">
        <p14:creationId xmlns:p14="http://schemas.microsoft.com/office/powerpoint/2010/main" val="3329412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6CE65DC-B34B-49C2-90F4-A838877854A4}" type="datetimeFigureOut">
              <a:rPr lang="en-IN" smtClean="0"/>
              <a:t>05-02-2021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D654A69-B837-430D-9563-A923391DFA99}" type="slidenum">
              <a:rPr lang="en-IN" smtClean="0"/>
              <a:t>‹#›</a:t>
            </a:fld>
            <a:endParaRPr lang="en-IN"/>
          </a:p>
        </p:txBody>
      </p:sp>
    </p:spTree>
    <p:extLst>
      <p:ext uri="{BB962C8B-B14F-4D97-AF65-F5344CB8AC3E}">
        <p14:creationId xmlns:p14="http://schemas.microsoft.com/office/powerpoint/2010/main" val="3317374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CE65DC-B34B-49C2-90F4-A838877854A4}" type="datetimeFigureOut">
              <a:rPr lang="en-IN" smtClean="0"/>
              <a:t>05-02-2021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D654A69-B837-430D-9563-A923391DFA99}" type="slidenum">
              <a:rPr lang="en-IN" smtClean="0"/>
              <a:t>‹#›</a:t>
            </a:fld>
            <a:endParaRPr lang="en-IN"/>
          </a:p>
        </p:txBody>
      </p:sp>
    </p:spTree>
    <p:extLst>
      <p:ext uri="{BB962C8B-B14F-4D97-AF65-F5344CB8AC3E}">
        <p14:creationId xmlns:p14="http://schemas.microsoft.com/office/powerpoint/2010/main" val="73095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CE65DC-B34B-49C2-90F4-A838877854A4}" type="datetimeFigureOut">
              <a:rPr lang="en-IN" smtClean="0"/>
              <a:t>05-02-2021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D654A69-B837-430D-9563-A923391DFA99}" type="slidenum">
              <a:rPr lang="en-IN" smtClean="0"/>
              <a:t>‹#›</a:t>
            </a:fld>
            <a:endParaRPr lang="en-IN"/>
          </a:p>
        </p:txBody>
      </p:sp>
    </p:spTree>
    <p:extLst>
      <p:ext uri="{BB962C8B-B14F-4D97-AF65-F5344CB8AC3E}">
        <p14:creationId xmlns:p14="http://schemas.microsoft.com/office/powerpoint/2010/main" val="596775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CE65DC-B34B-49C2-90F4-A838877854A4}" type="datetimeFigureOut">
              <a:rPr lang="en-IN" smtClean="0"/>
              <a:t>05-02-2021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D654A69-B837-430D-9563-A923391DFA99}" type="slidenum">
              <a:rPr lang="en-IN" smtClean="0"/>
              <a:t>‹#›</a:t>
            </a:fld>
            <a:endParaRPr lang="en-IN"/>
          </a:p>
        </p:txBody>
      </p:sp>
    </p:spTree>
    <p:extLst>
      <p:ext uri="{BB962C8B-B14F-4D97-AF65-F5344CB8AC3E}">
        <p14:creationId xmlns:p14="http://schemas.microsoft.com/office/powerpoint/2010/main" val="112722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E65DC-B34B-49C2-90F4-A838877854A4}" type="datetimeFigureOut">
              <a:rPr lang="en-IN" smtClean="0"/>
              <a:t>05-02-2021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54A69-B837-430D-9563-A923391DFA99}" type="slidenum">
              <a:rPr lang="en-IN" smtClean="0"/>
              <a:t>‹#›</a:t>
            </a:fld>
            <a:endParaRPr lang="en-IN"/>
          </a:p>
        </p:txBody>
      </p:sp>
    </p:spTree>
    <p:extLst>
      <p:ext uri="{BB962C8B-B14F-4D97-AF65-F5344CB8AC3E}">
        <p14:creationId xmlns:p14="http://schemas.microsoft.com/office/powerpoint/2010/main" val="121015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1"/>
            <a:ext cx="7772400" cy="1512167"/>
          </a:xfrm>
        </p:spPr>
        <p:txBody>
          <a:bodyPr/>
          <a:lstStyle/>
          <a:p>
            <a:r>
              <a:rPr lang="en-IN" dirty="0" smtClean="0"/>
              <a:t>MODERN PHILOSOPHY</a:t>
            </a:r>
            <a:endParaRPr lang="en-IN" dirty="0"/>
          </a:p>
        </p:txBody>
      </p:sp>
      <p:sp>
        <p:nvSpPr>
          <p:cNvPr id="3" name="Subtitle 2"/>
          <p:cNvSpPr>
            <a:spLocks noGrp="1"/>
          </p:cNvSpPr>
          <p:nvPr>
            <p:ph type="subTitle" idx="1"/>
          </p:nvPr>
        </p:nvSpPr>
        <p:spPr>
          <a:xfrm>
            <a:off x="539552" y="2420888"/>
            <a:ext cx="7992888" cy="3672408"/>
          </a:xfrm>
        </p:spPr>
        <p:txBody>
          <a:bodyPr>
            <a:normAutofit fontScale="92500"/>
          </a:bodyPr>
          <a:lstStyle/>
          <a:p>
            <a:pPr marL="457200" indent="-457200" algn="just">
              <a:buFont typeface="Arial" pitchFamily="34" charset="0"/>
              <a:buChar char="•"/>
            </a:pPr>
            <a:r>
              <a:rPr lang="en-IN" dirty="0">
                <a:solidFill>
                  <a:schemeClr val="tx1"/>
                </a:solidFill>
              </a:rPr>
              <a:t>T</a:t>
            </a:r>
            <a:r>
              <a:rPr lang="en-IN" dirty="0" smtClean="0">
                <a:solidFill>
                  <a:schemeClr val="tx1"/>
                </a:solidFill>
              </a:rPr>
              <a:t>he Modern period in Philosophy runs roughly from 1600 to 1800. </a:t>
            </a:r>
          </a:p>
          <a:p>
            <a:pPr marL="457200" indent="-457200" algn="just">
              <a:buFont typeface="Arial" pitchFamily="34" charset="0"/>
              <a:buChar char="•"/>
            </a:pPr>
            <a:r>
              <a:rPr lang="en-IN" dirty="0" smtClean="0">
                <a:solidFill>
                  <a:schemeClr val="tx1"/>
                </a:solidFill>
              </a:rPr>
              <a:t>The Modern period covers the first attempts to solve the problems following the scientific revolution. </a:t>
            </a:r>
            <a:endParaRPr lang="en-IN" dirty="0">
              <a:solidFill>
                <a:schemeClr val="tx1"/>
              </a:solidFill>
            </a:endParaRPr>
          </a:p>
          <a:p>
            <a:pPr marL="457200" indent="-457200" algn="just">
              <a:buFont typeface="Arial" pitchFamily="34" charset="0"/>
              <a:buChar char="•"/>
            </a:pPr>
            <a:r>
              <a:rPr lang="en-IN" dirty="0" smtClean="0">
                <a:solidFill>
                  <a:schemeClr val="tx1"/>
                </a:solidFill>
              </a:rPr>
              <a:t>It moves from our ability to solve these problems to the </a:t>
            </a:r>
            <a:r>
              <a:rPr lang="en-IN" dirty="0" err="1" smtClean="0">
                <a:solidFill>
                  <a:schemeClr val="tx1"/>
                </a:solidFill>
              </a:rPr>
              <a:t>skepticism</a:t>
            </a:r>
            <a:r>
              <a:rPr lang="en-IN" dirty="0" smtClean="0">
                <a:solidFill>
                  <a:schemeClr val="tx1"/>
                </a:solidFill>
              </a:rPr>
              <a:t> of Hume and Kant.</a:t>
            </a:r>
            <a:endParaRPr lang="en-IN" dirty="0">
              <a:solidFill>
                <a:schemeClr val="tx1"/>
              </a:solidFill>
            </a:endParaRPr>
          </a:p>
        </p:txBody>
      </p:sp>
    </p:spTree>
    <p:extLst>
      <p:ext uri="{BB962C8B-B14F-4D97-AF65-F5344CB8AC3E}">
        <p14:creationId xmlns:p14="http://schemas.microsoft.com/office/powerpoint/2010/main" val="1552948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592" y="188641"/>
            <a:ext cx="8352928"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905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0"/>
            <a:ext cx="8208912" cy="6093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5622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136904" cy="583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262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skepticism</a:t>
            </a:r>
            <a:endParaRPr lang="en-IN" dirty="0"/>
          </a:p>
        </p:txBody>
      </p:sp>
      <p:sp>
        <p:nvSpPr>
          <p:cNvPr id="3" name="Content Placeholder 2"/>
          <p:cNvSpPr>
            <a:spLocks noGrp="1"/>
          </p:cNvSpPr>
          <p:nvPr>
            <p:ph idx="1"/>
          </p:nvPr>
        </p:nvSpPr>
        <p:spPr/>
        <p:txBody>
          <a:bodyPr/>
          <a:lstStyle/>
          <a:p>
            <a:pPr algn="just"/>
            <a:r>
              <a:rPr lang="en-IN" dirty="0"/>
              <a:t>Philosophical </a:t>
            </a:r>
            <a:r>
              <a:rPr lang="en-IN" dirty="0" err="1" smtClean="0"/>
              <a:t>skepticism</a:t>
            </a:r>
            <a:r>
              <a:rPr lang="en-IN" dirty="0" smtClean="0"/>
              <a:t>, ("</a:t>
            </a:r>
            <a:r>
              <a:rPr lang="en-IN" dirty="0"/>
              <a:t>inquiry") is a family of philosophical views that question the possibility of knowledge or </a:t>
            </a:r>
            <a:r>
              <a:rPr lang="en-IN" dirty="0" smtClean="0"/>
              <a:t>certainty. </a:t>
            </a:r>
          </a:p>
          <a:p>
            <a:pPr algn="just"/>
            <a:r>
              <a:rPr lang="en-IN" dirty="0" smtClean="0"/>
              <a:t>Philosophical </a:t>
            </a:r>
            <a:r>
              <a:rPr lang="en-IN" dirty="0" err="1"/>
              <a:t>skeptics</a:t>
            </a:r>
            <a:r>
              <a:rPr lang="en-IN" dirty="0"/>
              <a:t> are often classified into two general categories: Those who </a:t>
            </a:r>
            <a:r>
              <a:rPr lang="en-IN" dirty="0">
                <a:solidFill>
                  <a:srgbClr val="FF0000"/>
                </a:solidFill>
              </a:rPr>
              <a:t>deny all possibility of knowledge, </a:t>
            </a:r>
            <a:endParaRPr lang="en-IN" dirty="0" smtClean="0">
              <a:solidFill>
                <a:srgbClr val="FF0000"/>
              </a:solidFill>
            </a:endParaRPr>
          </a:p>
          <a:p>
            <a:pPr algn="just"/>
            <a:r>
              <a:rPr lang="en-IN" dirty="0" smtClean="0"/>
              <a:t>And </a:t>
            </a:r>
            <a:r>
              <a:rPr lang="en-IN" dirty="0"/>
              <a:t>those who advocate for the </a:t>
            </a:r>
            <a:r>
              <a:rPr lang="en-IN" dirty="0">
                <a:solidFill>
                  <a:srgbClr val="FF0000"/>
                </a:solidFill>
              </a:rPr>
              <a:t>suspension of judgement </a:t>
            </a:r>
            <a:r>
              <a:rPr lang="en-IN" dirty="0"/>
              <a:t>due to the inadequacy of evidence.</a:t>
            </a:r>
          </a:p>
        </p:txBody>
      </p:sp>
    </p:spTree>
    <p:extLst>
      <p:ext uri="{BB962C8B-B14F-4D97-AF65-F5344CB8AC3E}">
        <p14:creationId xmlns:p14="http://schemas.microsoft.com/office/powerpoint/2010/main" val="2940966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280920"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8675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IN" dirty="0"/>
              <a:t>In everyday life, practically everyone is </a:t>
            </a:r>
            <a:r>
              <a:rPr lang="en-IN" dirty="0" err="1"/>
              <a:t>skeptical</a:t>
            </a:r>
            <a:r>
              <a:rPr lang="en-IN" dirty="0"/>
              <a:t> about some knowledge claims; but philosophical </a:t>
            </a:r>
            <a:r>
              <a:rPr lang="en-IN" dirty="0" err="1"/>
              <a:t>skeptics</a:t>
            </a:r>
            <a:r>
              <a:rPr lang="en-IN" dirty="0"/>
              <a:t> have doubted the possibility of any knowledge beyond that of the contents of directly felt experience. </a:t>
            </a:r>
            <a:endParaRPr lang="en-IN" dirty="0" smtClean="0"/>
          </a:p>
          <a:p>
            <a:pPr algn="just"/>
            <a:r>
              <a:rPr lang="en-IN" dirty="0" smtClean="0"/>
              <a:t>The </a:t>
            </a:r>
            <a:r>
              <a:rPr lang="en-IN" dirty="0"/>
              <a:t>original Greek meaning of </a:t>
            </a:r>
            <a:r>
              <a:rPr lang="en-IN" dirty="0" err="1"/>
              <a:t>skeptikos</a:t>
            </a:r>
            <a:r>
              <a:rPr lang="en-IN" dirty="0"/>
              <a:t> was “an inquirer,” someone who was unsatisfied and still looking for truth.</a:t>
            </a:r>
          </a:p>
        </p:txBody>
      </p:sp>
    </p:spTree>
    <p:extLst>
      <p:ext uri="{BB962C8B-B14F-4D97-AF65-F5344CB8AC3E}">
        <p14:creationId xmlns:p14="http://schemas.microsoft.com/office/powerpoint/2010/main" val="4272331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n-IN" dirty="0" smtClean="0"/>
              <a:t> </a:t>
            </a:r>
            <a:r>
              <a:rPr lang="en-IN" dirty="0" err="1"/>
              <a:t>Skeptics</a:t>
            </a:r>
            <a:r>
              <a:rPr lang="en-IN" dirty="0"/>
              <a:t> have challenged the adequacy or reliability of these claims by asking what principles they are based upon or what they actually establish. </a:t>
            </a:r>
            <a:endParaRPr lang="en-IN" dirty="0" smtClean="0"/>
          </a:p>
          <a:p>
            <a:pPr algn="just"/>
            <a:r>
              <a:rPr lang="en-IN" dirty="0" smtClean="0"/>
              <a:t>They </a:t>
            </a:r>
            <a:r>
              <a:rPr lang="en-IN" dirty="0"/>
              <a:t>have questioned whether some such claims really are, as alleged, indubitable or necessarily true, and they have challenged the purported rational grounds of accepted assumptions. </a:t>
            </a:r>
          </a:p>
        </p:txBody>
      </p:sp>
    </p:spTree>
    <p:extLst>
      <p:ext uri="{BB962C8B-B14F-4D97-AF65-F5344CB8AC3E}">
        <p14:creationId xmlns:p14="http://schemas.microsoft.com/office/powerpoint/2010/main" val="478612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just"/>
            <a:r>
              <a:rPr lang="en-IN" dirty="0"/>
              <a:t>Descartes considered </a:t>
            </a:r>
            <a:r>
              <a:rPr lang="en-IN" dirty="0">
                <a:solidFill>
                  <a:srgbClr val="FF0000"/>
                </a:solidFill>
              </a:rPr>
              <a:t>three increasingly strong grounds for doubt </a:t>
            </a:r>
            <a:r>
              <a:rPr lang="en-IN" dirty="0"/>
              <a:t>that could serve in his project. The first was that his senses were capable of being deceived, and that many of his beliefs were based on the </a:t>
            </a:r>
            <a:r>
              <a:rPr lang="en-IN" dirty="0" err="1"/>
              <a:t>deliverences</a:t>
            </a:r>
            <a:r>
              <a:rPr lang="en-IN" dirty="0"/>
              <a:t> of his </a:t>
            </a:r>
            <a:r>
              <a:rPr lang="en-IN" dirty="0" smtClean="0"/>
              <a:t>senses.</a:t>
            </a:r>
          </a:p>
          <a:p>
            <a:pPr algn="just"/>
            <a:r>
              <a:rPr lang="en-IN" dirty="0"/>
              <a:t>The second ground for doubt was the compatibility of all of his sensory experience with a deceptive dreaming experience, and the apparent impossibility of telling the difference. </a:t>
            </a:r>
          </a:p>
        </p:txBody>
      </p:sp>
    </p:spTree>
    <p:extLst>
      <p:ext uri="{BB962C8B-B14F-4D97-AF65-F5344CB8AC3E}">
        <p14:creationId xmlns:p14="http://schemas.microsoft.com/office/powerpoint/2010/main" val="3690490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Descartes presented his third and final ground for doubt: the possibility that he was being systematically deceived by an all-powerful being.</a:t>
            </a:r>
          </a:p>
        </p:txBody>
      </p:sp>
    </p:spTree>
    <p:extLst>
      <p:ext uri="{BB962C8B-B14F-4D97-AF65-F5344CB8AC3E}">
        <p14:creationId xmlns:p14="http://schemas.microsoft.com/office/powerpoint/2010/main" val="2120749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God</a:t>
            </a:r>
            <a:br>
              <a:rPr lang="en-IN" dirty="0"/>
            </a:br>
            <a:endParaRPr lang="en-IN" dirty="0"/>
          </a:p>
        </p:txBody>
      </p:sp>
      <p:sp>
        <p:nvSpPr>
          <p:cNvPr id="3" name="Content Placeholder 2"/>
          <p:cNvSpPr>
            <a:spLocks noGrp="1"/>
          </p:cNvSpPr>
          <p:nvPr>
            <p:ph idx="1"/>
          </p:nvPr>
        </p:nvSpPr>
        <p:spPr/>
        <p:txBody>
          <a:bodyPr>
            <a:normAutofit lnSpcReduction="10000"/>
          </a:bodyPr>
          <a:lstStyle/>
          <a:p>
            <a:r>
              <a:rPr lang="en-IN" dirty="0" smtClean="0"/>
              <a:t>One </a:t>
            </a:r>
            <a:r>
              <a:rPr lang="en-IN" dirty="0"/>
              <a:t>of the things Descartes thought was least susceptible to even the strongest </a:t>
            </a:r>
            <a:r>
              <a:rPr lang="en-IN" dirty="0" err="1"/>
              <a:t>skeptical</a:t>
            </a:r>
            <a:r>
              <a:rPr lang="en-IN" dirty="0"/>
              <a:t> doubt was the presence in his mind of an idea of God as an infinite, perfect being. Descartes took the mere existence of this idea to provide the foundation for a proof of God's existence</a:t>
            </a:r>
            <a:r>
              <a:rPr lang="en-IN" dirty="0" smtClean="0"/>
              <a:t>.</a:t>
            </a:r>
          </a:p>
          <a:p>
            <a:r>
              <a:rPr lang="en-IN" dirty="0"/>
              <a:t>Descartes, the argument states that the idea of God has a necessary connection to the idea of </a:t>
            </a:r>
            <a:r>
              <a:rPr lang="en-IN" dirty="0" smtClean="0"/>
              <a:t>existence</a:t>
            </a:r>
            <a:r>
              <a:rPr lang="en-IN" dirty="0"/>
              <a:t>.</a:t>
            </a:r>
          </a:p>
        </p:txBody>
      </p:sp>
    </p:spTree>
    <p:extLst>
      <p:ext uri="{BB962C8B-B14F-4D97-AF65-F5344CB8AC3E}">
        <p14:creationId xmlns:p14="http://schemas.microsoft.com/office/powerpoint/2010/main" val="3172342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IN" dirty="0" smtClean="0"/>
              <a:t> Modern Philosophical </a:t>
            </a:r>
            <a:r>
              <a:rPr lang="en-IN" dirty="0"/>
              <a:t>tradition characterized by an emphasis on clarity </a:t>
            </a:r>
            <a:r>
              <a:rPr lang="en-IN" dirty="0" smtClean="0"/>
              <a:t>,argument and </a:t>
            </a:r>
            <a:r>
              <a:rPr lang="en-IN" dirty="0"/>
              <a:t>a respect for the natural </a:t>
            </a:r>
            <a:r>
              <a:rPr lang="en-IN" dirty="0" smtClean="0"/>
              <a:t>sciences (often </a:t>
            </a:r>
            <a:r>
              <a:rPr lang="en-IN" dirty="0"/>
              <a:t>achieved via modern formal logic and analysis of language</a:t>
            </a:r>
            <a:r>
              <a:rPr lang="en-IN" dirty="0" smtClean="0"/>
              <a:t>).</a:t>
            </a:r>
            <a:endParaRPr lang="en-IN" dirty="0"/>
          </a:p>
          <a:p>
            <a:endParaRPr lang="en-IN" dirty="0"/>
          </a:p>
        </p:txBody>
      </p:sp>
    </p:spTree>
    <p:extLst>
      <p:ext uri="{BB962C8B-B14F-4D97-AF65-F5344CB8AC3E}">
        <p14:creationId xmlns:p14="http://schemas.microsoft.com/office/powerpoint/2010/main" val="519774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Mind and body</a:t>
            </a:r>
            <a:br>
              <a:rPr lang="en-IN" dirty="0"/>
            </a:br>
            <a:endParaRPr lang="en-IN" dirty="0"/>
          </a:p>
        </p:txBody>
      </p:sp>
      <p:sp>
        <p:nvSpPr>
          <p:cNvPr id="3" name="Content Placeholder 2"/>
          <p:cNvSpPr>
            <a:spLocks noGrp="1"/>
          </p:cNvSpPr>
          <p:nvPr>
            <p:ph idx="1"/>
          </p:nvPr>
        </p:nvSpPr>
        <p:spPr/>
        <p:txBody>
          <a:bodyPr>
            <a:normAutofit/>
          </a:bodyPr>
          <a:lstStyle/>
          <a:p>
            <a:pPr algn="just"/>
            <a:r>
              <a:rPr lang="en-IN" dirty="0" smtClean="0"/>
              <a:t>Descartes </a:t>
            </a:r>
            <a:r>
              <a:rPr lang="en-IN" dirty="0"/>
              <a:t>argued that the mind and body must be distinct substances, and so must be capable of existing independently of each </a:t>
            </a:r>
            <a:r>
              <a:rPr lang="en-IN" dirty="0" smtClean="0"/>
              <a:t>others (</a:t>
            </a:r>
            <a:r>
              <a:rPr lang="en-IN" dirty="0"/>
              <a:t>since it was produced by God</a:t>
            </a:r>
            <a:r>
              <a:rPr lang="en-IN" dirty="0" smtClean="0"/>
              <a:t>). </a:t>
            </a:r>
            <a:r>
              <a:rPr lang="en-IN" dirty="0"/>
              <a:t>Descartes concluded that they must in fact be able to exist one without the other.</a:t>
            </a:r>
          </a:p>
        </p:txBody>
      </p:sp>
    </p:spTree>
    <p:extLst>
      <p:ext uri="{BB962C8B-B14F-4D97-AF65-F5344CB8AC3E}">
        <p14:creationId xmlns:p14="http://schemas.microsoft.com/office/powerpoint/2010/main" val="1852241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7"/>
            <a:ext cx="8280919"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6668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208912" cy="583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215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Spinoza</a:t>
            </a:r>
            <a:br>
              <a:rPr lang="en-IN" dirty="0"/>
            </a:br>
            <a:endParaRPr lang="en-IN" dirty="0"/>
          </a:p>
        </p:txBody>
      </p:sp>
      <p:sp>
        <p:nvSpPr>
          <p:cNvPr id="3" name="Content Placeholder 2"/>
          <p:cNvSpPr>
            <a:spLocks noGrp="1"/>
          </p:cNvSpPr>
          <p:nvPr>
            <p:ph idx="1"/>
          </p:nvPr>
        </p:nvSpPr>
        <p:spPr/>
        <p:txBody>
          <a:bodyPr/>
          <a:lstStyle/>
          <a:p>
            <a:r>
              <a:rPr lang="en-IN" dirty="0" smtClean="0"/>
              <a:t>The </a:t>
            </a:r>
            <a:r>
              <a:rPr lang="en-IN" dirty="0"/>
              <a:t>Jewish philosopher Baruch Spinoza was regarded as one of the foremost experts on Descartes' </a:t>
            </a:r>
            <a:r>
              <a:rPr lang="en-IN" dirty="0" smtClean="0"/>
              <a:t>philosophy.</a:t>
            </a:r>
          </a:p>
          <a:p>
            <a:r>
              <a:rPr lang="en-IN" dirty="0" smtClean="0"/>
              <a:t>He </a:t>
            </a:r>
            <a:r>
              <a:rPr lang="en-IN" dirty="0"/>
              <a:t>presented a highly systematic philosophy that departed radically from Descartes on many points. </a:t>
            </a:r>
            <a:endParaRPr lang="en-IN" dirty="0" smtClean="0"/>
          </a:p>
          <a:p>
            <a:r>
              <a:rPr lang="en-IN" dirty="0" smtClean="0"/>
              <a:t>His </a:t>
            </a:r>
            <a:r>
              <a:rPr lang="en-IN" dirty="0"/>
              <a:t>most important work was the Ethics</a:t>
            </a:r>
          </a:p>
        </p:txBody>
      </p:sp>
    </p:spTree>
    <p:extLst>
      <p:ext uri="{BB962C8B-B14F-4D97-AF65-F5344CB8AC3E}">
        <p14:creationId xmlns:p14="http://schemas.microsoft.com/office/powerpoint/2010/main" val="2092365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SKEPTICISM</a:t>
            </a:r>
            <a:endParaRPr lang="en-IN" dirty="0"/>
          </a:p>
        </p:txBody>
      </p:sp>
      <p:sp>
        <p:nvSpPr>
          <p:cNvPr id="3" name="Content Placeholder 2"/>
          <p:cNvSpPr>
            <a:spLocks noGrp="1"/>
          </p:cNvSpPr>
          <p:nvPr>
            <p:ph idx="1"/>
          </p:nvPr>
        </p:nvSpPr>
        <p:spPr/>
        <p:txBody>
          <a:bodyPr/>
          <a:lstStyle/>
          <a:p>
            <a:pPr algn="just"/>
            <a:r>
              <a:rPr lang="en-IN" dirty="0"/>
              <a:t>Spinoza thought that </a:t>
            </a:r>
            <a:r>
              <a:rPr lang="en-IN" dirty="0">
                <a:solidFill>
                  <a:srgbClr val="FF0000"/>
                </a:solidFill>
              </a:rPr>
              <a:t>our senses give us confused and inadequate knowledge of the world,</a:t>
            </a:r>
            <a:r>
              <a:rPr lang="en-IN" dirty="0"/>
              <a:t> and so generate doubt, but that ideas of reason were self-evident</a:t>
            </a:r>
            <a:r>
              <a:rPr lang="en-IN" dirty="0" smtClean="0"/>
              <a:t>.</a:t>
            </a:r>
          </a:p>
          <a:p>
            <a:pPr algn="just"/>
            <a:r>
              <a:rPr lang="en-IN" dirty="0" smtClean="0"/>
              <a:t> </a:t>
            </a:r>
            <a:r>
              <a:rPr lang="en-IN" dirty="0"/>
              <a:t>So for Spinoza, certain conclusions about the nature of the world could be reached simply by sustained application of intellectual ideas, beginning the idea of God.</a:t>
            </a:r>
          </a:p>
        </p:txBody>
      </p:sp>
    </p:spTree>
    <p:extLst>
      <p:ext uri="{BB962C8B-B14F-4D97-AF65-F5344CB8AC3E}">
        <p14:creationId xmlns:p14="http://schemas.microsoft.com/office/powerpoint/2010/main" val="1914886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GOD</a:t>
            </a:r>
            <a:endParaRPr lang="en-IN" dirty="0"/>
          </a:p>
        </p:txBody>
      </p:sp>
      <p:sp>
        <p:nvSpPr>
          <p:cNvPr id="3" name="Content Placeholder 2"/>
          <p:cNvSpPr>
            <a:spLocks noGrp="1"/>
          </p:cNvSpPr>
          <p:nvPr>
            <p:ph idx="1"/>
          </p:nvPr>
        </p:nvSpPr>
        <p:spPr/>
        <p:txBody>
          <a:bodyPr/>
          <a:lstStyle/>
          <a:p>
            <a:pPr algn="just"/>
            <a:r>
              <a:rPr lang="en-IN" dirty="0"/>
              <a:t>Spinoza believed that there was only one </a:t>
            </a:r>
            <a:r>
              <a:rPr lang="en-IN" dirty="0" smtClean="0"/>
              <a:t>substance. This </a:t>
            </a:r>
            <a:r>
              <a:rPr lang="en-IN" dirty="0"/>
              <a:t>substance was God</a:t>
            </a:r>
            <a:r>
              <a:rPr lang="en-IN" dirty="0" smtClean="0"/>
              <a:t>.</a:t>
            </a:r>
          </a:p>
          <a:p>
            <a:pPr algn="just"/>
            <a:r>
              <a:rPr lang="en-IN" dirty="0" smtClean="0"/>
              <a:t> </a:t>
            </a:r>
            <a:r>
              <a:rPr lang="en-IN" dirty="0"/>
              <a:t>All finite creatures were merely modifications of general properties of God. For instance, our minds are merely modifications of God's property (or 'attribute') of thought.</a:t>
            </a:r>
          </a:p>
        </p:txBody>
      </p:sp>
    </p:spTree>
    <p:extLst>
      <p:ext uri="{BB962C8B-B14F-4D97-AF65-F5344CB8AC3E}">
        <p14:creationId xmlns:p14="http://schemas.microsoft.com/office/powerpoint/2010/main" val="1345875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MIND AND BODY</a:t>
            </a:r>
            <a:endParaRPr lang="en-IN" dirty="0"/>
          </a:p>
        </p:txBody>
      </p:sp>
      <p:sp>
        <p:nvSpPr>
          <p:cNvPr id="3" name="Content Placeholder 2"/>
          <p:cNvSpPr>
            <a:spLocks noGrp="1"/>
          </p:cNvSpPr>
          <p:nvPr>
            <p:ph idx="1"/>
          </p:nvPr>
        </p:nvSpPr>
        <p:spPr/>
        <p:txBody>
          <a:bodyPr>
            <a:normAutofit/>
          </a:bodyPr>
          <a:lstStyle/>
          <a:p>
            <a:r>
              <a:rPr lang="en-IN" dirty="0" smtClean="0"/>
              <a:t>Both </a:t>
            </a:r>
            <a:r>
              <a:rPr lang="en-IN" dirty="0"/>
              <a:t>the mind and body are modifications of God, according to Spinoza, yet they are modifications of two different attributes: thought and extension</a:t>
            </a:r>
            <a:r>
              <a:rPr lang="en-IN" dirty="0" smtClean="0"/>
              <a:t>.</a:t>
            </a:r>
          </a:p>
          <a:p>
            <a:r>
              <a:rPr lang="en-IN" dirty="0"/>
              <a:t>T</a:t>
            </a:r>
            <a:r>
              <a:rPr lang="en-IN" dirty="0" smtClean="0"/>
              <a:t>hey </a:t>
            </a:r>
            <a:r>
              <a:rPr lang="en-IN" dirty="0"/>
              <a:t>bear a very close relation: the object of the </a:t>
            </a:r>
            <a:r>
              <a:rPr lang="en-IN" dirty="0" smtClean="0"/>
              <a:t>mind  just </a:t>
            </a:r>
            <a:r>
              <a:rPr lang="en-IN" dirty="0"/>
              <a:t>is the physical body. Because of this, the two are 'parallel</a:t>
            </a:r>
            <a:r>
              <a:rPr lang="en-IN" dirty="0" smtClean="0"/>
              <a:t>'.</a:t>
            </a:r>
            <a:endParaRPr lang="en-IN" dirty="0"/>
          </a:p>
        </p:txBody>
      </p:sp>
    </p:spTree>
    <p:extLst>
      <p:ext uri="{BB962C8B-B14F-4D97-AF65-F5344CB8AC3E}">
        <p14:creationId xmlns:p14="http://schemas.microsoft.com/office/powerpoint/2010/main" val="3300092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John Locke</a:t>
            </a:r>
            <a:endParaRPr lang="en-IN" dirty="0"/>
          </a:p>
        </p:txBody>
      </p:sp>
      <p:sp>
        <p:nvSpPr>
          <p:cNvPr id="3" name="Content Placeholder 2"/>
          <p:cNvSpPr>
            <a:spLocks noGrp="1"/>
          </p:cNvSpPr>
          <p:nvPr>
            <p:ph idx="1"/>
          </p:nvPr>
        </p:nvSpPr>
        <p:spPr/>
        <p:txBody>
          <a:bodyPr>
            <a:normAutofit/>
          </a:bodyPr>
          <a:lstStyle/>
          <a:p>
            <a:r>
              <a:rPr lang="en-IN" dirty="0" smtClean="0"/>
              <a:t>The </a:t>
            </a:r>
            <a:r>
              <a:rPr lang="en-IN" dirty="0"/>
              <a:t>British philosopher John Locke published his monolithic Essay Concerning </a:t>
            </a:r>
            <a:r>
              <a:rPr lang="en-IN" dirty="0" smtClean="0">
                <a:solidFill>
                  <a:srgbClr val="FF0000"/>
                </a:solidFill>
              </a:rPr>
              <a:t>Human Understanding </a:t>
            </a:r>
            <a:r>
              <a:rPr lang="en-IN" dirty="0">
                <a:solidFill>
                  <a:srgbClr val="FF0000"/>
                </a:solidFill>
              </a:rPr>
              <a:t>in 1689</a:t>
            </a:r>
            <a:r>
              <a:rPr lang="en-IN" dirty="0" smtClean="0">
                <a:solidFill>
                  <a:srgbClr val="FF0000"/>
                </a:solidFill>
              </a:rPr>
              <a:t>.</a:t>
            </a:r>
          </a:p>
          <a:p>
            <a:r>
              <a:rPr lang="en-IN" dirty="0" smtClean="0"/>
              <a:t> </a:t>
            </a:r>
            <a:r>
              <a:rPr lang="en-IN" dirty="0"/>
              <a:t>Locke is generally seen as the first real proponent of </a:t>
            </a:r>
            <a:r>
              <a:rPr lang="en-IN" dirty="0" smtClean="0"/>
              <a:t>'British </a:t>
            </a:r>
            <a:r>
              <a:rPr lang="en-IN" dirty="0"/>
              <a:t>Empiricism.' </a:t>
            </a:r>
            <a:r>
              <a:rPr lang="en-IN" dirty="0" smtClean="0"/>
              <a:t> </a:t>
            </a:r>
          </a:p>
          <a:p>
            <a:r>
              <a:rPr lang="en-IN" dirty="0" smtClean="0"/>
              <a:t>Features of his work was empirical </a:t>
            </a:r>
            <a:r>
              <a:rPr lang="en-IN" dirty="0"/>
              <a:t>evidence over the abstract </a:t>
            </a:r>
            <a:r>
              <a:rPr lang="en-IN" dirty="0" smtClean="0"/>
              <a:t>reasoning. </a:t>
            </a:r>
          </a:p>
          <a:p>
            <a:r>
              <a:rPr lang="en-IN" dirty="0" smtClean="0"/>
              <a:t>He developed  </a:t>
            </a:r>
            <a:r>
              <a:rPr lang="en-IN" dirty="0"/>
              <a:t>a discipline of psychology.</a:t>
            </a:r>
          </a:p>
        </p:txBody>
      </p:sp>
    </p:spTree>
    <p:extLst>
      <p:ext uri="{BB962C8B-B14F-4D97-AF65-F5344CB8AC3E}">
        <p14:creationId xmlns:p14="http://schemas.microsoft.com/office/powerpoint/2010/main" val="1751550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t>Skepticism</a:t>
            </a:r>
            <a:endParaRPr lang="en-IN" dirty="0"/>
          </a:p>
        </p:txBody>
      </p:sp>
      <p:sp>
        <p:nvSpPr>
          <p:cNvPr id="3" name="Content Placeholder 2"/>
          <p:cNvSpPr>
            <a:spLocks noGrp="1"/>
          </p:cNvSpPr>
          <p:nvPr>
            <p:ph idx="1"/>
          </p:nvPr>
        </p:nvSpPr>
        <p:spPr/>
        <p:txBody>
          <a:bodyPr>
            <a:normAutofit lnSpcReduction="10000"/>
          </a:bodyPr>
          <a:lstStyle/>
          <a:p>
            <a:r>
              <a:rPr lang="en-IN" dirty="0"/>
              <a:t>He held that our senses did provide us with a weak sort of knowledge of the existence of external bodies, but did not see this as on par with the sort of knowledge we have of God's existence, or our own</a:t>
            </a:r>
            <a:r>
              <a:rPr lang="en-IN" dirty="0" smtClean="0"/>
              <a:t>.</a:t>
            </a:r>
          </a:p>
          <a:p>
            <a:r>
              <a:rPr lang="en-IN" dirty="0"/>
              <a:t>Locke asserted that, as finite beings, we should recognize that God had merely given us cognitive powers sufficient to our tasks on </a:t>
            </a:r>
            <a:r>
              <a:rPr lang="en-IN" dirty="0" smtClean="0"/>
              <a:t>earth.</a:t>
            </a:r>
            <a:endParaRPr lang="en-IN" dirty="0"/>
          </a:p>
        </p:txBody>
      </p:sp>
    </p:spTree>
    <p:extLst>
      <p:ext uri="{BB962C8B-B14F-4D97-AF65-F5344CB8AC3E}">
        <p14:creationId xmlns:p14="http://schemas.microsoft.com/office/powerpoint/2010/main" val="1411346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a:t>
            </a:r>
            <a:r>
              <a:rPr lang="en-IN" dirty="0" smtClean="0"/>
              <a:t>od</a:t>
            </a:r>
            <a:endParaRPr lang="en-IN" dirty="0"/>
          </a:p>
        </p:txBody>
      </p:sp>
      <p:sp>
        <p:nvSpPr>
          <p:cNvPr id="3" name="Content Placeholder 2"/>
          <p:cNvSpPr>
            <a:spLocks noGrp="1"/>
          </p:cNvSpPr>
          <p:nvPr>
            <p:ph idx="1"/>
          </p:nvPr>
        </p:nvSpPr>
        <p:spPr/>
        <p:txBody>
          <a:bodyPr>
            <a:normAutofit fontScale="92500"/>
          </a:bodyPr>
          <a:lstStyle/>
          <a:p>
            <a:pPr algn="just"/>
            <a:r>
              <a:rPr lang="en-IN" dirty="0"/>
              <a:t>Locke denied that all humans have an innate idea of God, but he did believe that it was possible to demonstrate the existence of God merely on the basis of our own existence</a:t>
            </a:r>
            <a:r>
              <a:rPr lang="en-IN" dirty="0" smtClean="0"/>
              <a:t>.</a:t>
            </a:r>
          </a:p>
          <a:p>
            <a:pPr algn="just"/>
            <a:r>
              <a:rPr lang="en-IN" dirty="0"/>
              <a:t>H</a:t>
            </a:r>
            <a:r>
              <a:rPr lang="en-IN" dirty="0" smtClean="0"/>
              <a:t>is </a:t>
            </a:r>
            <a:r>
              <a:rPr lang="en-IN" dirty="0"/>
              <a:t>reasoning was that the existence of finite, thinking beings requires some causal explanation, and that the only sort of being capable of producing those beings </a:t>
            </a:r>
            <a:r>
              <a:rPr lang="en-IN" dirty="0" smtClean="0"/>
              <a:t>would </a:t>
            </a:r>
            <a:r>
              <a:rPr lang="en-IN" dirty="0"/>
              <a:t>be a thinking, eternal, maximally powerful being - i.e., God.</a:t>
            </a:r>
          </a:p>
        </p:txBody>
      </p:sp>
    </p:spTree>
    <p:extLst>
      <p:ext uri="{BB962C8B-B14F-4D97-AF65-F5344CB8AC3E}">
        <p14:creationId xmlns:p14="http://schemas.microsoft.com/office/powerpoint/2010/main" val="256351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just"/>
            <a:r>
              <a:rPr lang="en-IN" dirty="0"/>
              <a:t>V</a:t>
            </a:r>
            <a:r>
              <a:rPr lang="en-IN" dirty="0" smtClean="0"/>
              <a:t>ibrant </a:t>
            </a:r>
            <a:r>
              <a:rPr lang="en-IN" dirty="0"/>
              <a:t>period in Western European philosophy spanning the seventeenth and eighteenth centuries. </a:t>
            </a:r>
            <a:endParaRPr lang="en-IN" dirty="0" smtClean="0"/>
          </a:p>
          <a:p>
            <a:pPr algn="just"/>
            <a:r>
              <a:rPr lang="en-IN" dirty="0" smtClean="0"/>
              <a:t>Most </a:t>
            </a:r>
            <a:r>
              <a:rPr lang="en-IN" dirty="0"/>
              <a:t>historians see the period as beginning with the 1641 publication, in Paris, of Rene Descartes' </a:t>
            </a:r>
            <a:r>
              <a:rPr lang="en-IN" dirty="0" err="1"/>
              <a:t>Meditationes</a:t>
            </a:r>
            <a:r>
              <a:rPr lang="en-IN" dirty="0"/>
              <a:t> de Prima </a:t>
            </a:r>
            <a:r>
              <a:rPr lang="en-IN" dirty="0" err="1"/>
              <a:t>Philosophiae</a:t>
            </a:r>
            <a:r>
              <a:rPr lang="en-IN" dirty="0"/>
              <a:t> (Meditations on First Philosophy), and ending with the </a:t>
            </a:r>
            <a:r>
              <a:rPr lang="en-IN" dirty="0" smtClean="0"/>
              <a:t>work </a:t>
            </a:r>
            <a:r>
              <a:rPr lang="en-IN" dirty="0"/>
              <a:t>of the German philosopher Immanuel Kant, published in the </a:t>
            </a:r>
            <a:r>
              <a:rPr lang="en-IN" dirty="0" smtClean="0"/>
              <a:t>1780s.</a:t>
            </a:r>
            <a:endParaRPr lang="en-IN" dirty="0"/>
          </a:p>
        </p:txBody>
      </p:sp>
    </p:spTree>
    <p:extLst>
      <p:ext uri="{BB962C8B-B14F-4D97-AF65-F5344CB8AC3E}">
        <p14:creationId xmlns:p14="http://schemas.microsoft.com/office/powerpoint/2010/main" val="980128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Mind and Body</a:t>
            </a:r>
          </a:p>
        </p:txBody>
      </p:sp>
      <p:sp>
        <p:nvSpPr>
          <p:cNvPr id="3" name="Content Placeholder 2"/>
          <p:cNvSpPr>
            <a:spLocks noGrp="1"/>
          </p:cNvSpPr>
          <p:nvPr>
            <p:ph idx="1"/>
          </p:nvPr>
        </p:nvSpPr>
        <p:spPr/>
        <p:txBody>
          <a:bodyPr/>
          <a:lstStyle/>
          <a:p>
            <a:pPr algn="just"/>
            <a:r>
              <a:rPr lang="en-IN" dirty="0"/>
              <a:t>Locke, following Descartes, was impressed by the new mathematical approach to physics, and believed that the only properties truly in bodies are the properties describable in geometry (specifically, extension and motion). He termed </a:t>
            </a:r>
            <a:r>
              <a:rPr lang="en-IN" dirty="0" smtClean="0"/>
              <a:t>these as  </a:t>
            </a:r>
            <a:r>
              <a:rPr lang="en-IN" dirty="0"/>
              <a:t>'primary qualities.' </a:t>
            </a:r>
          </a:p>
        </p:txBody>
      </p:sp>
    </p:spTree>
    <p:extLst>
      <p:ext uri="{BB962C8B-B14F-4D97-AF65-F5344CB8AC3E}">
        <p14:creationId xmlns:p14="http://schemas.microsoft.com/office/powerpoint/2010/main" val="862906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Locke </a:t>
            </a:r>
            <a:r>
              <a:rPr lang="en-IN" dirty="0"/>
              <a:t>would follow Descartes in claiming that minds must be distinct substances from bodies</a:t>
            </a:r>
            <a:r>
              <a:rPr lang="en-IN" dirty="0" smtClean="0"/>
              <a:t>.</a:t>
            </a:r>
          </a:p>
          <a:p>
            <a:r>
              <a:rPr lang="en-IN" dirty="0" smtClean="0"/>
              <a:t>Locke </a:t>
            </a:r>
            <a:r>
              <a:rPr lang="en-IN" dirty="0"/>
              <a:t>did not believe that our understanding of the nature of minds and bodies was sufficient to establish that result.</a:t>
            </a:r>
          </a:p>
        </p:txBody>
      </p:sp>
    </p:spTree>
    <p:extLst>
      <p:ext uri="{BB962C8B-B14F-4D97-AF65-F5344CB8AC3E}">
        <p14:creationId xmlns:p14="http://schemas.microsoft.com/office/powerpoint/2010/main" val="2791976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Leibniz</a:t>
            </a:r>
          </a:p>
        </p:txBody>
      </p:sp>
      <p:sp>
        <p:nvSpPr>
          <p:cNvPr id="3" name="Content Placeholder 2"/>
          <p:cNvSpPr>
            <a:spLocks noGrp="1"/>
          </p:cNvSpPr>
          <p:nvPr>
            <p:ph idx="1"/>
          </p:nvPr>
        </p:nvSpPr>
        <p:spPr/>
        <p:txBody>
          <a:bodyPr/>
          <a:lstStyle/>
          <a:p>
            <a:pPr algn="just"/>
            <a:r>
              <a:rPr lang="en-IN" dirty="0"/>
              <a:t>The German philosopher Gottfried Wilhelm Leibniz was one of the intellectual powerhouses of his day, not only developing a highly systematic philosophy, but also making pioneering developments in nearly every academic </a:t>
            </a:r>
            <a:r>
              <a:rPr lang="en-IN" dirty="0" smtClean="0"/>
              <a:t>discipline.</a:t>
            </a:r>
            <a:endParaRPr lang="en-IN" dirty="0"/>
          </a:p>
        </p:txBody>
      </p:sp>
    </p:spTree>
    <p:extLst>
      <p:ext uri="{BB962C8B-B14F-4D97-AF65-F5344CB8AC3E}">
        <p14:creationId xmlns:p14="http://schemas.microsoft.com/office/powerpoint/2010/main" val="3330292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GOD</a:t>
            </a:r>
            <a:endParaRPr lang="en-IN" dirty="0"/>
          </a:p>
        </p:txBody>
      </p:sp>
      <p:sp>
        <p:nvSpPr>
          <p:cNvPr id="3" name="Content Placeholder 2"/>
          <p:cNvSpPr>
            <a:spLocks noGrp="1"/>
          </p:cNvSpPr>
          <p:nvPr>
            <p:ph idx="1"/>
          </p:nvPr>
        </p:nvSpPr>
        <p:spPr/>
        <p:txBody>
          <a:bodyPr>
            <a:normAutofit/>
          </a:bodyPr>
          <a:lstStyle/>
          <a:p>
            <a:r>
              <a:rPr lang="en-IN" dirty="0" smtClean="0"/>
              <a:t>Leibniz</a:t>
            </a:r>
            <a:r>
              <a:rPr lang="en-IN" dirty="0"/>
              <a:t>, like Descartes, accepted a version of the ontological argument for God's existence. Yet he also put forth a much more original (and controversial) argument. </a:t>
            </a:r>
            <a:endParaRPr lang="en-IN" dirty="0" smtClean="0"/>
          </a:p>
          <a:p>
            <a:r>
              <a:rPr lang="en-IN" dirty="0" smtClean="0"/>
              <a:t>According </a:t>
            </a:r>
            <a:r>
              <a:rPr lang="en-IN" dirty="0"/>
              <a:t>to Leibniz, the best metaphysical picture of the universe was one in which infinitely many </a:t>
            </a:r>
            <a:r>
              <a:rPr lang="en-IN" dirty="0" err="1"/>
              <a:t>unextended</a:t>
            </a:r>
            <a:r>
              <a:rPr lang="en-IN" dirty="0"/>
              <a:t>, non-interacting, thinking </a:t>
            </a:r>
            <a:r>
              <a:rPr lang="en-IN" dirty="0" smtClean="0"/>
              <a:t>substances existed in </a:t>
            </a:r>
            <a:r>
              <a:rPr lang="en-IN" dirty="0"/>
              <a:t>the universe.</a:t>
            </a:r>
          </a:p>
        </p:txBody>
      </p:sp>
    </p:spTree>
    <p:extLst>
      <p:ext uri="{BB962C8B-B14F-4D97-AF65-F5344CB8AC3E}">
        <p14:creationId xmlns:p14="http://schemas.microsoft.com/office/powerpoint/2010/main" val="3805907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IN" dirty="0"/>
              <a:t>The only possible explanation for such a universe, Leibniz claimed, was an all-powerful, all-knowing God who instituted such a pre-established harmony at creation.</a:t>
            </a:r>
          </a:p>
        </p:txBody>
      </p:sp>
    </p:spTree>
    <p:extLst>
      <p:ext uri="{BB962C8B-B14F-4D97-AF65-F5344CB8AC3E}">
        <p14:creationId xmlns:p14="http://schemas.microsoft.com/office/powerpoint/2010/main" val="2773241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IN" dirty="0"/>
              <a:t>According to Leibniz, God is best understood in terms of his infinite intellect and his will. God's intellect contains ideas of everything that is possible, so that God understands every possible way the world could be. </a:t>
            </a:r>
          </a:p>
        </p:txBody>
      </p:sp>
    </p:spTree>
    <p:extLst>
      <p:ext uri="{BB962C8B-B14F-4D97-AF65-F5344CB8AC3E}">
        <p14:creationId xmlns:p14="http://schemas.microsoft.com/office/powerpoint/2010/main" val="164214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IN" dirty="0" smtClean="0"/>
              <a:t> </a:t>
            </a:r>
            <a:r>
              <a:rPr lang="en-IN" dirty="0"/>
              <a:t>God's will, on the other hand, was characterized best by the 'principle of sufficient </a:t>
            </a:r>
            <a:r>
              <a:rPr lang="en-IN" dirty="0" smtClean="0"/>
              <a:t>reason, </a:t>
            </a:r>
            <a:r>
              <a:rPr lang="en-IN" dirty="0"/>
              <a:t>according to which everything actual (i.e., everything created by God) had a reason for its existence</a:t>
            </a:r>
            <a:r>
              <a:rPr lang="en-IN" dirty="0" smtClean="0"/>
              <a:t>.</a:t>
            </a:r>
          </a:p>
          <a:p>
            <a:pPr algn="just"/>
            <a:r>
              <a:rPr lang="en-IN" dirty="0"/>
              <a:t>Leibniz asserted that the only possible conclusion was that God had created the best of all </a:t>
            </a:r>
            <a:r>
              <a:rPr lang="en-IN"/>
              <a:t>possible </a:t>
            </a:r>
            <a:r>
              <a:rPr lang="en-IN" smtClean="0"/>
              <a:t>world.</a:t>
            </a:r>
            <a:endParaRPr lang="en-IN" dirty="0"/>
          </a:p>
        </p:txBody>
      </p:sp>
    </p:spTree>
    <p:extLst>
      <p:ext uri="{BB962C8B-B14F-4D97-AF65-F5344CB8AC3E}">
        <p14:creationId xmlns:p14="http://schemas.microsoft.com/office/powerpoint/2010/main" val="1788242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Mind and body</a:t>
            </a:r>
            <a:br>
              <a:rPr lang="en-IN" dirty="0"/>
            </a:br>
            <a:endParaRPr lang="en-IN" dirty="0"/>
          </a:p>
        </p:txBody>
      </p:sp>
      <p:sp>
        <p:nvSpPr>
          <p:cNvPr id="3" name="Content Placeholder 2"/>
          <p:cNvSpPr>
            <a:spLocks noGrp="1"/>
          </p:cNvSpPr>
          <p:nvPr>
            <p:ph idx="1"/>
          </p:nvPr>
        </p:nvSpPr>
        <p:spPr/>
        <p:txBody>
          <a:bodyPr>
            <a:normAutofit lnSpcReduction="10000"/>
          </a:bodyPr>
          <a:lstStyle/>
          <a:p>
            <a:pPr algn="just"/>
            <a:r>
              <a:rPr lang="en-IN" dirty="0"/>
              <a:t>Leibniz believed that the universe must consist of substances, but that substances must be simple. All extended (physical) things, however, are capable of being broken down into parts, and so cannot be simple. </a:t>
            </a:r>
            <a:endParaRPr lang="en-IN" dirty="0" smtClean="0"/>
          </a:p>
          <a:p>
            <a:pPr algn="just"/>
            <a:r>
              <a:rPr lang="en-IN" dirty="0" smtClean="0"/>
              <a:t>In </a:t>
            </a:r>
            <a:r>
              <a:rPr lang="en-IN" dirty="0"/>
              <a:t>light of this, Leibniz concluded that the universe can, at bottom, only consist of non-physical substances with no spatial dimensions whatsoever. </a:t>
            </a:r>
          </a:p>
        </p:txBody>
      </p:sp>
    </p:spTree>
    <p:extLst>
      <p:ext uri="{BB962C8B-B14F-4D97-AF65-F5344CB8AC3E}">
        <p14:creationId xmlns:p14="http://schemas.microsoft.com/office/powerpoint/2010/main" val="18979326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The only properties minds have, however, are perceptions, so that on Leibniz's picture, the universe is exhaustively constituted by minds and their perceptions. This is often described as a form of idealism.</a:t>
            </a:r>
          </a:p>
        </p:txBody>
      </p:sp>
    </p:spTree>
    <p:extLst>
      <p:ext uri="{BB962C8B-B14F-4D97-AF65-F5344CB8AC3E}">
        <p14:creationId xmlns:p14="http://schemas.microsoft.com/office/powerpoint/2010/main" val="1653199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Berkeley</a:t>
            </a:r>
          </a:p>
        </p:txBody>
      </p:sp>
      <p:sp>
        <p:nvSpPr>
          <p:cNvPr id="3" name="Content Placeholder 2"/>
          <p:cNvSpPr>
            <a:spLocks noGrp="1"/>
          </p:cNvSpPr>
          <p:nvPr>
            <p:ph idx="1"/>
          </p:nvPr>
        </p:nvSpPr>
        <p:spPr/>
        <p:txBody>
          <a:bodyPr>
            <a:normAutofit fontScale="92500" lnSpcReduction="20000"/>
          </a:bodyPr>
          <a:lstStyle/>
          <a:p>
            <a:pPr algn="just"/>
            <a:endParaRPr lang="en-IN" dirty="0" smtClean="0"/>
          </a:p>
          <a:p>
            <a:pPr algn="just"/>
            <a:r>
              <a:rPr lang="en-IN" dirty="0" smtClean="0"/>
              <a:t>George </a:t>
            </a:r>
            <a:r>
              <a:rPr lang="en-IN" dirty="0"/>
              <a:t>Berkeley was an Irish Bishop, theologian and philosopher who was both inspired by the philosophical advancements of Locke and </a:t>
            </a:r>
            <a:r>
              <a:rPr lang="en-IN" dirty="0" smtClean="0"/>
              <a:t>Descartes</a:t>
            </a:r>
            <a:r>
              <a:rPr lang="en-IN" dirty="0"/>
              <a:t>. </a:t>
            </a:r>
            <a:r>
              <a:rPr lang="en-IN" dirty="0" smtClean="0"/>
              <a:t>Berkeley </a:t>
            </a:r>
            <a:r>
              <a:rPr lang="en-IN" dirty="0"/>
              <a:t>was an idealist. </a:t>
            </a:r>
            <a:endParaRPr lang="en-IN" dirty="0" smtClean="0"/>
          </a:p>
          <a:p>
            <a:pPr algn="just"/>
            <a:r>
              <a:rPr lang="en-IN" dirty="0" smtClean="0"/>
              <a:t>He </a:t>
            </a:r>
            <a:r>
              <a:rPr lang="en-IN" dirty="0"/>
              <a:t>held that ordinary objects are only collections of ideas, which are mind-dependent. Berkeley was an immaterialist. He held that there are no material substances. There are only finite mental substances and an infinite mental substance, namely, God.</a:t>
            </a:r>
          </a:p>
        </p:txBody>
      </p:sp>
    </p:spTree>
    <p:extLst>
      <p:ext uri="{BB962C8B-B14F-4D97-AF65-F5344CB8AC3E}">
        <p14:creationId xmlns:p14="http://schemas.microsoft.com/office/powerpoint/2010/main" val="2209841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endParaRPr lang="en-IN" dirty="0" smtClean="0"/>
          </a:p>
          <a:p>
            <a:pPr algn="just"/>
            <a:r>
              <a:rPr lang="en-IN" dirty="0" smtClean="0"/>
              <a:t>They faced </a:t>
            </a:r>
            <a:r>
              <a:rPr lang="en-IN" dirty="0"/>
              <a:t>one of the greatest intellectual challenges in history: reconciling the tenets of traditional </a:t>
            </a:r>
            <a:r>
              <a:rPr lang="en-IN" dirty="0" err="1"/>
              <a:t>Aristotlean</a:t>
            </a:r>
            <a:r>
              <a:rPr lang="en-IN" dirty="0"/>
              <a:t> philosophy and </a:t>
            </a:r>
            <a:r>
              <a:rPr lang="en-IN" dirty="0" smtClean="0"/>
              <a:t>with </a:t>
            </a:r>
            <a:r>
              <a:rPr lang="en-IN" dirty="0"/>
              <a:t>the radical scientific </a:t>
            </a:r>
            <a:r>
              <a:rPr lang="en-IN" dirty="0" smtClean="0"/>
              <a:t>developments.</a:t>
            </a:r>
          </a:p>
          <a:p>
            <a:pPr algn="just"/>
            <a:r>
              <a:rPr lang="en-IN" dirty="0"/>
              <a:t>Established ways of thinking about the mind, </a:t>
            </a:r>
            <a:r>
              <a:rPr lang="en-IN" dirty="0" smtClean="0"/>
              <a:t>body </a:t>
            </a:r>
            <a:r>
              <a:rPr lang="en-IN" dirty="0"/>
              <a:t>and God were directly threatened by a new mechanistic picture of the universe.</a:t>
            </a:r>
          </a:p>
          <a:p>
            <a:pPr algn="just"/>
            <a:endParaRPr lang="en-IN" dirty="0"/>
          </a:p>
        </p:txBody>
      </p:sp>
    </p:spTree>
    <p:extLst>
      <p:ext uri="{BB962C8B-B14F-4D97-AF65-F5344CB8AC3E}">
        <p14:creationId xmlns:p14="http://schemas.microsoft.com/office/powerpoint/2010/main" val="31569467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err="1"/>
              <a:t>Skepticism</a:t>
            </a:r>
            <a:r>
              <a:rPr lang="en-IN" dirty="0"/>
              <a:t/>
            </a:r>
            <a:br>
              <a:rPr lang="en-IN" dirty="0"/>
            </a:br>
            <a:endParaRPr lang="en-IN" dirty="0"/>
          </a:p>
        </p:txBody>
      </p:sp>
      <p:sp>
        <p:nvSpPr>
          <p:cNvPr id="3" name="Content Placeholder 2"/>
          <p:cNvSpPr>
            <a:spLocks noGrp="1"/>
          </p:cNvSpPr>
          <p:nvPr>
            <p:ph idx="1"/>
          </p:nvPr>
        </p:nvSpPr>
        <p:spPr/>
        <p:txBody>
          <a:bodyPr>
            <a:normAutofit/>
          </a:bodyPr>
          <a:lstStyle/>
          <a:p>
            <a:r>
              <a:rPr lang="en-IN" dirty="0" smtClean="0"/>
              <a:t>Berkeley </a:t>
            </a:r>
            <a:r>
              <a:rPr lang="en-IN" dirty="0"/>
              <a:t>believed that the central cause of </a:t>
            </a:r>
            <a:r>
              <a:rPr lang="en-IN" dirty="0" err="1"/>
              <a:t>skepticism</a:t>
            </a:r>
            <a:r>
              <a:rPr lang="en-IN" dirty="0"/>
              <a:t> was the belief that we do not perceive objects directly, but only by means of ideas. </a:t>
            </a:r>
            <a:endParaRPr lang="en-IN" dirty="0" smtClean="0"/>
          </a:p>
          <a:p>
            <a:r>
              <a:rPr lang="en-IN" dirty="0" smtClean="0"/>
              <a:t>Objects </a:t>
            </a:r>
            <a:r>
              <a:rPr lang="en-IN" dirty="0"/>
              <a:t>that exist independently of our ideas, he thought, naturally led people to doubt the existence of </a:t>
            </a:r>
            <a:r>
              <a:rPr lang="en-IN" dirty="0" smtClean="0"/>
              <a:t>God.</a:t>
            </a:r>
            <a:endParaRPr lang="en-IN" dirty="0"/>
          </a:p>
        </p:txBody>
      </p:sp>
    </p:spTree>
    <p:extLst>
      <p:ext uri="{BB962C8B-B14F-4D97-AF65-F5344CB8AC3E}">
        <p14:creationId xmlns:p14="http://schemas.microsoft.com/office/powerpoint/2010/main" val="9932975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Mind and body</a:t>
            </a:r>
            <a:br>
              <a:rPr lang="en-IN" dirty="0"/>
            </a:br>
            <a:endParaRPr lang="en-IN" dirty="0"/>
          </a:p>
        </p:txBody>
      </p:sp>
      <p:sp>
        <p:nvSpPr>
          <p:cNvPr id="3" name="Content Placeholder 2"/>
          <p:cNvSpPr>
            <a:spLocks noGrp="1"/>
          </p:cNvSpPr>
          <p:nvPr>
            <p:ph idx="1"/>
          </p:nvPr>
        </p:nvSpPr>
        <p:spPr/>
        <p:txBody>
          <a:bodyPr/>
          <a:lstStyle/>
          <a:p>
            <a:r>
              <a:rPr lang="en-IN" dirty="0" smtClean="0"/>
              <a:t>Berkeley </a:t>
            </a:r>
            <a:r>
              <a:rPr lang="en-IN" dirty="0"/>
              <a:t>shared Locke's view that all of our knowledge must be based in our sensory experience. </a:t>
            </a:r>
            <a:endParaRPr lang="en-IN" dirty="0" smtClean="0"/>
          </a:p>
          <a:p>
            <a:r>
              <a:rPr lang="en-IN" dirty="0" smtClean="0"/>
              <a:t>He </a:t>
            </a:r>
            <a:r>
              <a:rPr lang="en-IN" dirty="0"/>
              <a:t>also believed that all of our experience involves </a:t>
            </a:r>
            <a:r>
              <a:rPr lang="en-IN" dirty="0" smtClean="0"/>
              <a:t>the </a:t>
            </a:r>
            <a:r>
              <a:rPr lang="en-IN" dirty="0"/>
              <a:t>perception of ideas. </a:t>
            </a:r>
          </a:p>
        </p:txBody>
      </p:sp>
    </p:spTree>
    <p:extLst>
      <p:ext uri="{BB962C8B-B14F-4D97-AF65-F5344CB8AC3E}">
        <p14:creationId xmlns:p14="http://schemas.microsoft.com/office/powerpoint/2010/main" val="6541550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 It </a:t>
            </a:r>
            <a:r>
              <a:rPr lang="en-IN" dirty="0"/>
              <a:t>is a mistake to ask about how minds and bodies causally interact, unless this is a question about minds having ideas. </a:t>
            </a:r>
            <a:endParaRPr lang="en-IN" dirty="0" smtClean="0"/>
          </a:p>
          <a:p>
            <a:r>
              <a:rPr lang="en-IN" dirty="0" smtClean="0"/>
              <a:t>Berkeley </a:t>
            </a:r>
            <a:r>
              <a:rPr lang="en-IN" dirty="0"/>
              <a:t>believed that there was nothing mysterious about how minds could generate ideas (something we do every day in our imagination</a:t>
            </a:r>
            <a:r>
              <a:rPr lang="en-IN" dirty="0" smtClean="0"/>
              <a:t>).</a:t>
            </a:r>
            <a:endParaRPr lang="en-IN" dirty="0"/>
          </a:p>
        </p:txBody>
      </p:sp>
    </p:spTree>
    <p:extLst>
      <p:ext uri="{BB962C8B-B14F-4D97-AF65-F5344CB8AC3E}">
        <p14:creationId xmlns:p14="http://schemas.microsoft.com/office/powerpoint/2010/main" val="14631260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GOD</a:t>
            </a:r>
            <a:endParaRPr lang="en-IN" dirty="0"/>
          </a:p>
        </p:txBody>
      </p:sp>
      <p:sp>
        <p:nvSpPr>
          <p:cNvPr id="3" name="Content Placeholder 2"/>
          <p:cNvSpPr>
            <a:spLocks noGrp="1"/>
          </p:cNvSpPr>
          <p:nvPr>
            <p:ph idx="1"/>
          </p:nvPr>
        </p:nvSpPr>
        <p:spPr/>
        <p:txBody>
          <a:bodyPr/>
          <a:lstStyle/>
          <a:p>
            <a:pPr algn="just"/>
            <a:r>
              <a:rPr lang="en-IN" dirty="0"/>
              <a:t>we can understand ideas to be generated </a:t>
            </a:r>
            <a:r>
              <a:rPr lang="en-IN" dirty="0" smtClean="0"/>
              <a:t>by </a:t>
            </a:r>
            <a:r>
              <a:rPr lang="en-IN" dirty="0"/>
              <a:t>a mind, and more powerful minds generate better </a:t>
            </a:r>
            <a:r>
              <a:rPr lang="en-IN" dirty="0" smtClean="0"/>
              <a:t>ideas. </a:t>
            </a:r>
          </a:p>
          <a:p>
            <a:pPr algn="just"/>
            <a:r>
              <a:rPr lang="en-IN" dirty="0" smtClean="0"/>
              <a:t>Berkeley </a:t>
            </a:r>
            <a:r>
              <a:rPr lang="en-IN" dirty="0"/>
              <a:t>believed we could conclude that most of the ideas in our minds were created by some other, much more powerful mind - namely, </a:t>
            </a:r>
            <a:r>
              <a:rPr lang="en-IN" dirty="0" smtClean="0"/>
              <a:t>God.</a:t>
            </a:r>
            <a:endParaRPr lang="en-IN" dirty="0"/>
          </a:p>
        </p:txBody>
      </p:sp>
    </p:spTree>
    <p:extLst>
      <p:ext uri="{BB962C8B-B14F-4D97-AF65-F5344CB8AC3E}">
        <p14:creationId xmlns:p14="http://schemas.microsoft.com/office/powerpoint/2010/main" val="537673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Hume</a:t>
            </a:r>
          </a:p>
        </p:txBody>
      </p:sp>
      <p:sp>
        <p:nvSpPr>
          <p:cNvPr id="3" name="Content Placeholder 2"/>
          <p:cNvSpPr>
            <a:spLocks noGrp="1"/>
          </p:cNvSpPr>
          <p:nvPr>
            <p:ph idx="1"/>
          </p:nvPr>
        </p:nvSpPr>
        <p:spPr/>
        <p:txBody>
          <a:bodyPr/>
          <a:lstStyle/>
          <a:p>
            <a:r>
              <a:rPr lang="en-IN" dirty="0"/>
              <a:t>David Hume spent most of his life in his native Scotland, outside of several trips to France, where he enjoyed wild popularity. </a:t>
            </a:r>
            <a:endParaRPr lang="en-IN" dirty="0" smtClean="0"/>
          </a:p>
          <a:p>
            <a:r>
              <a:rPr lang="en-IN" dirty="0"/>
              <a:t>H</a:t>
            </a:r>
            <a:r>
              <a:rPr lang="en-IN" dirty="0" smtClean="0"/>
              <a:t>is </a:t>
            </a:r>
            <a:r>
              <a:rPr lang="en-IN" dirty="0"/>
              <a:t>first and most substantial philosophical work was the Treatise of Human Nature (published in 1739 and 1740).</a:t>
            </a:r>
          </a:p>
        </p:txBody>
      </p:sp>
    </p:spTree>
    <p:extLst>
      <p:ext uri="{BB962C8B-B14F-4D97-AF65-F5344CB8AC3E}">
        <p14:creationId xmlns:p14="http://schemas.microsoft.com/office/powerpoint/2010/main" val="25052745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IN" dirty="0" smtClean="0"/>
              <a:t> </a:t>
            </a:r>
            <a:r>
              <a:rPr lang="en-IN" dirty="0"/>
              <a:t>Hume was widely regarded </a:t>
            </a:r>
            <a:r>
              <a:rPr lang="en-IN" dirty="0" smtClean="0"/>
              <a:t>as </a:t>
            </a:r>
            <a:r>
              <a:rPr lang="en-IN" dirty="0"/>
              <a:t>an atheist and </a:t>
            </a:r>
            <a:r>
              <a:rPr lang="en-IN" dirty="0" smtClean="0"/>
              <a:t>as </a:t>
            </a:r>
            <a:r>
              <a:rPr lang="en-IN" dirty="0"/>
              <a:t>a radical </a:t>
            </a:r>
            <a:r>
              <a:rPr lang="en-IN" dirty="0" err="1" smtClean="0"/>
              <a:t>skeptic</a:t>
            </a:r>
            <a:r>
              <a:rPr lang="en-IN" dirty="0" smtClean="0"/>
              <a:t>. </a:t>
            </a:r>
          </a:p>
          <a:p>
            <a:pPr algn="just"/>
            <a:r>
              <a:rPr lang="en-IN" dirty="0" smtClean="0"/>
              <a:t>Today </a:t>
            </a:r>
            <a:r>
              <a:rPr lang="en-IN" dirty="0"/>
              <a:t>he is regarded by many as one of the most sophisticated and insightful philosophers in history.</a:t>
            </a:r>
          </a:p>
        </p:txBody>
      </p:sp>
    </p:spTree>
    <p:extLst>
      <p:ext uri="{BB962C8B-B14F-4D97-AF65-F5344CB8AC3E}">
        <p14:creationId xmlns:p14="http://schemas.microsoft.com/office/powerpoint/2010/main" val="17047583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8219256" cy="5217443"/>
          </a:xfrm>
        </p:spPr>
        <p:txBody>
          <a:bodyPr>
            <a:normAutofit/>
          </a:bodyPr>
          <a:lstStyle/>
          <a:p>
            <a:endParaRPr lang="en-IN" dirty="0" smtClean="0"/>
          </a:p>
          <a:p>
            <a:pPr marL="0" indent="0">
              <a:buNone/>
            </a:pPr>
            <a:r>
              <a:rPr lang="en-IN" dirty="0" smtClean="0"/>
              <a:t>David </a:t>
            </a:r>
            <a:r>
              <a:rPr lang="en-IN" dirty="0"/>
              <a:t>Hume is famous for the elegance of his prose, for his radical empiricism, for his </a:t>
            </a:r>
            <a:r>
              <a:rPr lang="en-IN" dirty="0" err="1"/>
              <a:t>skepticism</a:t>
            </a:r>
            <a:r>
              <a:rPr lang="en-IN" dirty="0"/>
              <a:t> of religion, for his critical account of causation, for his naturalistic theory of mind, for his thesis that “reason is...the slave of the passions,” </a:t>
            </a:r>
            <a:r>
              <a:rPr lang="en-IN" dirty="0" smtClean="0"/>
              <a:t>.</a:t>
            </a:r>
            <a:endParaRPr lang="en-IN" dirty="0"/>
          </a:p>
        </p:txBody>
      </p:sp>
    </p:spTree>
    <p:extLst>
      <p:ext uri="{BB962C8B-B14F-4D97-AF65-F5344CB8AC3E}">
        <p14:creationId xmlns:p14="http://schemas.microsoft.com/office/powerpoint/2010/main" val="42808119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Hume tried to describe how the mind works in acquiring what is called knowledge. He concluded that </a:t>
            </a:r>
            <a:r>
              <a:rPr lang="en-IN" dirty="0" smtClean="0"/>
              <a:t>there </a:t>
            </a:r>
            <a:r>
              <a:rPr lang="en-IN" dirty="0"/>
              <a:t>can be no knowledge of anything beyond experience. </a:t>
            </a:r>
            <a:endParaRPr lang="en-IN" dirty="0" smtClean="0"/>
          </a:p>
          <a:p>
            <a:r>
              <a:rPr lang="en-IN" dirty="0" smtClean="0"/>
              <a:t>Despite </a:t>
            </a:r>
            <a:r>
              <a:rPr lang="en-IN" dirty="0"/>
              <a:t>the enduring impact of his theory of knowledge, Hume seems to have considered himself chiefly as a moralist.</a:t>
            </a:r>
          </a:p>
        </p:txBody>
      </p:sp>
    </p:spTree>
    <p:extLst>
      <p:ext uri="{BB962C8B-B14F-4D97-AF65-F5344CB8AC3E}">
        <p14:creationId xmlns:p14="http://schemas.microsoft.com/office/powerpoint/2010/main" val="33531637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IN" dirty="0"/>
              <a:t>Hume conceived of philosophy as the inductive science of human nature, and he concluded that humans are creatures more of sensitive and practical </a:t>
            </a:r>
            <a:r>
              <a:rPr lang="en-IN" dirty="0" smtClean="0"/>
              <a:t>sentiment.</a:t>
            </a:r>
            <a:endParaRPr lang="en-IN" dirty="0"/>
          </a:p>
        </p:txBody>
      </p:sp>
    </p:spTree>
    <p:extLst>
      <p:ext uri="{BB962C8B-B14F-4D97-AF65-F5344CB8AC3E}">
        <p14:creationId xmlns:p14="http://schemas.microsoft.com/office/powerpoint/2010/main" val="322646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73427"/>
          </a:xfrm>
        </p:spPr>
        <p:txBody>
          <a:bodyPr>
            <a:normAutofit/>
          </a:bodyPr>
          <a:lstStyle/>
          <a:p>
            <a:endParaRPr lang="en-IN" dirty="0" smtClean="0"/>
          </a:p>
          <a:p>
            <a:r>
              <a:rPr lang="en-IN" dirty="0" smtClean="0"/>
              <a:t>Hume </a:t>
            </a:r>
            <a:r>
              <a:rPr lang="en-IN" dirty="0"/>
              <a:t>inherits from his predecessors several controversies about ethics and political philosophy.</a:t>
            </a:r>
          </a:p>
          <a:p>
            <a:endParaRPr lang="en-IN" dirty="0"/>
          </a:p>
          <a:p>
            <a:r>
              <a:rPr lang="en-IN" dirty="0"/>
              <a:t>One is a question of moral epistemology: how do human beings become aware of, or acquire knowledge or belief about, moral good and evil, right and wrong, duty and </a:t>
            </a:r>
            <a:r>
              <a:rPr lang="en-IN" dirty="0" smtClean="0"/>
              <a:t>obligation.</a:t>
            </a:r>
            <a:endParaRPr lang="en-IN" dirty="0"/>
          </a:p>
        </p:txBody>
      </p:sp>
    </p:spTree>
    <p:extLst>
      <p:ext uri="{BB962C8B-B14F-4D97-AF65-F5344CB8AC3E}">
        <p14:creationId xmlns:p14="http://schemas.microsoft.com/office/powerpoint/2010/main" val="2182680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endParaRPr lang="en-IN" dirty="0" smtClean="0"/>
          </a:p>
          <a:p>
            <a:pPr algn="just"/>
            <a:r>
              <a:rPr lang="en-IN" dirty="0" smtClean="0"/>
              <a:t> </a:t>
            </a:r>
            <a:r>
              <a:rPr lang="en-IN" dirty="0"/>
              <a:t>In response, the philosophers </a:t>
            </a:r>
            <a:r>
              <a:rPr lang="en-IN" dirty="0" smtClean="0"/>
              <a:t>invented </a:t>
            </a:r>
            <a:r>
              <a:rPr lang="en-IN" dirty="0"/>
              <a:t>and refined a startling </a:t>
            </a:r>
            <a:r>
              <a:rPr lang="en-IN" dirty="0">
                <a:solidFill>
                  <a:srgbClr val="FF0000"/>
                </a:solidFill>
              </a:rPr>
              <a:t>variety of views concerning humans' relation to the universe.</a:t>
            </a:r>
            <a:r>
              <a:rPr lang="en-IN" dirty="0"/>
              <a:t> </a:t>
            </a:r>
          </a:p>
        </p:txBody>
      </p:sp>
    </p:spTree>
    <p:extLst>
      <p:ext uri="{BB962C8B-B14F-4D97-AF65-F5344CB8AC3E}">
        <p14:creationId xmlns:p14="http://schemas.microsoft.com/office/powerpoint/2010/main" val="18675996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skepticism</a:t>
            </a:r>
            <a:endParaRPr lang="en-IN" dirty="0"/>
          </a:p>
        </p:txBody>
      </p:sp>
      <p:sp>
        <p:nvSpPr>
          <p:cNvPr id="3" name="Content Placeholder 2"/>
          <p:cNvSpPr>
            <a:spLocks noGrp="1"/>
          </p:cNvSpPr>
          <p:nvPr>
            <p:ph idx="1"/>
          </p:nvPr>
        </p:nvSpPr>
        <p:spPr/>
        <p:txBody>
          <a:bodyPr>
            <a:normAutofit fontScale="92500" lnSpcReduction="10000"/>
          </a:bodyPr>
          <a:lstStyle/>
          <a:p>
            <a:r>
              <a:rPr lang="en-IN" dirty="0"/>
              <a:t>Perhaps Hume's most famous argument concerns a certain type of inference known today as 'inductive inference</a:t>
            </a:r>
            <a:r>
              <a:rPr lang="en-IN" dirty="0" smtClean="0"/>
              <a:t>.‘</a:t>
            </a:r>
          </a:p>
          <a:p>
            <a:endParaRPr lang="en-IN" dirty="0"/>
          </a:p>
          <a:p>
            <a:r>
              <a:rPr lang="en-IN" dirty="0" smtClean="0"/>
              <a:t>In </a:t>
            </a:r>
            <a:r>
              <a:rPr lang="en-IN" dirty="0"/>
              <a:t>an inductive inference, one draws some conclusion about some unknown fact (e.g., whether the sun will rise tomorrow) on the basis of known facts (e.g., that the sun has always risen in the past</a:t>
            </a:r>
            <a:r>
              <a:rPr lang="en-IN" dirty="0" smtClean="0"/>
              <a:t>).</a:t>
            </a:r>
          </a:p>
          <a:p>
            <a:r>
              <a:rPr lang="en-IN" dirty="0" smtClean="0"/>
              <a:t> </a:t>
            </a:r>
            <a:endParaRPr lang="en-IN" dirty="0"/>
          </a:p>
        </p:txBody>
      </p:sp>
    </p:spTree>
    <p:extLst>
      <p:ext uri="{BB962C8B-B14F-4D97-AF65-F5344CB8AC3E}">
        <p14:creationId xmlns:p14="http://schemas.microsoft.com/office/powerpoint/2010/main" val="26572582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God</a:t>
            </a:r>
            <a:br>
              <a:rPr lang="en-IN" dirty="0"/>
            </a:br>
            <a:endParaRPr lang="en-IN" dirty="0"/>
          </a:p>
        </p:txBody>
      </p:sp>
      <p:sp>
        <p:nvSpPr>
          <p:cNvPr id="3" name="Content Placeholder 2"/>
          <p:cNvSpPr>
            <a:spLocks noGrp="1"/>
          </p:cNvSpPr>
          <p:nvPr>
            <p:ph idx="1"/>
          </p:nvPr>
        </p:nvSpPr>
        <p:spPr/>
        <p:txBody>
          <a:bodyPr>
            <a:normAutofit/>
          </a:bodyPr>
          <a:lstStyle/>
          <a:p>
            <a:pPr algn="just"/>
            <a:r>
              <a:rPr lang="en-IN" dirty="0" smtClean="0"/>
              <a:t>Hume </a:t>
            </a:r>
            <a:r>
              <a:rPr lang="en-IN" dirty="0"/>
              <a:t>was thoroughly unimpressed by a priori proofs for God's existence </a:t>
            </a:r>
            <a:r>
              <a:rPr lang="en-IN" dirty="0" smtClean="0"/>
              <a:t>.</a:t>
            </a:r>
          </a:p>
          <a:p>
            <a:pPr algn="just"/>
            <a:r>
              <a:rPr lang="en-IN" dirty="0" smtClean="0"/>
              <a:t>The </a:t>
            </a:r>
            <a:r>
              <a:rPr lang="en-IN" dirty="0"/>
              <a:t>last major item in Berkeley's ontology is God, </a:t>
            </a:r>
            <a:r>
              <a:rPr lang="en-IN" dirty="0" smtClean="0"/>
              <a:t>a </a:t>
            </a:r>
            <a:r>
              <a:rPr lang="en-IN" dirty="0"/>
              <a:t>spirit, but an infinite one</a:t>
            </a:r>
            <a:r>
              <a:rPr lang="en-IN" dirty="0" smtClean="0"/>
              <a:t>.</a:t>
            </a:r>
          </a:p>
          <a:p>
            <a:pPr algn="just"/>
            <a:r>
              <a:rPr lang="en-IN" dirty="0"/>
              <a:t>H</a:t>
            </a:r>
            <a:r>
              <a:rPr lang="en-IN" dirty="0" smtClean="0"/>
              <a:t>e </a:t>
            </a:r>
            <a:r>
              <a:rPr lang="en-IN" dirty="0"/>
              <a:t>has a novel and convincing argument for God's existence as the cause of our </a:t>
            </a:r>
            <a:r>
              <a:rPr lang="en-IN" dirty="0" smtClean="0"/>
              <a:t>sensory ideas.  </a:t>
            </a:r>
          </a:p>
        </p:txBody>
      </p:sp>
    </p:spTree>
    <p:extLst>
      <p:ext uri="{BB962C8B-B14F-4D97-AF65-F5344CB8AC3E}">
        <p14:creationId xmlns:p14="http://schemas.microsoft.com/office/powerpoint/2010/main" val="12081545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IMPORTANCE</a:t>
            </a:r>
            <a:endParaRPr lang="en-IN" dirty="0"/>
          </a:p>
        </p:txBody>
      </p:sp>
      <p:sp>
        <p:nvSpPr>
          <p:cNvPr id="3" name="Content Placeholder 2"/>
          <p:cNvSpPr>
            <a:spLocks noGrp="1"/>
          </p:cNvSpPr>
          <p:nvPr>
            <p:ph idx="1"/>
          </p:nvPr>
        </p:nvSpPr>
        <p:spPr/>
        <p:txBody>
          <a:bodyPr/>
          <a:lstStyle/>
          <a:p>
            <a:endParaRPr lang="en-IN" dirty="0" smtClean="0"/>
          </a:p>
          <a:p>
            <a:pPr algn="just"/>
            <a:r>
              <a:rPr lang="en-IN" dirty="0" smtClean="0"/>
              <a:t>Philosophy brings the important questions to the table and works towards an answer. It encourages us to think critically about the world; it is the foundation of all knowledge and when utilized properly, can provide us with huge benefits.”</a:t>
            </a:r>
            <a:endParaRPr lang="en-IN" dirty="0"/>
          </a:p>
        </p:txBody>
      </p:sp>
    </p:spTree>
    <p:extLst>
      <p:ext uri="{BB962C8B-B14F-4D97-AF65-F5344CB8AC3E}">
        <p14:creationId xmlns:p14="http://schemas.microsoft.com/office/powerpoint/2010/main" val="32750489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Logical empiricism</a:t>
            </a:r>
            <a:endParaRPr lang="en-IN" dirty="0"/>
          </a:p>
        </p:txBody>
      </p:sp>
      <p:sp>
        <p:nvSpPr>
          <p:cNvPr id="3" name="Content Placeholder 2"/>
          <p:cNvSpPr>
            <a:spLocks noGrp="1"/>
          </p:cNvSpPr>
          <p:nvPr>
            <p:ph idx="1"/>
          </p:nvPr>
        </p:nvSpPr>
        <p:spPr>
          <a:xfrm>
            <a:off x="467544" y="1556792"/>
            <a:ext cx="8229600" cy="4525963"/>
          </a:xfrm>
        </p:spPr>
        <p:txBody>
          <a:bodyPr/>
          <a:lstStyle/>
          <a:p>
            <a:pPr algn="just"/>
            <a:r>
              <a:rPr lang="en-IN" dirty="0"/>
              <a:t>Logical positivism, also called logical empiricism, a philosophical movement that arose in Vienna in the 1920s and was characterized by the view that </a:t>
            </a:r>
            <a:r>
              <a:rPr lang="en-IN" dirty="0">
                <a:solidFill>
                  <a:srgbClr val="FF0000"/>
                </a:solidFill>
              </a:rPr>
              <a:t>scientific knowledge is the only kind of factual knowledge</a:t>
            </a:r>
            <a:r>
              <a:rPr lang="en-IN" dirty="0"/>
              <a:t> and that all </a:t>
            </a:r>
            <a:r>
              <a:rPr lang="en-IN" dirty="0">
                <a:solidFill>
                  <a:srgbClr val="002060"/>
                </a:solidFill>
              </a:rPr>
              <a:t>traditional metaphysical doctrines are to be rejected as meaningless. </a:t>
            </a:r>
          </a:p>
        </p:txBody>
      </p:sp>
    </p:spTree>
    <p:extLst>
      <p:ext uri="{BB962C8B-B14F-4D97-AF65-F5344CB8AC3E}">
        <p14:creationId xmlns:p14="http://schemas.microsoft.com/office/powerpoint/2010/main" val="41132831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IN" dirty="0" smtClean="0"/>
              <a:t>Logical </a:t>
            </a:r>
            <a:r>
              <a:rPr lang="en-IN" dirty="0"/>
              <a:t>positivism, later called logical empiricism, and both of which together are also known as </a:t>
            </a:r>
            <a:r>
              <a:rPr lang="en-IN" dirty="0" smtClean="0">
                <a:solidFill>
                  <a:srgbClr val="00B050"/>
                </a:solidFill>
              </a:rPr>
              <a:t>neo-positivism</a:t>
            </a:r>
            <a:r>
              <a:rPr lang="en-IN" dirty="0">
                <a:solidFill>
                  <a:srgbClr val="00B050"/>
                </a:solidFill>
              </a:rPr>
              <a:t>, </a:t>
            </a:r>
            <a:r>
              <a:rPr lang="en-IN" dirty="0"/>
              <a:t>was a movement in Western philosophy whose central thesis was the </a:t>
            </a:r>
            <a:r>
              <a:rPr lang="en-IN" dirty="0">
                <a:solidFill>
                  <a:srgbClr val="FF0000"/>
                </a:solidFill>
              </a:rPr>
              <a:t>verification principle</a:t>
            </a:r>
            <a:r>
              <a:rPr lang="en-IN" dirty="0" smtClean="0"/>
              <a:t>.</a:t>
            </a:r>
          </a:p>
          <a:p>
            <a:pPr algn="just"/>
            <a:r>
              <a:rPr lang="en-IN" dirty="0" smtClean="0"/>
              <a:t>It may help to understand the new style of viewing philosophy.</a:t>
            </a:r>
            <a:endParaRPr lang="en-IN" dirty="0"/>
          </a:p>
        </p:txBody>
      </p:sp>
    </p:spTree>
    <p:extLst>
      <p:ext uri="{BB962C8B-B14F-4D97-AF65-F5344CB8AC3E}">
        <p14:creationId xmlns:p14="http://schemas.microsoft.com/office/powerpoint/2010/main" val="14796021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n-IN" dirty="0" smtClean="0"/>
              <a:t> According to  logical empiricism ,Philosophy should dismiss any statements or believes that were not verifiable or ,at least confirmable by observation or experiment (verification principle).</a:t>
            </a:r>
          </a:p>
          <a:p>
            <a:pPr algn="just"/>
            <a:r>
              <a:rPr lang="en-IN" dirty="0" smtClean="0"/>
              <a:t>A principle only had meaning if it could logically verified, that were based on logic and scientific thoughts or based on observations of the natural world that is experiments.</a:t>
            </a:r>
            <a:endParaRPr lang="en-IN" dirty="0"/>
          </a:p>
        </p:txBody>
      </p:sp>
    </p:spTree>
    <p:extLst>
      <p:ext uri="{BB962C8B-B14F-4D97-AF65-F5344CB8AC3E}">
        <p14:creationId xmlns:p14="http://schemas.microsoft.com/office/powerpoint/2010/main" val="26106981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Father of logical positivism</a:t>
            </a:r>
            <a:endParaRPr lang="en-IN" dirty="0"/>
          </a:p>
        </p:txBody>
      </p:sp>
      <p:sp>
        <p:nvSpPr>
          <p:cNvPr id="3" name="Content Placeholder 2"/>
          <p:cNvSpPr>
            <a:spLocks noGrp="1"/>
          </p:cNvSpPr>
          <p:nvPr>
            <p:ph idx="1"/>
          </p:nvPr>
        </p:nvSpPr>
        <p:spPr/>
        <p:txBody>
          <a:bodyPr>
            <a:normAutofit lnSpcReduction="10000"/>
          </a:bodyPr>
          <a:lstStyle/>
          <a:p>
            <a:pPr algn="just"/>
            <a:r>
              <a:rPr lang="en-IN" dirty="0"/>
              <a:t>Alfred Jules Ayer (1910-89) was a philosopher and a leading English representative of Logical Positivism. He was responsible for introducing the doctrines of the movement as developed in the 1920s and 1930s by the Vienna Circle </a:t>
            </a:r>
            <a:r>
              <a:rPr lang="en-IN" dirty="0" smtClean="0"/>
              <a:t>-group </a:t>
            </a:r>
            <a:r>
              <a:rPr lang="en-IN" dirty="0"/>
              <a:t>of philosophers and </a:t>
            </a:r>
            <a:r>
              <a:rPr lang="en-IN" dirty="0" smtClean="0"/>
              <a:t>scientists.</a:t>
            </a:r>
          </a:p>
          <a:p>
            <a:pPr algn="just"/>
            <a:r>
              <a:rPr lang="en-IN" dirty="0" smtClean="0"/>
              <a:t> </a:t>
            </a:r>
            <a:r>
              <a:rPr lang="en-IN" dirty="0"/>
              <a:t>Ayer’s philosophy was also influenced by </a:t>
            </a:r>
            <a:r>
              <a:rPr lang="en-IN" dirty="0">
                <a:solidFill>
                  <a:srgbClr val="00B050"/>
                </a:solidFill>
              </a:rPr>
              <a:t>empiricism of David Hume and the logic of Bertrand Russell.</a:t>
            </a:r>
          </a:p>
        </p:txBody>
      </p:sp>
    </p:spTree>
    <p:extLst>
      <p:ext uri="{BB962C8B-B14F-4D97-AF65-F5344CB8AC3E}">
        <p14:creationId xmlns:p14="http://schemas.microsoft.com/office/powerpoint/2010/main" val="28255870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IN" dirty="0" smtClean="0"/>
              <a:t>After </a:t>
            </a:r>
            <a:r>
              <a:rPr lang="en-IN" dirty="0"/>
              <a:t>the end of the first World War, a group of mathematicians, scientists, and philosophers began meeting in Vienna to discuss the implications of recent developments in </a:t>
            </a:r>
            <a:r>
              <a:rPr lang="en-IN" dirty="0" smtClean="0"/>
              <a:t>logic. </a:t>
            </a:r>
            <a:endParaRPr lang="en-IN" dirty="0"/>
          </a:p>
        </p:txBody>
      </p:sp>
    </p:spTree>
    <p:extLst>
      <p:ext uri="{BB962C8B-B14F-4D97-AF65-F5344CB8AC3E}">
        <p14:creationId xmlns:p14="http://schemas.microsoft.com/office/powerpoint/2010/main" val="854285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just"/>
            <a:r>
              <a:rPr lang="en-IN" dirty="0"/>
              <a:t>Under the leadership of Moritz </a:t>
            </a:r>
            <a:r>
              <a:rPr lang="en-IN" dirty="0" err="1"/>
              <a:t>Schlick</a:t>
            </a:r>
            <a:r>
              <a:rPr lang="en-IN" dirty="0"/>
              <a:t>, this informal gathering (the “Vienna Circle“) campaigned for a systematic </a:t>
            </a:r>
            <a:r>
              <a:rPr lang="en-IN" dirty="0" smtClean="0"/>
              <a:t>development of </a:t>
            </a:r>
            <a:r>
              <a:rPr lang="en-IN" dirty="0"/>
              <a:t>human knowledge to logical and scientific foundations. </a:t>
            </a:r>
            <a:endParaRPr lang="en-IN" dirty="0" smtClean="0"/>
          </a:p>
          <a:p>
            <a:pPr algn="just"/>
            <a:r>
              <a:rPr lang="en-IN" dirty="0" smtClean="0"/>
              <a:t>Because </a:t>
            </a:r>
            <a:r>
              <a:rPr lang="en-IN" dirty="0"/>
              <a:t>the resulting logical positivism </a:t>
            </a:r>
            <a:r>
              <a:rPr lang="en-IN" dirty="0" smtClean="0"/>
              <a:t>allowed </a:t>
            </a:r>
            <a:r>
              <a:rPr lang="en-IN" dirty="0"/>
              <a:t>only for the use of logical tautologies and first-person observations from experience, </a:t>
            </a:r>
            <a:r>
              <a:rPr lang="en-IN" dirty="0">
                <a:solidFill>
                  <a:srgbClr val="7030A0"/>
                </a:solidFill>
              </a:rPr>
              <a:t>it dismissed</a:t>
            </a:r>
            <a:r>
              <a:rPr lang="en-IN" dirty="0">
                <a:solidFill>
                  <a:srgbClr val="002060"/>
                </a:solidFill>
              </a:rPr>
              <a:t> </a:t>
            </a:r>
            <a:r>
              <a:rPr lang="en-IN" dirty="0"/>
              <a:t>as nonsense the metaphysical and normative pretensions of the philosophical tradition.</a:t>
            </a:r>
          </a:p>
        </p:txBody>
      </p:sp>
    </p:spTree>
    <p:extLst>
      <p:ext uri="{BB962C8B-B14F-4D97-AF65-F5344CB8AC3E}">
        <p14:creationId xmlns:p14="http://schemas.microsoft.com/office/powerpoint/2010/main" val="10517698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IN" dirty="0"/>
              <a:t>T</a:t>
            </a:r>
            <a:r>
              <a:rPr lang="en-IN" dirty="0" smtClean="0"/>
              <a:t>his </a:t>
            </a:r>
            <a:r>
              <a:rPr lang="en-IN" dirty="0"/>
              <a:t>movement offered a powerful vision of the possibilities for modern knowledge</a:t>
            </a:r>
            <a:r>
              <a:rPr lang="en-IN" dirty="0" smtClean="0"/>
              <a:t>.</a:t>
            </a:r>
          </a:p>
          <a:p>
            <a:pPr algn="just"/>
            <a:r>
              <a:rPr lang="en-IN" dirty="0" smtClean="0"/>
              <a:t>It is a philosophical emphasis that regards all metaphysical issues  particularly ,god ,values,  and the question of the human </a:t>
            </a:r>
            <a:r>
              <a:rPr lang="en-IN" dirty="0" err="1" smtClean="0"/>
              <a:t>soul,as</a:t>
            </a:r>
            <a:r>
              <a:rPr lang="en-IN" dirty="0" smtClean="0"/>
              <a:t> meaning less.</a:t>
            </a:r>
            <a:endParaRPr lang="en-IN" dirty="0"/>
          </a:p>
        </p:txBody>
      </p:sp>
    </p:spTree>
    <p:extLst>
      <p:ext uri="{BB962C8B-B14F-4D97-AF65-F5344CB8AC3E}">
        <p14:creationId xmlns:p14="http://schemas.microsoft.com/office/powerpoint/2010/main" val="4120774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CHARECTERISTICS</a:t>
            </a:r>
            <a:endParaRPr lang="en-IN" dirty="0"/>
          </a:p>
        </p:txBody>
      </p:sp>
      <p:sp>
        <p:nvSpPr>
          <p:cNvPr id="3" name="Content Placeholder 2"/>
          <p:cNvSpPr>
            <a:spLocks noGrp="1"/>
          </p:cNvSpPr>
          <p:nvPr>
            <p:ph idx="1"/>
          </p:nvPr>
        </p:nvSpPr>
        <p:spPr/>
        <p:txBody>
          <a:bodyPr/>
          <a:lstStyle/>
          <a:p>
            <a:pPr algn="just"/>
            <a:endParaRPr lang="en-IN" dirty="0" smtClean="0"/>
          </a:p>
          <a:p>
            <a:pPr algn="just"/>
            <a:r>
              <a:rPr lang="en-IN" dirty="0" smtClean="0"/>
              <a:t>Modern Philosophy is a universal knowledge characteristic because it embraces the whole, deals with existence completely, tries to understand the human being considered within its own essence and structure, and tries to ground the values ​​that exist everywhere.</a:t>
            </a:r>
            <a:endParaRPr lang="en-IN" dirty="0"/>
          </a:p>
        </p:txBody>
      </p:sp>
    </p:spTree>
    <p:extLst>
      <p:ext uri="{BB962C8B-B14F-4D97-AF65-F5344CB8AC3E}">
        <p14:creationId xmlns:p14="http://schemas.microsoft.com/office/powerpoint/2010/main" val="27064023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Immanuel </a:t>
            </a:r>
            <a:r>
              <a:rPr lang="en-IN" dirty="0"/>
              <a:t>K</a:t>
            </a:r>
            <a:r>
              <a:rPr lang="en-IN" dirty="0" smtClean="0"/>
              <a:t>ant  had attempted a  unification of rationalist tradition to British empiricism.</a:t>
            </a:r>
          </a:p>
          <a:p>
            <a:r>
              <a:rPr lang="en-IN" dirty="0" smtClean="0"/>
              <a:t>Logical empiricism examines and analyses the relationship between mathematical language and empirical propositions . </a:t>
            </a:r>
          </a:p>
          <a:p>
            <a:r>
              <a:rPr lang="en-IN" dirty="0" smtClean="0"/>
              <a:t>Here philosophy as an activity of clarifying and classifying language </a:t>
            </a:r>
            <a:endParaRPr lang="en-IN" dirty="0"/>
          </a:p>
        </p:txBody>
      </p:sp>
    </p:spTree>
    <p:extLst>
      <p:ext uri="{BB962C8B-B14F-4D97-AF65-F5344CB8AC3E}">
        <p14:creationId xmlns:p14="http://schemas.microsoft.com/office/powerpoint/2010/main" val="23039800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IN" dirty="0" smtClean="0"/>
              <a:t>John Locke modelled a human as ‘tabula rasa’ or ‘blank slate’ ,upon which experiences were written. For them experience was the key to knowledge </a:t>
            </a:r>
            <a:r>
              <a:rPr lang="en-IN" smtClean="0"/>
              <a:t>. </a:t>
            </a:r>
          </a:p>
          <a:p>
            <a:pPr algn="just"/>
            <a:r>
              <a:rPr lang="en-IN" smtClean="0"/>
              <a:t>Hume </a:t>
            </a:r>
            <a:r>
              <a:rPr lang="en-IN" dirty="0" smtClean="0"/>
              <a:t>realised that reasoning ,such as cause and effect ,were not derivable from sense alone. Hume tried to solve the issues with analytic reasoning. </a:t>
            </a:r>
            <a:endParaRPr lang="en-IN" dirty="0"/>
          </a:p>
        </p:txBody>
      </p:sp>
    </p:spTree>
    <p:extLst>
      <p:ext uri="{BB962C8B-B14F-4D97-AF65-F5344CB8AC3E}">
        <p14:creationId xmlns:p14="http://schemas.microsoft.com/office/powerpoint/2010/main" val="37485084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136904" cy="576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1930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136903"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6015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136903" cy="59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142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280919"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6097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7"/>
            <a:ext cx="8280920"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4073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136904" cy="583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2129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Logical </a:t>
            </a:r>
            <a:r>
              <a:rPr lang="en-IN" dirty="0" err="1"/>
              <a:t>A</a:t>
            </a:r>
            <a:r>
              <a:rPr lang="en-IN" dirty="0" err="1" smtClean="0"/>
              <a:t>naysis</a:t>
            </a:r>
            <a:endParaRPr lang="en-IN" dirty="0"/>
          </a:p>
        </p:txBody>
      </p:sp>
      <p:sp>
        <p:nvSpPr>
          <p:cNvPr id="3" name="Content Placeholder 2"/>
          <p:cNvSpPr>
            <a:spLocks noGrp="1"/>
          </p:cNvSpPr>
          <p:nvPr>
            <p:ph idx="1"/>
          </p:nvPr>
        </p:nvSpPr>
        <p:spPr/>
        <p:txBody>
          <a:bodyPr/>
          <a:lstStyle/>
          <a:p>
            <a:pPr algn="just"/>
            <a:r>
              <a:rPr lang="en-IN" dirty="0" smtClean="0"/>
              <a:t>A trend </a:t>
            </a:r>
            <a:r>
              <a:rPr lang="en-IN" dirty="0"/>
              <a:t>in modern analytic philosophy which maintains that the problem of philosophy is the </a:t>
            </a:r>
            <a:r>
              <a:rPr lang="en-IN" dirty="0">
                <a:solidFill>
                  <a:srgbClr val="FF0000"/>
                </a:solidFill>
              </a:rPr>
              <a:t>logical analysis of the language of science using instruments of modern formal (mathematical) logic. </a:t>
            </a:r>
            <a:endParaRPr lang="en-IN" dirty="0" smtClean="0">
              <a:solidFill>
                <a:srgbClr val="FF0000"/>
              </a:solidFill>
            </a:endParaRPr>
          </a:p>
          <a:p>
            <a:pPr algn="just"/>
            <a:r>
              <a:rPr lang="en-IN" dirty="0" smtClean="0">
                <a:solidFill>
                  <a:srgbClr val="FF0000"/>
                </a:solidFill>
              </a:rPr>
              <a:t>LA emerged as an important philosophy  in the early 20th century  and is still dominant in the English speaking world.</a:t>
            </a:r>
          </a:p>
        </p:txBody>
      </p:sp>
    </p:spTree>
    <p:extLst>
      <p:ext uri="{BB962C8B-B14F-4D97-AF65-F5344CB8AC3E}">
        <p14:creationId xmlns:p14="http://schemas.microsoft.com/office/powerpoint/2010/main" val="14262623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IN" dirty="0" smtClean="0">
                <a:solidFill>
                  <a:srgbClr val="00B050"/>
                </a:solidFill>
              </a:rPr>
              <a:t>Analytic philosophy </a:t>
            </a:r>
            <a:r>
              <a:rPr lang="en-IN" dirty="0" smtClean="0"/>
              <a:t>is a philosophical practice characterised by an </a:t>
            </a:r>
            <a:r>
              <a:rPr lang="en-IN" dirty="0" smtClean="0">
                <a:solidFill>
                  <a:srgbClr val="FF0000"/>
                </a:solidFill>
              </a:rPr>
              <a:t>emphasis on argumentative clarity and precision  </a:t>
            </a:r>
            <a:r>
              <a:rPr lang="en-IN" dirty="0" smtClean="0"/>
              <a:t>and a tendency to use or refer to , mathematics and the natural sciences.  </a:t>
            </a:r>
          </a:p>
          <a:p>
            <a:pPr algn="just"/>
            <a:r>
              <a:rPr lang="en-IN" dirty="0"/>
              <a:t> A</a:t>
            </a:r>
            <a:r>
              <a:rPr lang="en-IN" dirty="0" smtClean="0"/>
              <a:t>nalytical philosophers , Rudolf </a:t>
            </a:r>
            <a:r>
              <a:rPr lang="en-IN" dirty="0" err="1" smtClean="0"/>
              <a:t>Carnap</a:t>
            </a:r>
            <a:r>
              <a:rPr lang="en-IN" dirty="0" smtClean="0"/>
              <a:t>, G. E Moore, </a:t>
            </a:r>
            <a:r>
              <a:rPr lang="en-IN" dirty="0" err="1" smtClean="0"/>
              <a:t>Betrand</a:t>
            </a:r>
            <a:r>
              <a:rPr lang="en-IN" dirty="0" smtClean="0"/>
              <a:t> </a:t>
            </a:r>
            <a:r>
              <a:rPr lang="en-IN" dirty="0" err="1" smtClean="0"/>
              <a:t>Russel</a:t>
            </a:r>
            <a:r>
              <a:rPr lang="en-IN" dirty="0" smtClean="0"/>
              <a:t> and Ludwig </a:t>
            </a:r>
            <a:r>
              <a:rPr lang="en-IN" dirty="0" err="1" smtClean="0"/>
              <a:t>Wittigenstein</a:t>
            </a:r>
            <a:r>
              <a:rPr lang="en-IN" dirty="0" smtClean="0"/>
              <a:t> etc.,</a:t>
            </a:r>
            <a:endParaRPr lang="en-IN" dirty="0"/>
          </a:p>
        </p:txBody>
      </p:sp>
    </p:spTree>
    <p:extLst>
      <p:ext uri="{BB962C8B-B14F-4D97-AF65-F5344CB8AC3E}">
        <p14:creationId xmlns:p14="http://schemas.microsoft.com/office/powerpoint/2010/main" val="1897833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Modern philosophers</a:t>
            </a:r>
            <a:endParaRPr lang="en-IN" dirty="0"/>
          </a:p>
        </p:txBody>
      </p:sp>
      <p:sp>
        <p:nvSpPr>
          <p:cNvPr id="3" name="Content Placeholder 2"/>
          <p:cNvSpPr>
            <a:spLocks noGrp="1"/>
          </p:cNvSpPr>
          <p:nvPr>
            <p:ph idx="1"/>
          </p:nvPr>
        </p:nvSpPr>
        <p:spPr>
          <a:xfrm>
            <a:off x="467544" y="1556792"/>
            <a:ext cx="8229600" cy="4525963"/>
          </a:xfrm>
        </p:spPr>
        <p:txBody>
          <a:bodyPr/>
          <a:lstStyle/>
          <a:p>
            <a:pPr algn="just"/>
            <a:r>
              <a:rPr lang="en-IN" dirty="0"/>
              <a:t>Descartes, </a:t>
            </a:r>
            <a:endParaRPr lang="en-IN" dirty="0" smtClean="0"/>
          </a:p>
          <a:p>
            <a:pPr algn="just"/>
            <a:r>
              <a:rPr lang="en-IN" dirty="0" smtClean="0"/>
              <a:t>Spinoza,</a:t>
            </a:r>
          </a:p>
          <a:p>
            <a:pPr algn="just"/>
            <a:r>
              <a:rPr lang="en-IN" dirty="0" smtClean="0"/>
              <a:t> </a:t>
            </a:r>
            <a:r>
              <a:rPr lang="en-IN" dirty="0"/>
              <a:t>Locke, </a:t>
            </a:r>
            <a:endParaRPr lang="en-IN" dirty="0" smtClean="0"/>
          </a:p>
          <a:p>
            <a:pPr algn="just"/>
            <a:r>
              <a:rPr lang="en-IN" dirty="0" smtClean="0"/>
              <a:t>Leibniz</a:t>
            </a:r>
            <a:r>
              <a:rPr lang="en-IN" dirty="0"/>
              <a:t>, </a:t>
            </a:r>
            <a:endParaRPr lang="en-IN" dirty="0" smtClean="0"/>
          </a:p>
          <a:p>
            <a:pPr algn="just"/>
            <a:r>
              <a:rPr lang="en-IN" dirty="0" smtClean="0"/>
              <a:t>Berkeley, </a:t>
            </a:r>
          </a:p>
          <a:p>
            <a:pPr algn="just"/>
            <a:r>
              <a:rPr lang="en-IN" dirty="0" smtClean="0"/>
              <a:t>Hume</a:t>
            </a:r>
            <a:endParaRPr lang="en-IN" dirty="0"/>
          </a:p>
        </p:txBody>
      </p:sp>
    </p:spTree>
    <p:extLst>
      <p:ext uri="{BB962C8B-B14F-4D97-AF65-F5344CB8AC3E}">
        <p14:creationId xmlns:p14="http://schemas.microsoft.com/office/powerpoint/2010/main" val="17592255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IN" dirty="0">
                <a:solidFill>
                  <a:srgbClr val="FF0000"/>
                </a:solidFill>
              </a:rPr>
              <a:t>Logic</a:t>
            </a:r>
            <a:r>
              <a:rPr lang="en-IN" dirty="0"/>
              <a:t> (from the Greek "logos", which has a variety of meanings including word, thought, idea, argument, account, reason or principle) </a:t>
            </a:r>
            <a:r>
              <a:rPr lang="en-IN" dirty="0">
                <a:solidFill>
                  <a:srgbClr val="FF0000"/>
                </a:solidFill>
              </a:rPr>
              <a:t>is the study of reasoning, or the study of the principles and criteria of valid inference and demonstration</a:t>
            </a:r>
            <a:r>
              <a:rPr lang="en-IN" dirty="0" smtClean="0"/>
              <a:t>.</a:t>
            </a:r>
          </a:p>
          <a:p>
            <a:pPr algn="just"/>
            <a:r>
              <a:rPr lang="en-IN" dirty="0" smtClean="0"/>
              <a:t> </a:t>
            </a:r>
            <a:r>
              <a:rPr lang="en-IN" dirty="0"/>
              <a:t>It attempts to distinguish good reasoning from bad reasoning.</a:t>
            </a:r>
          </a:p>
        </p:txBody>
      </p:sp>
    </p:spTree>
    <p:extLst>
      <p:ext uri="{BB962C8B-B14F-4D97-AF65-F5344CB8AC3E}">
        <p14:creationId xmlns:p14="http://schemas.microsoft.com/office/powerpoint/2010/main" val="40071941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IN" dirty="0"/>
              <a:t>Logical analysis is an instrument of interpretation </a:t>
            </a:r>
            <a:r>
              <a:rPr lang="en-IN" dirty="0" smtClean="0"/>
              <a:t>and  the </a:t>
            </a:r>
            <a:r>
              <a:rPr lang="en-IN" dirty="0"/>
              <a:t>systematic reconstruction of a theory that concerns the issues that are discussed. </a:t>
            </a:r>
            <a:r>
              <a:rPr lang="en-IN" dirty="0" smtClean="0"/>
              <a:t> </a:t>
            </a:r>
          </a:p>
          <a:p>
            <a:pPr algn="just"/>
            <a:r>
              <a:rPr lang="en-IN" dirty="0" smtClean="0"/>
              <a:t>Logical analysis attempts to resolve philosophical disputes by clarifying language.</a:t>
            </a:r>
          </a:p>
          <a:p>
            <a:pPr algn="just"/>
            <a:r>
              <a:rPr lang="en-IN" dirty="0"/>
              <a:t> </a:t>
            </a:r>
            <a:r>
              <a:rPr lang="en-IN" dirty="0" smtClean="0"/>
              <a:t>logical analysis gave rise to the movement known as logical positivism.</a:t>
            </a:r>
            <a:endParaRPr lang="en-IN" dirty="0"/>
          </a:p>
        </p:txBody>
      </p:sp>
    </p:spTree>
    <p:extLst>
      <p:ext uri="{BB962C8B-B14F-4D97-AF65-F5344CB8AC3E}">
        <p14:creationId xmlns:p14="http://schemas.microsoft.com/office/powerpoint/2010/main" val="16910207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IN" dirty="0"/>
              <a:t>The emergence and development of the philosophy of logical analysis was due </a:t>
            </a:r>
            <a:r>
              <a:rPr lang="en-IN" dirty="0" smtClean="0"/>
              <a:t>to:</a:t>
            </a:r>
          </a:p>
          <a:p>
            <a:pPr algn="just"/>
            <a:r>
              <a:rPr lang="en-IN" dirty="0" smtClean="0"/>
              <a:t> The </a:t>
            </a:r>
            <a:r>
              <a:rPr lang="en-IN" dirty="0"/>
              <a:t>increased interest in logical and methodological </a:t>
            </a:r>
            <a:r>
              <a:rPr lang="en-IN" dirty="0" smtClean="0"/>
              <a:t>problems.</a:t>
            </a:r>
          </a:p>
          <a:p>
            <a:pPr algn="just"/>
            <a:r>
              <a:rPr lang="en-IN" dirty="0"/>
              <a:t>T</a:t>
            </a:r>
            <a:r>
              <a:rPr lang="en-IN" dirty="0" smtClean="0"/>
              <a:t>he </a:t>
            </a:r>
            <a:r>
              <a:rPr lang="en-IN" dirty="0"/>
              <a:t>intensified </a:t>
            </a:r>
            <a:r>
              <a:rPr lang="en-IN" dirty="0" err="1"/>
              <a:t>mathematization</a:t>
            </a:r>
            <a:r>
              <a:rPr lang="en-IN" dirty="0"/>
              <a:t> of science and to the development of methods of formalization.</a:t>
            </a:r>
          </a:p>
        </p:txBody>
      </p:sp>
    </p:spTree>
    <p:extLst>
      <p:ext uri="{BB962C8B-B14F-4D97-AF65-F5344CB8AC3E}">
        <p14:creationId xmlns:p14="http://schemas.microsoft.com/office/powerpoint/2010/main" val="15261959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IN" dirty="0"/>
              <a:t>However, the detailed investigation of logical problems in science was related by the philosophy of logical analysis to a positivist negation of the significance of philosophy as a world view.</a:t>
            </a:r>
          </a:p>
        </p:txBody>
      </p:sp>
    </p:spTree>
    <p:extLst>
      <p:ext uri="{BB962C8B-B14F-4D97-AF65-F5344CB8AC3E}">
        <p14:creationId xmlns:p14="http://schemas.microsoft.com/office/powerpoint/2010/main" val="33286299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IN" dirty="0"/>
              <a:t>The fundamental ideas of the philosophy of logical analysis were first formulated by B. Russell. </a:t>
            </a:r>
            <a:endParaRPr lang="en-IN" dirty="0" smtClean="0"/>
          </a:p>
          <a:p>
            <a:r>
              <a:rPr lang="en-IN" dirty="0" smtClean="0"/>
              <a:t>Russell </a:t>
            </a:r>
            <a:r>
              <a:rPr lang="en-IN" dirty="0"/>
              <a:t>advanced the thesis that any scientifically meaningful philosophical problem is essentially one of formal logic. </a:t>
            </a:r>
            <a:endParaRPr lang="en-IN" dirty="0" smtClean="0"/>
          </a:p>
          <a:p>
            <a:r>
              <a:rPr lang="en-IN" dirty="0" smtClean="0"/>
              <a:t>The </a:t>
            </a:r>
            <a:r>
              <a:rPr lang="en-IN" dirty="0"/>
              <a:t>ideas of the philosophy of logical analysis were also developed in L. Wittgenstein’s </a:t>
            </a:r>
            <a:r>
              <a:rPr lang="en-IN" dirty="0" err="1"/>
              <a:t>Tractatus</a:t>
            </a:r>
            <a:r>
              <a:rPr lang="en-IN" dirty="0"/>
              <a:t> </a:t>
            </a:r>
            <a:r>
              <a:rPr lang="en-IN" dirty="0" err="1"/>
              <a:t>logi</a:t>
            </a:r>
            <a:r>
              <a:rPr lang="en-IN" dirty="0"/>
              <a:t>-co-</a:t>
            </a:r>
            <a:r>
              <a:rPr lang="en-IN" dirty="0" err="1"/>
              <a:t>philosophicus</a:t>
            </a:r>
            <a:r>
              <a:rPr lang="en-IN" dirty="0"/>
              <a:t> and received their full expression in the logical positivism of the Vienna circle.</a:t>
            </a:r>
          </a:p>
        </p:txBody>
      </p:sp>
    </p:spTree>
    <p:extLst>
      <p:ext uri="{BB962C8B-B14F-4D97-AF65-F5344CB8AC3E}">
        <p14:creationId xmlns:p14="http://schemas.microsoft.com/office/powerpoint/2010/main" val="38282573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IN" dirty="0"/>
              <a:t> Beginning in the 1930’s, a number of other groups of philosophers and individual philosophers, such as the logical pragmatists W. Quine, N. Goodman, and A. Pap (USA), K. Popper (Great </a:t>
            </a:r>
            <a:r>
              <a:rPr lang="en-IN" dirty="0" smtClean="0"/>
              <a:t>Britain) and </a:t>
            </a:r>
            <a:r>
              <a:rPr lang="en-IN" dirty="0"/>
              <a:t>T. </a:t>
            </a:r>
            <a:r>
              <a:rPr lang="en-IN" dirty="0" err="1"/>
              <a:t>Kotarbiński</a:t>
            </a:r>
            <a:r>
              <a:rPr lang="en-IN" dirty="0"/>
              <a:t> (Poland), became adherents of the philosophy of logical analysis.</a:t>
            </a:r>
          </a:p>
        </p:txBody>
      </p:sp>
    </p:spTree>
    <p:extLst>
      <p:ext uri="{BB962C8B-B14F-4D97-AF65-F5344CB8AC3E}">
        <p14:creationId xmlns:p14="http://schemas.microsoft.com/office/powerpoint/2010/main" val="21362612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Significance                                                                                                                                                                                                                                                                                                                                                       </a:t>
            </a:r>
            <a:endParaRPr lang="en-IN" dirty="0"/>
          </a:p>
        </p:txBody>
      </p:sp>
      <p:sp>
        <p:nvSpPr>
          <p:cNvPr id="3" name="Content Placeholder 2"/>
          <p:cNvSpPr>
            <a:spLocks noGrp="1"/>
          </p:cNvSpPr>
          <p:nvPr>
            <p:ph idx="1"/>
          </p:nvPr>
        </p:nvSpPr>
        <p:spPr/>
        <p:txBody>
          <a:bodyPr/>
          <a:lstStyle/>
          <a:p>
            <a:pPr algn="just"/>
            <a:r>
              <a:rPr lang="en-IN" smtClean="0"/>
              <a:t>Logical analysis  is </a:t>
            </a:r>
            <a:r>
              <a:rPr lang="en-IN" dirty="0"/>
              <a:t>the branch of study that concerns questions about reference, predication, identity, truth, quantification, existence, entailment, modality, and necessity. </a:t>
            </a:r>
            <a:endParaRPr lang="en-IN" dirty="0" smtClean="0"/>
          </a:p>
          <a:p>
            <a:pPr algn="just"/>
            <a:r>
              <a:rPr lang="en-IN" dirty="0" smtClean="0"/>
              <a:t>Philosophical </a:t>
            </a:r>
            <a:r>
              <a:rPr lang="en-IN" dirty="0"/>
              <a:t>logic is the application of formal logical techniques to philosophical problems.</a:t>
            </a:r>
          </a:p>
        </p:txBody>
      </p:sp>
    </p:spTree>
    <p:extLst>
      <p:ext uri="{BB962C8B-B14F-4D97-AF65-F5344CB8AC3E}">
        <p14:creationId xmlns:p14="http://schemas.microsoft.com/office/powerpoint/2010/main" val="26725704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Importance in life</a:t>
            </a:r>
            <a:endParaRPr lang="en-IN" dirty="0"/>
          </a:p>
        </p:txBody>
      </p:sp>
      <p:sp>
        <p:nvSpPr>
          <p:cNvPr id="3" name="Content Placeholder 2"/>
          <p:cNvSpPr>
            <a:spLocks noGrp="1"/>
          </p:cNvSpPr>
          <p:nvPr>
            <p:ph idx="1"/>
          </p:nvPr>
        </p:nvSpPr>
        <p:spPr/>
        <p:txBody>
          <a:bodyPr>
            <a:normAutofit lnSpcReduction="10000"/>
          </a:bodyPr>
          <a:lstStyle/>
          <a:p>
            <a:r>
              <a:rPr lang="en-IN" dirty="0"/>
              <a:t>In life  ,when we are faced with a routine daily situation or a very difficult problem or issue to resolve, logic and reasoning are important to remember and be applied for the best or most desired results.</a:t>
            </a:r>
          </a:p>
          <a:p>
            <a:r>
              <a:rPr lang="en-IN" dirty="0"/>
              <a:t>Logic is important because it influences every decision we make in our lives. Logical thinking allows us to learn and make decisions that will affect our lifestyle.</a:t>
            </a:r>
          </a:p>
          <a:p>
            <a:endParaRPr lang="en-IN" dirty="0"/>
          </a:p>
        </p:txBody>
      </p:sp>
    </p:spTree>
    <p:extLst>
      <p:ext uri="{BB962C8B-B14F-4D97-AF65-F5344CB8AC3E}">
        <p14:creationId xmlns:p14="http://schemas.microsoft.com/office/powerpoint/2010/main" val="27041298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IMPORTANCE IN EDUCATION</a:t>
            </a:r>
            <a:endParaRPr lang="en-IN" dirty="0"/>
          </a:p>
        </p:txBody>
      </p:sp>
      <p:sp>
        <p:nvSpPr>
          <p:cNvPr id="3" name="Content Placeholder 2"/>
          <p:cNvSpPr>
            <a:spLocks noGrp="1"/>
          </p:cNvSpPr>
          <p:nvPr>
            <p:ph idx="1"/>
          </p:nvPr>
        </p:nvSpPr>
        <p:spPr/>
        <p:txBody>
          <a:bodyPr>
            <a:normAutofit lnSpcReduction="10000"/>
          </a:bodyPr>
          <a:lstStyle/>
          <a:p>
            <a:r>
              <a:rPr lang="en-IN" dirty="0"/>
              <a:t>We use logical reasoning to derive conclusions from </a:t>
            </a:r>
            <a:r>
              <a:rPr lang="en-IN" dirty="0" smtClean="0"/>
              <a:t>the </a:t>
            </a:r>
            <a:r>
              <a:rPr lang="en-IN" dirty="0"/>
              <a:t>bits of information</a:t>
            </a:r>
            <a:r>
              <a:rPr lang="en-IN" dirty="0" smtClean="0"/>
              <a:t>.</a:t>
            </a:r>
          </a:p>
          <a:p>
            <a:r>
              <a:rPr lang="en-IN" dirty="0" smtClean="0"/>
              <a:t> </a:t>
            </a:r>
            <a:r>
              <a:rPr lang="en-IN" dirty="0"/>
              <a:t>We use logical proofs to convince others of our conclusions. </a:t>
            </a:r>
            <a:endParaRPr lang="en-IN" dirty="0" smtClean="0"/>
          </a:p>
          <a:p>
            <a:r>
              <a:rPr lang="en-IN" dirty="0" smtClean="0"/>
              <a:t>Logic </a:t>
            </a:r>
            <a:r>
              <a:rPr lang="en-IN" dirty="0"/>
              <a:t>is essential for many STEM disciplines, especially computer science</a:t>
            </a:r>
            <a:r>
              <a:rPr lang="en-IN" dirty="0" smtClean="0"/>
              <a:t>.</a:t>
            </a:r>
          </a:p>
          <a:p>
            <a:r>
              <a:rPr lang="en-IN" dirty="0" smtClean="0"/>
              <a:t> </a:t>
            </a:r>
            <a:r>
              <a:rPr lang="en-IN" dirty="0"/>
              <a:t>We know that calculus is important to physics, and we teach is at the high school level.</a:t>
            </a:r>
          </a:p>
          <a:p>
            <a:endParaRPr lang="en-IN" dirty="0"/>
          </a:p>
        </p:txBody>
      </p:sp>
    </p:spTree>
    <p:extLst>
      <p:ext uri="{BB962C8B-B14F-4D97-AF65-F5344CB8AC3E}">
        <p14:creationId xmlns:p14="http://schemas.microsoft.com/office/powerpoint/2010/main" val="30071976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TYPES OF LOGIC</a:t>
            </a:r>
            <a:endParaRPr lang="en-IN" dirty="0"/>
          </a:p>
        </p:txBody>
      </p:sp>
      <p:sp>
        <p:nvSpPr>
          <p:cNvPr id="3" name="Content Placeholder 2"/>
          <p:cNvSpPr>
            <a:spLocks noGrp="1"/>
          </p:cNvSpPr>
          <p:nvPr>
            <p:ph idx="1"/>
          </p:nvPr>
        </p:nvSpPr>
        <p:spPr/>
        <p:txBody>
          <a:bodyPr>
            <a:normAutofit lnSpcReduction="10000"/>
          </a:bodyPr>
          <a:lstStyle/>
          <a:p>
            <a:r>
              <a:rPr lang="en-IN" dirty="0"/>
              <a:t>Philosophical logic.</a:t>
            </a:r>
          </a:p>
          <a:p>
            <a:r>
              <a:rPr lang="en-IN" dirty="0"/>
              <a:t>Informal logic.</a:t>
            </a:r>
          </a:p>
          <a:p>
            <a:r>
              <a:rPr lang="en-IN" dirty="0"/>
              <a:t>Formal logic.</a:t>
            </a:r>
          </a:p>
          <a:p>
            <a:r>
              <a:rPr lang="en-IN" dirty="0"/>
              <a:t>Mathematical logic.</a:t>
            </a:r>
          </a:p>
          <a:p>
            <a:r>
              <a:rPr lang="en-IN" dirty="0"/>
              <a:t>Logical form.</a:t>
            </a:r>
          </a:p>
          <a:p>
            <a:r>
              <a:rPr lang="en-IN" dirty="0"/>
              <a:t>Semantics.</a:t>
            </a:r>
          </a:p>
          <a:p>
            <a:r>
              <a:rPr lang="en-IN" dirty="0"/>
              <a:t>Inference.</a:t>
            </a:r>
          </a:p>
          <a:p>
            <a:r>
              <a:rPr lang="en-IN" dirty="0"/>
              <a:t>Logical systems.</a:t>
            </a:r>
          </a:p>
          <a:p>
            <a:endParaRPr lang="en-IN" dirty="0"/>
          </a:p>
        </p:txBody>
      </p:sp>
    </p:spTree>
    <p:extLst>
      <p:ext uri="{BB962C8B-B14F-4D97-AF65-F5344CB8AC3E}">
        <p14:creationId xmlns:p14="http://schemas.microsoft.com/office/powerpoint/2010/main" val="4274090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Rene Descartes</a:t>
            </a:r>
            <a:r>
              <a:rPr lang="en-IN" dirty="0"/>
              <a:t/>
            </a:r>
            <a:br>
              <a:rPr lang="en-IN" dirty="0"/>
            </a:br>
            <a:endParaRPr lang="en-IN" dirty="0"/>
          </a:p>
        </p:txBody>
      </p:sp>
      <p:sp>
        <p:nvSpPr>
          <p:cNvPr id="3" name="Content Placeholder 2"/>
          <p:cNvSpPr>
            <a:spLocks noGrp="1"/>
          </p:cNvSpPr>
          <p:nvPr>
            <p:ph idx="1"/>
          </p:nvPr>
        </p:nvSpPr>
        <p:spPr/>
        <p:txBody>
          <a:bodyPr>
            <a:normAutofit/>
          </a:bodyPr>
          <a:lstStyle/>
          <a:p>
            <a:pPr algn="just"/>
            <a:r>
              <a:rPr lang="en-IN" dirty="0" smtClean="0"/>
              <a:t>The </a:t>
            </a:r>
            <a:r>
              <a:rPr lang="en-IN" dirty="0"/>
              <a:t>French philosopher Rene Descartes was a devout Catholic, a pioneering mathematician </a:t>
            </a:r>
            <a:r>
              <a:rPr lang="en-IN" dirty="0" smtClean="0"/>
              <a:t>and </a:t>
            </a:r>
            <a:r>
              <a:rPr lang="en-IN" dirty="0"/>
              <a:t>one of the most influential philosophers in history. </a:t>
            </a:r>
            <a:endParaRPr lang="en-IN" dirty="0" smtClean="0"/>
          </a:p>
          <a:p>
            <a:pPr algn="just"/>
            <a:r>
              <a:rPr lang="en-IN" dirty="0" smtClean="0"/>
              <a:t>His </a:t>
            </a:r>
            <a:r>
              <a:rPr lang="en-IN" dirty="0"/>
              <a:t>presentation of </a:t>
            </a:r>
            <a:r>
              <a:rPr lang="en-IN" dirty="0" err="1">
                <a:solidFill>
                  <a:srgbClr val="FF0000"/>
                </a:solidFill>
              </a:rPr>
              <a:t>skeptical</a:t>
            </a:r>
            <a:r>
              <a:rPr lang="en-IN" dirty="0">
                <a:solidFill>
                  <a:srgbClr val="FF0000"/>
                </a:solidFill>
              </a:rPr>
              <a:t> worries and the relation between the mind and body</a:t>
            </a:r>
            <a:r>
              <a:rPr lang="en-IN" dirty="0"/>
              <a:t> </a:t>
            </a:r>
            <a:r>
              <a:rPr lang="en-IN" dirty="0" smtClean="0"/>
              <a:t>are </a:t>
            </a:r>
            <a:r>
              <a:rPr lang="en-IN" dirty="0"/>
              <a:t>still the starting points for many contemporary discussions.</a:t>
            </a:r>
          </a:p>
          <a:p>
            <a:endParaRPr lang="en-IN" dirty="0"/>
          </a:p>
        </p:txBody>
      </p:sp>
    </p:spTree>
    <p:extLst>
      <p:ext uri="{BB962C8B-B14F-4D97-AF65-F5344CB8AC3E}">
        <p14:creationId xmlns:p14="http://schemas.microsoft.com/office/powerpoint/2010/main" val="42363329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PRINCIPLES OF LOGIC</a:t>
            </a:r>
            <a:endParaRPr lang="en-IN" dirty="0"/>
          </a:p>
        </p:txBody>
      </p:sp>
      <p:sp>
        <p:nvSpPr>
          <p:cNvPr id="3" name="Content Placeholder 2"/>
          <p:cNvSpPr>
            <a:spLocks noGrp="1"/>
          </p:cNvSpPr>
          <p:nvPr>
            <p:ph idx="1"/>
          </p:nvPr>
        </p:nvSpPr>
        <p:spPr/>
        <p:txBody>
          <a:bodyPr/>
          <a:lstStyle/>
          <a:p>
            <a:r>
              <a:rPr lang="en-IN" dirty="0"/>
              <a:t>T</a:t>
            </a:r>
            <a:r>
              <a:rPr lang="en-IN" dirty="0" smtClean="0"/>
              <a:t>he </a:t>
            </a:r>
            <a:r>
              <a:rPr lang="en-IN" dirty="0"/>
              <a:t>three fundamental laws of logic</a:t>
            </a:r>
            <a:r>
              <a:rPr lang="en-IN" dirty="0" smtClean="0"/>
              <a:t>:</a:t>
            </a:r>
          </a:p>
          <a:p>
            <a:r>
              <a:rPr lang="en-IN" dirty="0" smtClean="0"/>
              <a:t> </a:t>
            </a:r>
            <a:r>
              <a:rPr lang="en-IN" dirty="0"/>
              <a:t>(1) the law of contradiction</a:t>
            </a:r>
            <a:r>
              <a:rPr lang="en-IN" dirty="0" smtClean="0"/>
              <a:t>,</a:t>
            </a:r>
          </a:p>
          <a:p>
            <a:r>
              <a:rPr lang="en-IN" dirty="0" smtClean="0"/>
              <a:t> </a:t>
            </a:r>
            <a:r>
              <a:rPr lang="en-IN" dirty="0"/>
              <a:t>(2) the law of excluded middle (or third), and </a:t>
            </a:r>
            <a:endParaRPr lang="en-IN" dirty="0" smtClean="0"/>
          </a:p>
          <a:p>
            <a:r>
              <a:rPr lang="en-IN" dirty="0" smtClean="0"/>
              <a:t>(</a:t>
            </a:r>
            <a:r>
              <a:rPr lang="en-IN" dirty="0"/>
              <a:t>3) the principle of identity. </a:t>
            </a:r>
          </a:p>
        </p:txBody>
      </p:sp>
    </p:spTree>
    <p:extLst>
      <p:ext uri="{BB962C8B-B14F-4D97-AF65-F5344CB8AC3E}">
        <p14:creationId xmlns:p14="http://schemas.microsoft.com/office/powerpoint/2010/main" val="1896383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DIFFERENCE BETWEEN LOGIC AND PHILOSOPHY</a:t>
            </a:r>
            <a:endParaRPr lang="en-IN" dirty="0"/>
          </a:p>
        </p:txBody>
      </p:sp>
      <p:sp>
        <p:nvSpPr>
          <p:cNvPr id="3" name="Content Placeholder 2"/>
          <p:cNvSpPr>
            <a:spLocks noGrp="1"/>
          </p:cNvSpPr>
          <p:nvPr>
            <p:ph idx="1"/>
          </p:nvPr>
        </p:nvSpPr>
        <p:spPr/>
        <p:txBody>
          <a:bodyPr/>
          <a:lstStyle/>
          <a:p>
            <a:r>
              <a:rPr lang="en-IN" dirty="0"/>
              <a:t>philosophy is love for wisdom, while logics is the study of the principles of reasoning. ... Philosophy uses logic in order to answer intellectual, ethical and even spiritual questions. Logic is the study of correct reasoning (basically). Philosophy is the study of all that is humanity and all that is the universe.</a:t>
            </a:r>
          </a:p>
        </p:txBody>
      </p:sp>
    </p:spTree>
    <p:extLst>
      <p:ext uri="{BB962C8B-B14F-4D97-AF65-F5344CB8AC3E}">
        <p14:creationId xmlns:p14="http://schemas.microsoft.com/office/powerpoint/2010/main" val="4270976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Pure Relativism</a:t>
            </a:r>
            <a:endParaRPr lang="en-IN" dirty="0"/>
          </a:p>
        </p:txBody>
      </p:sp>
      <p:sp>
        <p:nvSpPr>
          <p:cNvPr id="3" name="Content Placeholder 2"/>
          <p:cNvSpPr>
            <a:spLocks noGrp="1"/>
          </p:cNvSpPr>
          <p:nvPr>
            <p:ph idx="1"/>
          </p:nvPr>
        </p:nvSpPr>
        <p:spPr/>
        <p:txBody>
          <a:bodyPr/>
          <a:lstStyle/>
          <a:p>
            <a:r>
              <a:rPr lang="en-IN" dirty="0"/>
              <a:t>Relativism is sometimes identified as the thesis that all points of view are equally valid. </a:t>
            </a:r>
          </a:p>
          <a:p>
            <a:r>
              <a:rPr lang="en-IN" dirty="0"/>
              <a:t>In ethics, this amounts to saying that all moralities are equally good; in epistemology it implies that all beliefs, or belief systems, are equally true.</a:t>
            </a:r>
          </a:p>
          <a:p>
            <a:endParaRPr lang="en-IN" dirty="0"/>
          </a:p>
        </p:txBody>
      </p:sp>
    </p:spTree>
    <p:extLst>
      <p:ext uri="{BB962C8B-B14F-4D97-AF65-F5344CB8AC3E}">
        <p14:creationId xmlns:p14="http://schemas.microsoft.com/office/powerpoint/2010/main" val="868596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IN" dirty="0" smtClean="0"/>
              <a:t>Sophists </a:t>
            </a:r>
            <a:r>
              <a:rPr lang="en-IN" dirty="0"/>
              <a:t>are considered the founding fathers of relativism in Western philosophy.</a:t>
            </a:r>
          </a:p>
          <a:p>
            <a:r>
              <a:rPr lang="en-IN" dirty="0"/>
              <a:t> Elements of relativism emerged among the Sophists in the 5th century BC</a:t>
            </a:r>
          </a:p>
          <a:p>
            <a:r>
              <a:rPr lang="en-IN" dirty="0"/>
              <a:t>Relativism, roughly put, is the view that truth and falsity, right and wrong, standards of reasoning, and procedures of justification are products of differing conventions and frameworks of assessment.</a:t>
            </a:r>
          </a:p>
          <a:p>
            <a:endParaRPr lang="en-IN" dirty="0"/>
          </a:p>
        </p:txBody>
      </p:sp>
    </p:spTree>
    <p:extLst>
      <p:ext uri="{BB962C8B-B14F-4D97-AF65-F5344CB8AC3E}">
        <p14:creationId xmlns:p14="http://schemas.microsoft.com/office/powerpoint/2010/main" val="19968253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424936" cy="59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3980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Positive relativism </a:t>
            </a:r>
          </a:p>
        </p:txBody>
      </p:sp>
      <p:sp>
        <p:nvSpPr>
          <p:cNvPr id="3" name="Content Placeholder 2"/>
          <p:cNvSpPr>
            <a:spLocks noGrp="1"/>
          </p:cNvSpPr>
          <p:nvPr>
            <p:ph idx="1"/>
          </p:nvPr>
        </p:nvSpPr>
        <p:spPr/>
        <p:txBody>
          <a:bodyPr/>
          <a:lstStyle/>
          <a:p>
            <a:r>
              <a:rPr lang="en-IN" dirty="0"/>
              <a:t>Positive relativism is considered as a medium between two extremes of objectivism and subjectivism.</a:t>
            </a:r>
          </a:p>
          <a:p>
            <a:r>
              <a:rPr lang="en-IN" dirty="0"/>
              <a:t>objectivism is considered as  modernism and subjectivism is considered as  </a:t>
            </a:r>
            <a:r>
              <a:rPr lang="en-IN" dirty="0" smtClean="0"/>
              <a:t>post modernism</a:t>
            </a:r>
            <a:r>
              <a:rPr lang="en-IN" dirty="0"/>
              <a:t>.</a:t>
            </a:r>
          </a:p>
          <a:p>
            <a:r>
              <a:rPr lang="en-IN" dirty="0"/>
              <a:t>It is a position that neither asserts nor denies an objective reality.</a:t>
            </a:r>
          </a:p>
        </p:txBody>
      </p:sp>
    </p:spTree>
    <p:extLst>
      <p:ext uri="{BB962C8B-B14F-4D97-AF65-F5344CB8AC3E}">
        <p14:creationId xmlns:p14="http://schemas.microsoft.com/office/powerpoint/2010/main" val="18296346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Positive Relativism</a:t>
            </a:r>
            <a:endParaRPr lang="en-IN" dirty="0"/>
          </a:p>
        </p:txBody>
      </p:sp>
      <p:sp>
        <p:nvSpPr>
          <p:cNvPr id="3" name="Content Placeholder 2"/>
          <p:cNvSpPr>
            <a:spLocks noGrp="1"/>
          </p:cNvSpPr>
          <p:nvPr>
            <p:ph idx="1"/>
          </p:nvPr>
        </p:nvSpPr>
        <p:spPr/>
        <p:txBody>
          <a:bodyPr/>
          <a:lstStyle/>
          <a:p>
            <a:r>
              <a:rPr lang="en-IN" dirty="0">
                <a:solidFill>
                  <a:srgbClr val="FF0000"/>
                </a:solidFill>
              </a:rPr>
              <a:t>Positive Relativism </a:t>
            </a:r>
            <a:endParaRPr lang="en-IN" dirty="0" smtClean="0">
              <a:solidFill>
                <a:srgbClr val="FF0000"/>
              </a:solidFill>
            </a:endParaRPr>
          </a:p>
          <a:p>
            <a:r>
              <a:rPr lang="en-IN" smtClean="0"/>
              <a:t>One </a:t>
            </a:r>
            <a:r>
              <a:rPr lang="en-IN" dirty="0"/>
              <a:t>has a better morals system, beliefs system, or truth claim </a:t>
            </a:r>
            <a:endParaRPr lang="en-IN" dirty="0" smtClean="0"/>
          </a:p>
          <a:p>
            <a:r>
              <a:rPr lang="en-IN" dirty="0" smtClean="0"/>
              <a:t> </a:t>
            </a:r>
            <a:r>
              <a:rPr lang="en-IN" dirty="0"/>
              <a:t>Provides solid logical grounds to prevent conflict and promote acceptance </a:t>
            </a:r>
            <a:r>
              <a:rPr lang="en-IN" dirty="0" smtClean="0"/>
              <a:t> </a:t>
            </a:r>
          </a:p>
          <a:p>
            <a:r>
              <a:rPr lang="en-IN" dirty="0" smtClean="0"/>
              <a:t>The </a:t>
            </a:r>
            <a:r>
              <a:rPr lang="en-IN" dirty="0"/>
              <a:t>ultimate philosophical theory of tolerance </a:t>
            </a:r>
            <a:r>
              <a:rPr lang="en-IN" dirty="0">
                <a:solidFill>
                  <a:srgbClr val="FF0000"/>
                </a:solidFill>
              </a:rPr>
              <a:t>Negative Relativism </a:t>
            </a:r>
            <a:r>
              <a:rPr lang="en-IN" dirty="0"/>
              <a:t>• No one has the Truth or the knowledge of what is Good </a:t>
            </a:r>
          </a:p>
        </p:txBody>
      </p:sp>
    </p:spTree>
    <p:extLst>
      <p:ext uri="{BB962C8B-B14F-4D97-AF65-F5344CB8AC3E}">
        <p14:creationId xmlns:p14="http://schemas.microsoft.com/office/powerpoint/2010/main" val="10896545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Modernism </a:t>
            </a:r>
            <a:endParaRPr lang="en-IN" dirty="0"/>
          </a:p>
        </p:txBody>
      </p:sp>
      <p:sp>
        <p:nvSpPr>
          <p:cNvPr id="3" name="Content Placeholder 2"/>
          <p:cNvSpPr>
            <a:spLocks noGrp="1"/>
          </p:cNvSpPr>
          <p:nvPr>
            <p:ph idx="1"/>
          </p:nvPr>
        </p:nvSpPr>
        <p:spPr/>
        <p:txBody>
          <a:bodyPr/>
          <a:lstStyle/>
          <a:p>
            <a:r>
              <a:rPr lang="en-IN" dirty="0" smtClean="0"/>
              <a:t>Modernism is objective stressing on logic, rational thoughts and coherence  </a:t>
            </a:r>
          </a:p>
          <a:p>
            <a:r>
              <a:rPr lang="en-IN" dirty="0" smtClean="0"/>
              <a:t>Modernists are strong believers in progress </a:t>
            </a:r>
          </a:p>
          <a:p>
            <a:r>
              <a:rPr lang="en-IN" dirty="0" smtClean="0"/>
              <a:t>It considers truth and values that are logically proved to be objective in nature</a:t>
            </a:r>
          </a:p>
          <a:p>
            <a:pPr marL="0" indent="0">
              <a:buNone/>
            </a:pPr>
            <a:r>
              <a:rPr lang="en-IN" dirty="0" smtClean="0"/>
              <a:t> </a:t>
            </a:r>
            <a:endParaRPr lang="en-IN" dirty="0"/>
          </a:p>
        </p:txBody>
      </p:sp>
    </p:spTree>
    <p:extLst>
      <p:ext uri="{BB962C8B-B14F-4D97-AF65-F5344CB8AC3E}">
        <p14:creationId xmlns:p14="http://schemas.microsoft.com/office/powerpoint/2010/main" val="29045015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Post modernism</a:t>
            </a:r>
            <a:endParaRPr lang="en-IN" dirty="0"/>
          </a:p>
        </p:txBody>
      </p:sp>
      <p:sp>
        <p:nvSpPr>
          <p:cNvPr id="3" name="Content Placeholder 2"/>
          <p:cNvSpPr>
            <a:spLocks noGrp="1"/>
          </p:cNvSpPr>
          <p:nvPr>
            <p:ph idx="1"/>
          </p:nvPr>
        </p:nvSpPr>
        <p:spPr/>
        <p:txBody>
          <a:bodyPr/>
          <a:lstStyle/>
          <a:p>
            <a:endParaRPr lang="en-IN" dirty="0" smtClean="0"/>
          </a:p>
          <a:p>
            <a:r>
              <a:rPr lang="en-IN" dirty="0" smtClean="0"/>
              <a:t>Post modernism is a science that is not logically constructed but socially constructed. </a:t>
            </a:r>
          </a:p>
          <a:p>
            <a:r>
              <a:rPr lang="en-IN" dirty="0" smtClean="0"/>
              <a:t>It is subjective and believes in coherence and indeterminacy.</a:t>
            </a:r>
            <a:endParaRPr lang="en-IN" dirty="0"/>
          </a:p>
        </p:txBody>
      </p:sp>
    </p:spTree>
    <p:extLst>
      <p:ext uri="{BB962C8B-B14F-4D97-AF65-F5344CB8AC3E}">
        <p14:creationId xmlns:p14="http://schemas.microsoft.com/office/powerpoint/2010/main" val="11809492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IN" dirty="0" smtClean="0"/>
              <a:t>Positive relativism relates two extremes of modernism and post modernism and evolves a harmonious synthesis is through the realities of experiences of people.</a:t>
            </a:r>
          </a:p>
          <a:p>
            <a:pPr algn="just"/>
            <a:r>
              <a:rPr lang="en-IN" dirty="0" smtClean="0"/>
              <a:t> It is neither in favour nor against modernism and post modernism.</a:t>
            </a:r>
            <a:endParaRPr lang="en-IN" dirty="0"/>
          </a:p>
        </p:txBody>
      </p:sp>
    </p:spTree>
    <p:extLst>
      <p:ext uri="{BB962C8B-B14F-4D97-AF65-F5344CB8AC3E}">
        <p14:creationId xmlns:p14="http://schemas.microsoft.com/office/powerpoint/2010/main" val="1698260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208912"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50427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Subjective relativism</a:t>
            </a:r>
          </a:p>
        </p:txBody>
      </p:sp>
      <p:sp>
        <p:nvSpPr>
          <p:cNvPr id="3" name="Content Placeholder 2"/>
          <p:cNvSpPr>
            <a:spLocks noGrp="1"/>
          </p:cNvSpPr>
          <p:nvPr>
            <p:ph idx="1"/>
          </p:nvPr>
        </p:nvSpPr>
        <p:spPr/>
        <p:txBody>
          <a:bodyPr>
            <a:normAutofit fontScale="92500" lnSpcReduction="10000"/>
          </a:bodyPr>
          <a:lstStyle/>
          <a:p>
            <a:r>
              <a:rPr lang="en-IN" dirty="0"/>
              <a:t>"Subjective relativism," then, as a philosophical position, declares that each person is his own authority on the moral life, and source of his own moral principles</a:t>
            </a:r>
            <a:r>
              <a:rPr lang="en-IN" dirty="0" smtClean="0"/>
              <a:t>.</a:t>
            </a:r>
          </a:p>
          <a:p>
            <a:endParaRPr lang="en-IN" dirty="0" smtClean="0"/>
          </a:p>
          <a:p>
            <a:r>
              <a:rPr lang="en-IN" dirty="0"/>
              <a:t>Holds the idea that each individual person decides what is right or wrong for themselves. A popular notion attached to subjective relativism is that "What's right for you may not be right for me."</a:t>
            </a:r>
          </a:p>
        </p:txBody>
      </p:sp>
    </p:spTree>
    <p:extLst>
      <p:ext uri="{BB962C8B-B14F-4D97-AF65-F5344CB8AC3E}">
        <p14:creationId xmlns:p14="http://schemas.microsoft.com/office/powerpoint/2010/main" val="3875639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1160</TotalTime>
  <Words>3701</Words>
  <Application>Microsoft Office PowerPoint</Application>
  <PresentationFormat>On-screen Show (4:3)</PresentationFormat>
  <Paragraphs>218</Paragraphs>
  <Slides>90</Slides>
  <Notes>1</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Office Theme</vt:lpstr>
      <vt:lpstr>MODERN PHILOSOPHY</vt:lpstr>
      <vt:lpstr>PowerPoint Presentation</vt:lpstr>
      <vt:lpstr>PowerPoint Presentation</vt:lpstr>
      <vt:lpstr>PowerPoint Presentation</vt:lpstr>
      <vt:lpstr>PowerPoint Presentation</vt:lpstr>
      <vt:lpstr>CHARECTERISTICS</vt:lpstr>
      <vt:lpstr>Modern philosophers</vt:lpstr>
      <vt:lpstr>Rene Descartes </vt:lpstr>
      <vt:lpstr>PowerPoint Presentation</vt:lpstr>
      <vt:lpstr>PowerPoint Presentation</vt:lpstr>
      <vt:lpstr>PowerPoint Presentation</vt:lpstr>
      <vt:lpstr>PowerPoint Presentation</vt:lpstr>
      <vt:lpstr>skepticism</vt:lpstr>
      <vt:lpstr>PowerPoint Presentation</vt:lpstr>
      <vt:lpstr>PowerPoint Presentation</vt:lpstr>
      <vt:lpstr>PowerPoint Presentation</vt:lpstr>
      <vt:lpstr>PowerPoint Presentation</vt:lpstr>
      <vt:lpstr>PowerPoint Presentation</vt:lpstr>
      <vt:lpstr>God </vt:lpstr>
      <vt:lpstr>Mind and body </vt:lpstr>
      <vt:lpstr>PowerPoint Presentation</vt:lpstr>
      <vt:lpstr>PowerPoint Presentation</vt:lpstr>
      <vt:lpstr>Spinoza </vt:lpstr>
      <vt:lpstr>SKEPTICISM</vt:lpstr>
      <vt:lpstr>GOD</vt:lpstr>
      <vt:lpstr>MIND AND BODY</vt:lpstr>
      <vt:lpstr>John Locke</vt:lpstr>
      <vt:lpstr>Skepticism</vt:lpstr>
      <vt:lpstr>God</vt:lpstr>
      <vt:lpstr>Mind and Body</vt:lpstr>
      <vt:lpstr>PowerPoint Presentation</vt:lpstr>
      <vt:lpstr>Leibniz</vt:lpstr>
      <vt:lpstr>GOD</vt:lpstr>
      <vt:lpstr>PowerPoint Presentation</vt:lpstr>
      <vt:lpstr>PowerPoint Presentation</vt:lpstr>
      <vt:lpstr>PowerPoint Presentation</vt:lpstr>
      <vt:lpstr>Mind and body </vt:lpstr>
      <vt:lpstr>PowerPoint Presentation</vt:lpstr>
      <vt:lpstr>Berkeley</vt:lpstr>
      <vt:lpstr>Skepticism </vt:lpstr>
      <vt:lpstr>Mind and body </vt:lpstr>
      <vt:lpstr>PowerPoint Presentation</vt:lpstr>
      <vt:lpstr>GOD</vt:lpstr>
      <vt:lpstr>Hume</vt:lpstr>
      <vt:lpstr>PowerPoint Presentation</vt:lpstr>
      <vt:lpstr>PowerPoint Presentation</vt:lpstr>
      <vt:lpstr>PowerPoint Presentation</vt:lpstr>
      <vt:lpstr>PowerPoint Presentation</vt:lpstr>
      <vt:lpstr>PowerPoint Presentation</vt:lpstr>
      <vt:lpstr>skepticism</vt:lpstr>
      <vt:lpstr>God </vt:lpstr>
      <vt:lpstr>IMPORTANCE</vt:lpstr>
      <vt:lpstr>Logical empiricism</vt:lpstr>
      <vt:lpstr>PowerPoint Presentation</vt:lpstr>
      <vt:lpstr>PowerPoint Presentation</vt:lpstr>
      <vt:lpstr>Father of logical positivism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Logical Anaysis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Significance                                                                                                                                                                                                                                                                                                                                                       </vt:lpstr>
      <vt:lpstr>Importance in life</vt:lpstr>
      <vt:lpstr>IMPORTANCE IN EDUCATION</vt:lpstr>
      <vt:lpstr>TYPES OF LOGIC</vt:lpstr>
      <vt:lpstr>PRINCIPLES OF LOGIC</vt:lpstr>
      <vt:lpstr>DIFFERENCE BETWEEN LOGIC AND PHILOSOPHY</vt:lpstr>
      <vt:lpstr>Pure Relativism</vt:lpstr>
      <vt:lpstr>PowerPoint Presentation</vt:lpstr>
      <vt:lpstr>PowerPoint Presentation</vt:lpstr>
      <vt:lpstr>Positive relativism </vt:lpstr>
      <vt:lpstr>Positive Relativism</vt:lpstr>
      <vt:lpstr>Modernism </vt:lpstr>
      <vt:lpstr>Post modernism</vt:lpstr>
      <vt:lpstr>PowerPoint Presentation</vt:lpstr>
      <vt:lpstr>Subjective relativism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PHILOSOPHY</dc:title>
  <dc:creator>user</dc:creator>
  <cp:lastModifiedBy>user</cp:lastModifiedBy>
  <cp:revision>273</cp:revision>
  <dcterms:created xsi:type="dcterms:W3CDTF">2021-01-22T06:20:13Z</dcterms:created>
  <dcterms:modified xsi:type="dcterms:W3CDTF">2021-02-05T06:50:57Z</dcterms:modified>
</cp:coreProperties>
</file>